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3" r:id="rId4"/>
    <p:sldId id="282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30" r:id="rId23"/>
    <p:sldId id="331" r:id="rId24"/>
    <p:sldId id="333" r:id="rId25"/>
    <p:sldId id="329" r:id="rId26"/>
    <p:sldId id="326" r:id="rId27"/>
    <p:sldId id="327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33973-0A88-4268-93B0-D91ED5E35423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92D8-1D8D-48EC-8B9C-FC35406A1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4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4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1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6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41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0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0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3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79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2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92D8-1D8D-48EC-8B9C-FC35406A1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5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EBAA-B421-4782-9ADA-04A76819C4D9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9180-D24E-4EF1-B2D9-C64EFF6EFB1C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4E82-D25C-472C-9F22-3EEE0DAAFF98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048A-9F3A-44F8-9601-BC3563D6C4DE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B322-BEBE-42D6-AFE6-D5EFB8E631E9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3053-CACC-4364-A5ED-912ECE3EF798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C0ED-B91F-4BB9-9439-AB91D18582F3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C7D1-BD16-4E12-B012-95BE7AD4ECE8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ACD-9972-4D74-86EF-0C5B65605243}" type="datetime1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5DE7-4E56-4CD9-AC55-36B68C66A374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72E4-7588-4170-8493-9996E0B3B009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9F0D-6E9D-4566-AB5D-7E642823882E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https://medium.com/analytics-vidhya/deep-dive-into-threaded-binary-tree-step-by-step-aa8f90400c5a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F4B6-DA85-4DF6-86EC-5DE09747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uploads/AVL-Insertion-1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uploads/AVL-Insertion1-1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uploads/AVL_INSERTION2-1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uploads/AVL_Insertion_3-1.jp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eeksforgeeks.org/wp-content/uploads/AVL_Tree_4-1.jp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vl-tree-set-1-inser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"/>
            <a:ext cx="9144000" cy="3281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Year B. Tech.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Advanced Data Structures (CS228)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22431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By</a:t>
            </a:r>
          </a:p>
          <a:p>
            <a:endParaRPr lang="en-US" sz="1000" b="1" dirty="0" smtClean="0"/>
          </a:p>
          <a:p>
            <a:r>
              <a:rPr lang="en-US" sz="1800" b="1" dirty="0" smtClean="0"/>
              <a:t>Dr. </a:t>
            </a:r>
            <a:r>
              <a:rPr lang="en-US" sz="1800" b="1" dirty="0" err="1" smtClean="0"/>
              <a:t>Pramod</a:t>
            </a:r>
            <a:r>
              <a:rPr lang="en-US" sz="1800" b="1" dirty="0" smtClean="0"/>
              <a:t> D. </a:t>
            </a:r>
            <a:r>
              <a:rPr lang="en-US" sz="1800" b="1" dirty="0" err="1" smtClean="0"/>
              <a:t>Ganjewar</a:t>
            </a:r>
            <a:endParaRPr lang="en-US" sz="1800" b="1" dirty="0" smtClean="0"/>
          </a:p>
          <a:p>
            <a:r>
              <a:rPr lang="en-US" sz="1800" b="1" dirty="0" smtClean="0"/>
              <a:t>Senior Assistant Professor,</a:t>
            </a:r>
          </a:p>
          <a:p>
            <a:r>
              <a:rPr lang="en-US" sz="1800" b="1" dirty="0" smtClean="0"/>
              <a:t>School of Computer Engineering,</a:t>
            </a:r>
          </a:p>
          <a:p>
            <a:r>
              <a:rPr lang="en-US" sz="1800" b="1" dirty="0" smtClean="0"/>
              <a:t>MIT Academy of Engineering, </a:t>
            </a:r>
            <a:r>
              <a:rPr lang="en-US" sz="1800" b="1" dirty="0" err="1" smtClean="0"/>
              <a:t>Alandi</a:t>
            </a:r>
            <a:r>
              <a:rPr lang="en-US" sz="1800" b="1" dirty="0" smtClean="0"/>
              <a:t>(D.),Pune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7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 ( Left Rotate)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3"/>
            <a:ext cx="10515600" cy="2066926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Left Rotation</a:t>
            </a:r>
          </a:p>
          <a:p>
            <a:r>
              <a:rPr lang="en-US" sz="2400" dirty="0"/>
              <a:t>If a tree becomes unbalanced, when a node is inserted into the right subtree of the right subtree, then we perform a single left rotation </a:t>
            </a:r>
            <a:r>
              <a:rPr lang="en-US" sz="2400" dirty="0" smtClean="0"/>
              <a:t>−</a:t>
            </a:r>
          </a:p>
          <a:p>
            <a:r>
              <a:rPr lang="en-US" sz="2400" dirty="0"/>
              <a:t>In our example, node </a:t>
            </a:r>
            <a:r>
              <a:rPr lang="en-US" sz="2400" b="1" dirty="0"/>
              <a:t>A</a:t>
            </a:r>
            <a:r>
              <a:rPr lang="en-US" sz="2400" dirty="0"/>
              <a:t> has become unbalanced as a node is inserted in the right subtree of A's right subtree. We perform the left rotation by making </a:t>
            </a:r>
            <a:r>
              <a:rPr lang="en-US" sz="2400" b="1" dirty="0"/>
              <a:t>A</a:t>
            </a:r>
            <a:r>
              <a:rPr lang="en-US" sz="2400" dirty="0"/>
              <a:t> the left-subtree of B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 descr="Left Rot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1889"/>
            <a:ext cx="10515600" cy="2443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3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 (Right Rotate)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3"/>
            <a:ext cx="10515600" cy="2066926"/>
          </a:xfrm>
        </p:spPr>
        <p:txBody>
          <a:bodyPr>
            <a:normAutofit/>
          </a:bodyPr>
          <a:lstStyle/>
          <a:p>
            <a:r>
              <a:rPr lang="en-US" sz="2400" b="1" dirty="0"/>
              <a:t>Right Rotation</a:t>
            </a:r>
          </a:p>
          <a:p>
            <a:r>
              <a:rPr lang="en-US" sz="2400" dirty="0"/>
              <a:t>AVL tree may become unbalanced, if a node is inserted in the left subtree of the left </a:t>
            </a:r>
            <a:r>
              <a:rPr lang="en-US" sz="2400" dirty="0" smtClean="0"/>
              <a:t>subtree. The tree then needs a right rotation.</a:t>
            </a:r>
          </a:p>
          <a:p>
            <a:r>
              <a:rPr lang="en-US" sz="2400" dirty="0"/>
              <a:t>As depicted, the unbalanced node becomes the right child of its left child by performing a right rotation.</a:t>
            </a:r>
          </a:p>
          <a:p>
            <a:endParaRPr lang="en-US" sz="2400" dirty="0"/>
          </a:p>
        </p:txBody>
      </p:sp>
      <p:pic>
        <p:nvPicPr>
          <p:cNvPr id="7" name="Picture 6" descr="Right Rot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65526"/>
            <a:ext cx="10515600" cy="2663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2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 ( LR Rotation)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600" cy="4865687"/>
          </a:xfrm>
        </p:spPr>
        <p:txBody>
          <a:bodyPr>
            <a:normAutofit/>
          </a:bodyPr>
          <a:lstStyle/>
          <a:p>
            <a:r>
              <a:rPr lang="en-US" sz="2400" b="1" dirty="0"/>
              <a:t>Left-Right </a:t>
            </a:r>
            <a:r>
              <a:rPr lang="en-US" sz="2400" b="1" dirty="0" smtClean="0"/>
              <a:t>Rotation (LR Rotation)</a:t>
            </a:r>
          </a:p>
          <a:p>
            <a:endParaRPr lang="en-US" sz="2400" b="1" dirty="0"/>
          </a:p>
          <a:p>
            <a:r>
              <a:rPr lang="en-US" sz="2400" dirty="0"/>
              <a:t>Double rotations are slightly complex version of already explained versions of rotations.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understand them better, we should take note of each action performed while rotation.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Let's </a:t>
            </a:r>
            <a:r>
              <a:rPr lang="en-US" sz="2400" dirty="0"/>
              <a:t>first check how to perform Left-Right rotation.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left-right rotation is a </a:t>
            </a:r>
            <a:r>
              <a:rPr lang="en-US" sz="2400" b="1" dirty="0"/>
              <a:t>combination of left rotation followed by right rotation.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04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 (LR Rotation)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72303"/>
              </p:ext>
            </p:extLst>
          </p:nvPr>
        </p:nvGraphicFramePr>
        <p:xfrm>
          <a:off x="695325" y="1330502"/>
          <a:ext cx="5400675" cy="4966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901"/>
                <a:gridCol w="2481774"/>
              </a:tblGrid>
              <a:tr h="326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438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A node has been inserted into the right subtree of the left subtree. This makes C an unbalanced node. These scenarios cause AVL tree to perform left-right rotation.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460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We first perform the left rotation on the left subtree of C. This makes A, the left subtree of B.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719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Node C is still unbalanced, however now, it is because of the left-subtree of the left-subtree.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pic>
        <p:nvPicPr>
          <p:cNvPr id="12" name="Picture 11" descr="Right Rot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9" y="1767427"/>
            <a:ext cx="2731295" cy="118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Left Rotati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8" y="3223861"/>
            <a:ext cx="2731295" cy="123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Left Rotatio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28" y="4670407"/>
            <a:ext cx="2731295" cy="1500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02583"/>
              </p:ext>
            </p:extLst>
          </p:nvPr>
        </p:nvGraphicFramePr>
        <p:xfrm>
          <a:off x="6184105" y="1330502"/>
          <a:ext cx="5174458" cy="5028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20"/>
                <a:gridCol w="2357438"/>
              </a:tblGrid>
              <a:tr h="2969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966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We shall now right-rotate the tree, making B the new root node of this subtree. C now becomes the right subtree of its own left subtree.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27131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The tree is now balanced.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pic>
        <p:nvPicPr>
          <p:cNvPr id="16" name="Picture 15" descr="Right Rotation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50" y="1824579"/>
            <a:ext cx="2643188" cy="168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Balanced Avl Tree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38" y="3756636"/>
            <a:ext cx="2643188" cy="244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7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 ( RL Rotation)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600" cy="4865687"/>
          </a:xfrm>
        </p:spPr>
        <p:txBody>
          <a:bodyPr>
            <a:normAutofit/>
          </a:bodyPr>
          <a:lstStyle/>
          <a:p>
            <a:r>
              <a:rPr lang="en-US" sz="2400" b="1" dirty="0"/>
              <a:t>Right-Left Rotation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second type of double rotation is Right-Left Rotation.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combination of right rotation followed by left rotation.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9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 (RL Rotation)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78767"/>
              </p:ext>
            </p:extLst>
          </p:nvPr>
        </p:nvGraphicFramePr>
        <p:xfrm>
          <a:off x="695325" y="1330502"/>
          <a:ext cx="5400675" cy="4966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901"/>
                <a:gridCol w="2481774"/>
              </a:tblGrid>
              <a:tr h="326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438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node has been inserted into the left subtree of the right subtree. This makes 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an unbalanced node with balance factor 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460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First, we perform the right rotation along </a:t>
                      </a: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node, making </a:t>
                      </a: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the right subtree of its own left subtree </a:t>
                      </a: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Now, </a:t>
                      </a: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becomes the right subtree of </a:t>
                      </a: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1719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 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is still unbalanced because of the right subtree of its right subtree and requires a left rotation.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41627"/>
              </p:ext>
            </p:extLst>
          </p:nvPr>
        </p:nvGraphicFramePr>
        <p:xfrm>
          <a:off x="6184105" y="1330502"/>
          <a:ext cx="5174458" cy="4970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20"/>
                <a:gridCol w="2357438"/>
              </a:tblGrid>
              <a:tr h="3438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State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</a:rPr>
                        <a:t>Action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1942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left rotation is performed by making 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the new root node of the subtree. 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becomes the left subtree of its right subtree </a:t>
                      </a: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  <a:tr h="2679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tree is now balanced.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pic>
        <p:nvPicPr>
          <p:cNvPr id="11" name="Picture 10" descr="Balanced AVL Tre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45" y="3730253"/>
            <a:ext cx="2658667" cy="248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Left Rotati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37" y="1816002"/>
            <a:ext cx="2632475" cy="168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Right Unbalanced Tre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91064"/>
            <a:ext cx="2633663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Subtree Right Rotation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9928"/>
            <a:ext cx="2633663" cy="12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Left Subtree of Right Subtree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29" y="1816002"/>
            <a:ext cx="2650333" cy="118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2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https://www.geeksforgeeks.org/avl-tree-set-1-insertion/?ref=lbp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Insertion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10877550" cy="500062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Steps </a:t>
            </a:r>
            <a:r>
              <a:rPr lang="en-US" sz="2400" b="1" dirty="0"/>
              <a:t>to follow for </a:t>
            </a:r>
            <a:r>
              <a:rPr lang="en-US" sz="2400" b="1" dirty="0" smtClean="0"/>
              <a:t>insertion :- </a:t>
            </a:r>
          </a:p>
          <a:p>
            <a:r>
              <a:rPr lang="en-US" sz="2400" dirty="0" smtClean="0"/>
              <a:t>Let </a:t>
            </a:r>
            <a:r>
              <a:rPr lang="en-US" sz="2400" dirty="0"/>
              <a:t>the newly inserted node be </a:t>
            </a:r>
            <a:r>
              <a:rPr lang="en-US" sz="2400" dirty="0" smtClean="0"/>
              <a:t>w</a:t>
            </a:r>
          </a:p>
          <a:p>
            <a:r>
              <a:rPr lang="en-US" sz="2400" b="1" dirty="0" smtClean="0"/>
              <a:t>1</a:t>
            </a:r>
            <a:r>
              <a:rPr lang="en-US" sz="2400" b="1" dirty="0"/>
              <a:t>)</a:t>
            </a:r>
            <a:r>
              <a:rPr lang="en-US" sz="2400" dirty="0"/>
              <a:t> Perform standard BST insert for w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2</a:t>
            </a:r>
            <a:r>
              <a:rPr lang="en-US" sz="2400" b="1" dirty="0"/>
              <a:t>)</a:t>
            </a:r>
            <a:r>
              <a:rPr lang="en-US" sz="2400" dirty="0"/>
              <a:t> Starting from w, travel up and find the first unbalanced node. Let z be the first unbalanced node, y be the child of z that comes on the path from w to z and x be the grandchild of z that comes on the path from w to z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3</a:t>
            </a:r>
            <a:r>
              <a:rPr lang="en-US" sz="2400" b="1" dirty="0"/>
              <a:t>)</a:t>
            </a:r>
            <a:r>
              <a:rPr lang="en-US" sz="2400" dirty="0"/>
              <a:t> Re-balance the tree by performing appropriate rotations on the subtree rooted with z. </a:t>
            </a:r>
            <a:r>
              <a:rPr lang="en-US" sz="2400" dirty="0" smtClean="0"/>
              <a:t>There </a:t>
            </a:r>
            <a:r>
              <a:rPr lang="en-US" sz="2400" dirty="0"/>
              <a:t>can be 4 possible cases that needs to be handled as x, y and z can be arranged in 4 ways. </a:t>
            </a:r>
            <a:r>
              <a:rPr lang="en-US" sz="2400" dirty="0" smtClean="0"/>
              <a:t>Following </a:t>
            </a:r>
            <a:r>
              <a:rPr lang="en-US" sz="2400" dirty="0"/>
              <a:t>are the possible 4 arrangements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a</a:t>
            </a:r>
            <a:r>
              <a:rPr lang="en-US" sz="2000" dirty="0"/>
              <a:t>) y is left child of z and x is left child of y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Left </a:t>
            </a:r>
            <a:r>
              <a:rPr lang="en-US" sz="2000" dirty="0">
                <a:solidFill>
                  <a:srgbClr val="FF0000"/>
                </a:solidFill>
              </a:rPr>
              <a:t>Left </a:t>
            </a:r>
            <a:r>
              <a:rPr lang="en-US" sz="2000" dirty="0" smtClean="0">
                <a:solidFill>
                  <a:srgbClr val="FF0000"/>
                </a:solidFill>
              </a:rPr>
              <a:t>Case / Left Unbalanced / </a:t>
            </a:r>
            <a:r>
              <a:rPr lang="en-US" sz="2000" b="1" dirty="0" smtClean="0"/>
              <a:t>Right Rotation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b</a:t>
            </a:r>
            <a:r>
              <a:rPr lang="en-US" sz="2000" dirty="0"/>
              <a:t>) y is left child of z and x is right child of y (Left Right Case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</a:t>
            </a:r>
            <a:r>
              <a:rPr lang="en-US" sz="2000" dirty="0"/>
              <a:t>) y is right child of z and x is right child of y (</a:t>
            </a:r>
            <a:r>
              <a:rPr lang="en-US" sz="2000" dirty="0">
                <a:solidFill>
                  <a:srgbClr val="FF0000"/>
                </a:solidFill>
              </a:rPr>
              <a:t>Right </a:t>
            </a:r>
            <a:r>
              <a:rPr lang="en-US" sz="2000" dirty="0" err="1">
                <a:solidFill>
                  <a:srgbClr val="FF0000"/>
                </a:solidFill>
              </a:rPr>
              <a:t>Right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Case / Right Unbalanced / </a:t>
            </a:r>
            <a:r>
              <a:rPr lang="en-US" sz="2000" b="1" dirty="0" smtClean="0"/>
              <a:t>Left  Rotation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d</a:t>
            </a:r>
            <a:r>
              <a:rPr lang="en-US" sz="2000" dirty="0"/>
              <a:t>) y is right child of z and x is left child of y (Right Left Case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4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https://www.geeksforgeeks.org/avl-tree-set-1-insertion/?ref=lbp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Insertion (Case – 1)</a:t>
            </a:r>
            <a:endParaRPr lang="en-US" b="1" dirty="0"/>
          </a:p>
        </p:txBody>
      </p:sp>
      <p:pic>
        <p:nvPicPr>
          <p:cNvPr id="6" name="Picture 5" descr="avlinsert1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28726"/>
            <a:ext cx="10515600" cy="5000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9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https://www.geeksforgeeks.org/avl-tree-set-1-insertion/?ref=lbp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Insertion (Case – 2)</a:t>
            </a:r>
            <a:endParaRPr lang="en-US" b="1" dirty="0"/>
          </a:p>
        </p:txBody>
      </p:sp>
      <p:pic>
        <p:nvPicPr>
          <p:cNvPr id="4" name="Picture 3" descr="avlinsert2-jp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8726"/>
            <a:ext cx="10515599" cy="5127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0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https://www.geeksforgeeks.org/avl-tree-set-1-insertion/?ref=lbp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Insertion (Case – 3)</a:t>
            </a:r>
            <a:endParaRPr lang="en-US" b="1" dirty="0"/>
          </a:p>
        </p:txBody>
      </p:sp>
      <p:pic>
        <p:nvPicPr>
          <p:cNvPr id="4" name="Picture 3" descr="avlinsert3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8726"/>
            <a:ext cx="10515599" cy="5127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9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9913"/>
          </a:xfrm>
        </p:spPr>
        <p:txBody>
          <a:bodyPr>
            <a:noAutofit/>
          </a:bodyPr>
          <a:lstStyle/>
          <a:p>
            <a:pPr algn="ctr"/>
            <a:r>
              <a:rPr lang="en-US" sz="13800" b="1" i="1" dirty="0" smtClean="0">
                <a:latin typeface="Baskerville Old Face" panose="02020602080505020303" pitchFamily="18" charset="0"/>
              </a:rPr>
              <a:t>Unit – 2</a:t>
            </a:r>
            <a:br>
              <a:rPr lang="en-US" sz="13800" b="1" i="1" dirty="0" smtClean="0">
                <a:latin typeface="Baskerville Old Face" panose="02020602080505020303" pitchFamily="18" charset="0"/>
              </a:rPr>
            </a:br>
            <a:r>
              <a:rPr lang="en-US" sz="6600" b="1" i="1" dirty="0" smtClean="0">
                <a:latin typeface="Baskerville Old Face" panose="02020602080505020303" pitchFamily="18" charset="0"/>
              </a:rPr>
              <a:t>Height Balanced and Multiway Tree</a:t>
            </a:r>
            <a:br>
              <a:rPr lang="en-US" sz="6600" b="1" i="1" dirty="0" smtClean="0">
                <a:latin typeface="Baskerville Old Face" panose="02020602080505020303" pitchFamily="18" charset="0"/>
              </a:rPr>
            </a:br>
            <a:r>
              <a:rPr lang="en-US" sz="6600" b="1" i="1" dirty="0" smtClean="0">
                <a:latin typeface="Baskerville Old Face" panose="02020602080505020303" pitchFamily="18" charset="0"/>
              </a:rPr>
              <a:t>AVL Tree</a:t>
            </a:r>
            <a:endParaRPr lang="en-US" sz="6600" b="1" i="1" dirty="0">
              <a:latin typeface="Baskerville Old Face" panose="020206020805050203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https://www.geeksforgeeks.org/avl-tree-set-1-insertion/?ref=lbp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Insertion (Case – 4)</a:t>
            </a:r>
            <a:endParaRPr lang="en-US" b="1" dirty="0"/>
          </a:p>
        </p:txBody>
      </p:sp>
      <p:pic>
        <p:nvPicPr>
          <p:cNvPr id="4" name="Picture 3" descr="avlinsert4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8726"/>
            <a:ext cx="10515599" cy="5000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5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https://www.geeksforgeeks.org/avl-tree-set-1-insertion/?ref=lbp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Insertion (Case - 5)</a:t>
            </a:r>
            <a:endParaRPr lang="en-US" b="1" dirty="0"/>
          </a:p>
        </p:txBody>
      </p:sp>
      <p:pic>
        <p:nvPicPr>
          <p:cNvPr id="4" name="Picture 3" descr="avlinsert5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8726"/>
            <a:ext cx="10515600" cy="4929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6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173944"/>
            <a:ext cx="10890249" cy="6419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Construction of AVL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by inserting numbers from 1 to 8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969730"/>
            <a:ext cx="5729288" cy="193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1" y="1159706"/>
            <a:ext cx="5160962" cy="1748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" y="3251742"/>
            <a:ext cx="6415087" cy="277359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43750" y="3251742"/>
            <a:ext cx="4360862" cy="27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815927"/>
            <a:ext cx="10890249" cy="23844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363" y="173944"/>
            <a:ext cx="10890249" cy="6419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Construction of AVL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by inserting numbers from 1 to 8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363" y="3386138"/>
            <a:ext cx="10890249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3" y="1206360"/>
            <a:ext cx="10890249" cy="47515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3" y="173944"/>
            <a:ext cx="10890249" cy="6419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Construction of AVL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by inserting numbers from 1 to 8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https://www.geeksforgeeks.org/avl-tree-set-2-deletion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Deletion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256212"/>
          </a:xfrm>
        </p:spPr>
        <p:txBody>
          <a:bodyPr>
            <a:noAutofit/>
          </a:bodyPr>
          <a:lstStyle/>
          <a:p>
            <a:r>
              <a:rPr lang="en-US" sz="2000" b="1" dirty="0"/>
              <a:t>Steps to follow for </a:t>
            </a:r>
            <a:r>
              <a:rPr lang="en-US" sz="2000" b="1" dirty="0" smtClean="0"/>
              <a:t>deletion</a:t>
            </a:r>
            <a:endParaRPr lang="en-US" sz="2000" dirty="0" smtClean="0"/>
          </a:p>
          <a:p>
            <a:pPr fontAlgn="base"/>
            <a:r>
              <a:rPr lang="en-US" sz="2000" dirty="0" smtClean="0"/>
              <a:t>Let </a:t>
            </a:r>
            <a:r>
              <a:rPr lang="en-US" sz="2000" dirty="0"/>
              <a:t>w be the node to be </a:t>
            </a:r>
            <a:r>
              <a:rPr lang="en-US" sz="2000" dirty="0" smtClean="0"/>
              <a:t>deleted</a:t>
            </a:r>
          </a:p>
          <a:p>
            <a:pPr fontAlgn="base"/>
            <a:r>
              <a:rPr lang="en-US" sz="2000" b="1" dirty="0" smtClean="0"/>
              <a:t>1</a:t>
            </a:r>
            <a:r>
              <a:rPr lang="en-US" sz="2000" b="1" dirty="0"/>
              <a:t>)</a:t>
            </a:r>
            <a:r>
              <a:rPr lang="en-US" sz="2000" dirty="0"/>
              <a:t> Perform standard BST delete for w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2</a:t>
            </a:r>
            <a:r>
              <a:rPr lang="en-US" sz="2000" b="1" dirty="0"/>
              <a:t>)</a:t>
            </a:r>
            <a:r>
              <a:rPr lang="en-US" sz="2000" dirty="0"/>
              <a:t> Starting from w, travel up and find the first unbalanced node. Let z be the first unbalanced node, y be the larger height child of z, and x be the larger height child of y. Note that the definitions of x and y are different from </a:t>
            </a:r>
            <a:r>
              <a:rPr lang="en-US" sz="2000" u="sng" dirty="0">
                <a:hlinkClick r:id="rId3"/>
              </a:rPr>
              <a:t>insertion </a:t>
            </a:r>
            <a:r>
              <a:rPr lang="en-US" sz="2000" dirty="0"/>
              <a:t>here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b="1" dirty="0" smtClean="0"/>
              <a:t>3</a:t>
            </a:r>
            <a:r>
              <a:rPr lang="en-US" sz="2000" b="1" dirty="0"/>
              <a:t>)</a:t>
            </a:r>
            <a:r>
              <a:rPr lang="en-US" sz="2000" dirty="0"/>
              <a:t> Re-balance the tree by performing appropriate rotations on the subtree rooted with z. There can be 4 possible cases that needs to be handled as x, y and z can be arranged in 4 ways. Following are the possible 4 </a:t>
            </a:r>
            <a:r>
              <a:rPr lang="en-US" sz="2000" dirty="0" smtClean="0"/>
              <a:t>arrangements</a:t>
            </a:r>
          </a:p>
          <a:p>
            <a:pPr lvl="1" fontAlgn="base"/>
            <a:r>
              <a:rPr lang="en-US" sz="1600" dirty="0" smtClean="0"/>
              <a:t>a</a:t>
            </a:r>
            <a:r>
              <a:rPr lang="en-US" sz="1600" dirty="0"/>
              <a:t>) y is left child of z and x is left child of y (</a:t>
            </a:r>
            <a:r>
              <a:rPr lang="en-US" sz="1600" b="1" dirty="0">
                <a:solidFill>
                  <a:srgbClr val="FF0000"/>
                </a:solidFill>
              </a:rPr>
              <a:t>Left </a:t>
            </a:r>
            <a:r>
              <a:rPr lang="en-US" sz="1600" b="1" dirty="0" err="1">
                <a:solidFill>
                  <a:srgbClr val="FF0000"/>
                </a:solidFill>
              </a:rPr>
              <a:t>Left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Case / Left Unbalanced </a:t>
            </a:r>
            <a:r>
              <a:rPr lang="en-US" sz="1600" b="1" dirty="0" smtClean="0"/>
              <a:t>/ Right Rotation</a:t>
            </a:r>
            <a:r>
              <a:rPr lang="en-US" sz="1600" dirty="0" smtClean="0"/>
              <a:t>)</a:t>
            </a:r>
          </a:p>
          <a:p>
            <a:pPr lvl="1" fontAlgn="base"/>
            <a:r>
              <a:rPr lang="en-US" sz="1600" dirty="0" smtClean="0"/>
              <a:t>b</a:t>
            </a:r>
            <a:r>
              <a:rPr lang="en-US" sz="1600" dirty="0"/>
              <a:t>) y is left child of z and x is right child of y (</a:t>
            </a:r>
            <a:r>
              <a:rPr lang="en-US" sz="1600" b="1" dirty="0">
                <a:solidFill>
                  <a:srgbClr val="FF0000"/>
                </a:solidFill>
              </a:rPr>
              <a:t>Left Right </a:t>
            </a:r>
            <a:r>
              <a:rPr lang="en-US" sz="1600" b="1" dirty="0" smtClean="0">
                <a:solidFill>
                  <a:srgbClr val="FF0000"/>
                </a:solidFill>
              </a:rPr>
              <a:t>Case / LR Rotation</a:t>
            </a:r>
            <a:r>
              <a:rPr lang="en-US" sz="1600" dirty="0" smtClean="0"/>
              <a:t>)</a:t>
            </a:r>
          </a:p>
          <a:p>
            <a:pPr lvl="1" fontAlgn="base"/>
            <a:r>
              <a:rPr lang="en-US" sz="1600" dirty="0" smtClean="0"/>
              <a:t>c</a:t>
            </a:r>
            <a:r>
              <a:rPr lang="en-US" sz="1600" dirty="0"/>
              <a:t>) y is right child of z and x is right child of y (</a:t>
            </a:r>
            <a:r>
              <a:rPr lang="en-US" sz="1600" b="1" dirty="0">
                <a:solidFill>
                  <a:srgbClr val="FF0000"/>
                </a:solidFill>
              </a:rPr>
              <a:t>Right </a:t>
            </a:r>
            <a:r>
              <a:rPr lang="en-US" sz="1600" b="1" dirty="0" err="1">
                <a:solidFill>
                  <a:srgbClr val="FF0000"/>
                </a:solidFill>
              </a:rPr>
              <a:t>Right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Case / Right Unbalanced / </a:t>
            </a:r>
            <a:r>
              <a:rPr lang="en-US" sz="1600" b="1" dirty="0" smtClean="0"/>
              <a:t>Left Rotation</a:t>
            </a:r>
            <a:r>
              <a:rPr lang="en-US" sz="1600" dirty="0" smtClean="0"/>
              <a:t>)</a:t>
            </a:r>
          </a:p>
          <a:p>
            <a:pPr lvl="1" fontAlgn="base"/>
            <a:r>
              <a:rPr lang="en-US" sz="1600" dirty="0" smtClean="0"/>
              <a:t>d</a:t>
            </a:r>
            <a:r>
              <a:rPr lang="en-US" sz="1600" dirty="0"/>
              <a:t>) y is right child of z and x is left child of y (</a:t>
            </a:r>
            <a:r>
              <a:rPr lang="en-US" sz="1600" b="1" dirty="0">
                <a:solidFill>
                  <a:srgbClr val="FF0000"/>
                </a:solidFill>
              </a:rPr>
              <a:t>Right Left </a:t>
            </a:r>
            <a:r>
              <a:rPr lang="en-US" sz="1600" b="1" dirty="0" smtClean="0">
                <a:solidFill>
                  <a:srgbClr val="FF0000"/>
                </a:solidFill>
              </a:rPr>
              <a:t>Case / RL Rotation</a:t>
            </a:r>
            <a:r>
              <a:rPr lang="en-US" sz="1600" dirty="0" smtClean="0"/>
              <a:t>)</a:t>
            </a:r>
            <a:endParaRPr lang="en-US" sz="1600" dirty="0"/>
          </a:p>
          <a:p>
            <a:pPr fontAlgn="base"/>
            <a:r>
              <a:rPr lang="en-US" sz="2000" dirty="0"/>
              <a:t>Like insertion, following are the operations to be performed in above mentioned 4 cases. </a:t>
            </a:r>
            <a:endParaRPr lang="en-US" sz="2000" dirty="0" smtClean="0"/>
          </a:p>
          <a:p>
            <a:pPr fontAlgn="base"/>
            <a:r>
              <a:rPr lang="en-US" sz="2000" dirty="0" smtClean="0"/>
              <a:t>Note </a:t>
            </a:r>
            <a:r>
              <a:rPr lang="en-US" sz="2000" dirty="0"/>
              <a:t>that, unlike insertion, fixing the node z won’t fix the complete AVL tree. After fixing z, we may have to fix ancestors of z as </a:t>
            </a:r>
            <a:r>
              <a:rPr lang="en-US" sz="2000" dirty="0" smtClean="0"/>
              <a:t>well.</a:t>
            </a:r>
          </a:p>
        </p:txBody>
      </p:sp>
    </p:spTree>
    <p:extLst>
      <p:ext uri="{BB962C8B-B14F-4D97-AF65-F5344CB8AC3E}">
        <p14:creationId xmlns:p14="http://schemas.microsoft.com/office/powerpoint/2010/main" val="2087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https://www.geeksforgeeks.org/avl-tree-set-2-deletion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– Deletion (Step – 1)</a:t>
            </a:r>
            <a:endParaRPr lang="en-US" b="1" dirty="0"/>
          </a:p>
        </p:txBody>
      </p:sp>
      <p:pic>
        <p:nvPicPr>
          <p:cNvPr id="4" name="Picture 3" descr="avl-delete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28726"/>
            <a:ext cx="8034337" cy="50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215187" y="1355726"/>
            <a:ext cx="4138613" cy="43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A node with value 32 is being deleted. </a:t>
            </a:r>
            <a:endParaRPr lang="en-US" spc="-10" dirty="0" smtClean="0">
              <a:latin typeface="var(--font-din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pc="-10" dirty="0" smtClean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After </a:t>
            </a: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deleting 32, we travel up and find the first </a:t>
            </a:r>
            <a:r>
              <a:rPr lang="en-US" spc="-10" dirty="0" smtClean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unbalanced </a:t>
            </a: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node which is 44. </a:t>
            </a:r>
            <a:endParaRPr lang="en-US" spc="-10" dirty="0" smtClean="0">
              <a:latin typeface="var(--font-din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pc="-10" dirty="0" smtClean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We </a:t>
            </a: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mark it as z, its higher height child as y which is 62, and y’s higher height child as x which could be either 78 or 50 as both are of same height. </a:t>
            </a:r>
            <a:endParaRPr lang="en-US" spc="-10" dirty="0" smtClean="0">
              <a:latin typeface="var(--font-din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pc="-10" dirty="0" smtClean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We </a:t>
            </a: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have considered 78. </a:t>
            </a:r>
            <a:endParaRPr lang="en-US" spc="-10" dirty="0" smtClean="0">
              <a:latin typeface="var(--font-din)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pc="-10" dirty="0" smtClean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Now </a:t>
            </a: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the case is Right </a:t>
            </a:r>
            <a:r>
              <a:rPr lang="en-US" spc="-10" dirty="0" err="1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Right</a:t>
            </a:r>
            <a:r>
              <a:rPr lang="en-US" spc="-10" dirty="0">
                <a:latin typeface="var(--font-din)"/>
                <a:ea typeface="Times New Roman" panose="02020603050405020304" pitchFamily="18" charset="0"/>
                <a:cs typeface="Arial" panose="020B0604020202020204" pitchFamily="34" charset="0"/>
              </a:rPr>
              <a:t>, so we perform left rotation.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https://www.geeksforgeeks.org/avl-tree-set-2-deletion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</a:t>
            </a:r>
            <a:r>
              <a:rPr lang="en-US" b="1" dirty="0"/>
              <a:t>– </a:t>
            </a:r>
            <a:r>
              <a:rPr lang="en-US" b="1" dirty="0" smtClean="0"/>
              <a:t>Deletion </a:t>
            </a:r>
            <a:r>
              <a:rPr lang="en-US" b="1" dirty="0"/>
              <a:t>(Step – </a:t>
            </a:r>
            <a:r>
              <a:rPr lang="en-US" b="1" dirty="0" smtClean="0"/>
              <a:t>2)</a:t>
            </a:r>
            <a:endParaRPr lang="en-US" b="1" dirty="0"/>
          </a:p>
        </p:txBody>
      </p:sp>
      <p:pic>
        <p:nvPicPr>
          <p:cNvPr id="4" name="Picture 3" descr="avl-delete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355726"/>
            <a:ext cx="5038726" cy="487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vl-delete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28726"/>
            <a:ext cx="5934074" cy="5000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9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1793194"/>
            <a:ext cx="10890249" cy="450759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 : Deletion of Leaf Node from AVL Tree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1" y="1793194"/>
            <a:ext cx="10890250" cy="41361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1 : Deletion of Leaf Node from AVL Tree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Tree</a:t>
            </a:r>
          </a:p>
          <a:p>
            <a:endParaRPr lang="en-US" dirty="0" smtClean="0"/>
          </a:p>
          <a:p>
            <a:r>
              <a:rPr lang="en-US" dirty="0" smtClean="0"/>
              <a:t>Binary </a:t>
            </a:r>
            <a:r>
              <a:rPr lang="en-US" dirty="0"/>
              <a:t>tree is a special tree data structure in which each node can have at most 2 children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dirty="0"/>
              <a:t>Thus, in a binary tree</a:t>
            </a:r>
            <a:r>
              <a:rPr lang="en-US" dirty="0" smtClean="0"/>
              <a:t>, Each </a:t>
            </a:r>
            <a:r>
              <a:rPr lang="en-US" dirty="0"/>
              <a:t>node has either 0 child or 1 child or 2 children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 dirty="0"/>
          </a:p>
        </p:txBody>
      </p:sp>
      <p:pic>
        <p:nvPicPr>
          <p:cNvPr id="6" name="Picture 5" descr="https://www.gatevidyalay.com/wp-content/uploads/2018/07/Binary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28726"/>
            <a:ext cx="5529263" cy="494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1" y="1793194"/>
            <a:ext cx="10890250" cy="415537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 : Deletion of Node having Single Child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1" y="1818545"/>
            <a:ext cx="11029720" cy="41664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2 : Deletion of Leaf Node having Single Child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87" y="1787236"/>
            <a:ext cx="10514078" cy="43087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 : Deletion of Root Node from AVL Tree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1" y="1793194"/>
            <a:ext cx="10890250" cy="41563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 : Deletion of Root Node from AVL Tree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7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1" y="1778906"/>
            <a:ext cx="10890250" cy="42932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3 : Deletion of Root Node from AVL Tree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518" y="1854156"/>
            <a:ext cx="10755093" cy="43087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4361" y="173944"/>
            <a:ext cx="10890251" cy="64198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Deletion from AVL Tree 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4361" y="983569"/>
            <a:ext cx="10890250" cy="641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Tree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1779587"/>
            <a:ext cx="10515600" cy="2206626"/>
          </a:xfrm>
        </p:spPr>
        <p:txBody>
          <a:bodyPr>
            <a:normAutofit/>
          </a:bodyPr>
          <a:lstStyle/>
          <a:p>
            <a:pPr algn="ctr"/>
            <a:r>
              <a:rPr lang="en-US" sz="13800" b="1" i="1" dirty="0" smtClean="0">
                <a:latin typeface="Blackadder ITC" panose="04020505051007020D02" pitchFamily="82" charset="0"/>
              </a:rPr>
              <a:t>Thank You</a:t>
            </a:r>
            <a:endParaRPr lang="en-US" sz="13800" b="1" i="1" dirty="0">
              <a:latin typeface="Blackadder ITC" panose="04020505051007020D02" pitchFamily="8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5337" y="6356350"/>
            <a:ext cx="10515600" cy="365125"/>
          </a:xfrm>
        </p:spPr>
        <p:txBody>
          <a:bodyPr/>
          <a:lstStyle/>
          <a:p>
            <a:r>
              <a:rPr lang="en-US" dirty="0" smtClean="0"/>
              <a:t>https://medium.com/analytics-vidhya/deep-dive-into-threaded-binary-tree-step-by-step-aa8f90400c5a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Binary Search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6"/>
            <a:ext cx="4248150" cy="4948237"/>
          </a:xfrm>
        </p:spPr>
        <p:txBody>
          <a:bodyPr>
            <a:normAutofit/>
          </a:bodyPr>
          <a:lstStyle/>
          <a:p>
            <a:r>
              <a:rPr lang="en-US" b="1" u="sng" dirty="0"/>
              <a:t>Binary </a:t>
            </a:r>
            <a:r>
              <a:rPr lang="en-US" b="1" u="sng" dirty="0" smtClean="0"/>
              <a:t>Search Tree</a:t>
            </a:r>
            <a:endParaRPr lang="en-US" dirty="0" smtClean="0"/>
          </a:p>
          <a:p>
            <a:r>
              <a:rPr lang="en-US" dirty="0"/>
              <a:t>Binary Search Tree is a special kind of binary tree in which nodes are arranged in a specific order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In a binary search tree (BST), each node contains-</a:t>
            </a:r>
          </a:p>
          <a:p>
            <a:pPr lvl="1" fontAlgn="base"/>
            <a:r>
              <a:rPr lang="en-US" dirty="0"/>
              <a:t>Only smaller values in its left sub tree</a:t>
            </a:r>
          </a:p>
          <a:p>
            <a:pPr lvl="1" fontAlgn="base"/>
            <a:r>
              <a:rPr lang="en-US" dirty="0"/>
              <a:t>Only larger values in its right sub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 smtClean="0"/>
              <a:t>https://medium.com/analytics-vidhya/deep-dive-into-threaded-binary-tree-step-by-step-aa8f90400c5a</a:t>
            </a:r>
            <a:endParaRPr lang="en-US" dirty="0"/>
          </a:p>
        </p:txBody>
      </p:sp>
      <p:pic>
        <p:nvPicPr>
          <p:cNvPr id="7" name="Picture 6" descr="https://www.gatevidyalay.com/wp-content/uploads/2018/07/Binary-Search-Tree-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1528763"/>
            <a:ext cx="5576888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1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smtClean="0"/>
              <a:t>https://medium.com/analytics-vidhya/deep-dive-into-threaded-binary-tree-step-by-step-aa8f90400c5a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 dirty="0" smtClean="0"/>
              <a:t>Threaded Binary Tree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5934075" cy="4992688"/>
          </a:xfrm>
        </p:spPr>
        <p:txBody>
          <a:bodyPr>
            <a:normAutofit fontScale="25000" lnSpcReduction="20000"/>
          </a:bodyPr>
          <a:lstStyle/>
          <a:p>
            <a:pPr fontAlgn="base"/>
            <a:endParaRPr lang="en-US" dirty="0"/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292929"/>
                </a:solidFill>
                <a:latin typeface="Calibri Light" panose="020F0302020204030204" pitchFamily="34" charset="0"/>
              </a:rPr>
              <a:t>Threaded Binary Trees by name suggests that the nodes are connected with </a:t>
            </a:r>
            <a:r>
              <a:rPr lang="en-US" sz="7200" b="1" dirty="0" smtClean="0">
                <a:solidFill>
                  <a:srgbClr val="292929"/>
                </a:solidFill>
                <a:latin typeface="Calibri Light" panose="020F0302020204030204" pitchFamily="34" charset="0"/>
              </a:rPr>
              <a:t>threads / links.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7200" b="1" dirty="0" smtClean="0">
              <a:solidFill>
                <a:srgbClr val="292929"/>
              </a:solidFill>
              <a:latin typeface="Calibri Light" panose="020F0302020204030204" pitchFamily="34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200" b="1" dirty="0" smtClean="0">
                <a:solidFill>
                  <a:srgbClr val="292929"/>
                </a:solidFill>
                <a:latin typeface="Calibri Light" panose="020F0302020204030204" pitchFamily="34" charset="0"/>
              </a:rPr>
              <a:t>This </a:t>
            </a:r>
            <a:r>
              <a:rPr lang="en-US" sz="7200" b="1" dirty="0">
                <a:solidFill>
                  <a:srgbClr val="292929"/>
                </a:solidFill>
                <a:latin typeface="Calibri Light" panose="020F0302020204030204" pitchFamily="34" charset="0"/>
              </a:rPr>
              <a:t>uses linked representation of the </a:t>
            </a:r>
            <a:r>
              <a:rPr lang="en-US" sz="7200" b="1" dirty="0" smtClean="0">
                <a:solidFill>
                  <a:srgbClr val="292929"/>
                </a:solidFill>
                <a:latin typeface="Calibri Light" panose="020F0302020204030204" pitchFamily="34" charset="0"/>
              </a:rPr>
              <a:t>binary tree to make it threaded binary tree.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7200" b="1" dirty="0" smtClean="0">
              <a:solidFill>
                <a:srgbClr val="292929"/>
              </a:solidFill>
              <a:latin typeface="Calibri Light" panose="020F0302020204030204" pitchFamily="34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7200" b="1" dirty="0" smtClean="0">
                <a:solidFill>
                  <a:srgbClr val="202122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7200" b="1" dirty="0">
                <a:solidFill>
                  <a:srgbClr val="202122"/>
                </a:solidFill>
                <a:latin typeface="+mj-lt"/>
                <a:cs typeface="Arial" panose="020B0604020202020204" pitchFamily="34" charset="0"/>
              </a:rPr>
              <a:t>threaded binary tree is defined as follows</a:t>
            </a:r>
            <a:r>
              <a:rPr lang="en-US" altLang="en-US" sz="7200" b="1" dirty="0" smtClean="0">
                <a:solidFill>
                  <a:srgbClr val="202122"/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7200" b="1" dirty="0" smtClean="0">
              <a:solidFill>
                <a:srgbClr val="202122"/>
              </a:solidFill>
              <a:latin typeface="+mj-lt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7200" b="1" dirty="0" smtClean="0">
                <a:latin typeface="+mj-lt"/>
              </a:rPr>
              <a:t>"</a:t>
            </a:r>
            <a:r>
              <a:rPr lang="en-US" altLang="en-US" sz="7200" b="1" dirty="0">
                <a:latin typeface="+mj-lt"/>
              </a:rPr>
              <a:t>A binary tree is </a:t>
            </a:r>
            <a:r>
              <a:rPr lang="en-US" altLang="en-US" sz="7200" b="1" i="1" dirty="0">
                <a:latin typeface="+mj-lt"/>
              </a:rPr>
              <a:t>threaded</a:t>
            </a:r>
            <a:r>
              <a:rPr lang="en-US" altLang="en-US" sz="7200" b="1" dirty="0">
                <a:latin typeface="+mj-lt"/>
              </a:rPr>
              <a:t> by making all right child pointers that would normally be null point to the </a:t>
            </a:r>
            <a:r>
              <a:rPr lang="en-US" altLang="en-US" sz="7200" b="1" dirty="0">
                <a:solidFill>
                  <a:srgbClr val="FF0000"/>
                </a:solidFill>
                <a:latin typeface="+mj-lt"/>
              </a:rPr>
              <a:t>in-order successor </a:t>
            </a:r>
            <a:r>
              <a:rPr lang="en-US" altLang="en-US" sz="7200" b="1" dirty="0">
                <a:latin typeface="+mj-lt"/>
              </a:rPr>
              <a:t>of the node (if it exists), and all left child pointers that would normally be null point to the </a:t>
            </a:r>
            <a:r>
              <a:rPr lang="en-US" altLang="en-US" sz="7200" b="1" dirty="0">
                <a:solidFill>
                  <a:srgbClr val="FF0000"/>
                </a:solidFill>
                <a:latin typeface="+mj-lt"/>
              </a:rPr>
              <a:t>in-order predecessor </a:t>
            </a:r>
            <a:r>
              <a:rPr lang="en-US" altLang="en-US" sz="7200" b="1" dirty="0">
                <a:latin typeface="+mj-lt"/>
              </a:rPr>
              <a:t>of the node</a:t>
            </a:r>
            <a:r>
              <a:rPr lang="en-US" altLang="en-US" sz="7200" b="1" dirty="0" smtClean="0">
                <a:latin typeface="+mj-lt"/>
              </a:rPr>
              <a:t>.“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7200" b="1" baseline="30000" dirty="0">
              <a:solidFill>
                <a:srgbClr val="0B0080"/>
              </a:solidFill>
              <a:latin typeface="+mj-lt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7200" b="1" baseline="30000" dirty="0" smtClean="0">
                <a:solidFill>
                  <a:srgbClr val="0B0080"/>
                </a:solidFill>
                <a:latin typeface="+mj-lt"/>
              </a:rPr>
              <a:t>In-order – A,B,C,D,E,F,G,H,I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7200" b="1" baseline="30000" dirty="0">
              <a:solidFill>
                <a:srgbClr val="0B0080"/>
              </a:solidFill>
              <a:latin typeface="+mj-lt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7200" b="1" baseline="30000" dirty="0" smtClean="0">
                <a:solidFill>
                  <a:srgbClr val="0B0080"/>
                </a:solidFill>
                <a:latin typeface="+mj-lt"/>
              </a:rPr>
              <a:t>In-order Successor – Immediate next in In-Order Traversal,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7200" b="1" baseline="30000" dirty="0">
              <a:solidFill>
                <a:srgbClr val="0B0080"/>
              </a:solidFill>
              <a:latin typeface="+mj-lt"/>
            </a:endParaRP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7200" b="1" baseline="30000" dirty="0" smtClean="0">
                <a:solidFill>
                  <a:srgbClr val="0B0080"/>
                </a:solidFill>
                <a:latin typeface="+mj-lt"/>
              </a:rPr>
              <a:t>In-order Predecessor – Immediate previous in the In-Order Traversal.</a:t>
            </a:r>
            <a:endParaRPr lang="en-US" altLang="en-US" sz="7200" b="1" baseline="30000" dirty="0">
              <a:solidFill>
                <a:srgbClr val="0B0080"/>
              </a:solidFill>
              <a:latin typeface="+mj-lt"/>
            </a:endParaRPr>
          </a:p>
        </p:txBody>
      </p:sp>
      <p:pic>
        <p:nvPicPr>
          <p:cNvPr id="10" name="Picture 7" descr="https://upload.wikimedia.org/wikipedia/commons/thumb/7/7a/Threaded_tree.svg/800px-Threaded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1557338"/>
            <a:ext cx="4181475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9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Basics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5419725" cy="47942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if the input to binary search tree comes in a sorted (ascending or descending) manner? </a:t>
            </a:r>
            <a:endParaRPr lang="en-US" sz="2400" dirty="0" smtClean="0"/>
          </a:p>
          <a:p>
            <a:endParaRPr lang="en-US" sz="11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then look like </a:t>
            </a:r>
            <a:r>
              <a:rPr lang="en-US" sz="2400" dirty="0" smtClean="0"/>
              <a:t>as shown in Fig.</a:t>
            </a:r>
          </a:p>
          <a:p>
            <a:endParaRPr lang="en-US" sz="10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observed that BST's worst-case performance is closest to linear search algorithms, that is Ο(n). 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real-time data, we cannot predict data pattern and their frequencies. So, a need arises to balance out the existing BST.</a:t>
            </a:r>
            <a:endParaRPr lang="en-US" sz="2400" i="1" dirty="0"/>
          </a:p>
        </p:txBody>
      </p:sp>
      <p:pic>
        <p:nvPicPr>
          <p:cNvPr id="6" name="Picture 5" descr="Unbalanced B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2" y="1427163"/>
            <a:ext cx="4833938" cy="4730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1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Basics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600" cy="229393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Named after their </a:t>
            </a:r>
            <a:r>
              <a:rPr lang="en-US" sz="2400" dirty="0" smtClean="0"/>
              <a:t>inventor</a:t>
            </a:r>
            <a:r>
              <a:rPr lang="en-US" sz="2400" dirty="0"/>
              <a:t> </a:t>
            </a:r>
            <a:r>
              <a:rPr lang="en-US" sz="2400" b="1" dirty="0"/>
              <a:t>Adelson</a:t>
            </a:r>
            <a:r>
              <a:rPr lang="en-US" sz="2400" dirty="0"/>
              <a:t>, </a:t>
            </a:r>
            <a:r>
              <a:rPr lang="en-US" sz="2400" b="1" dirty="0" err="1"/>
              <a:t>Velski</a:t>
            </a:r>
            <a:r>
              <a:rPr lang="en-US" sz="2400" dirty="0"/>
              <a:t> &amp; </a:t>
            </a:r>
            <a:r>
              <a:rPr lang="en-US" sz="2400" b="1" dirty="0"/>
              <a:t>Landis</a:t>
            </a:r>
            <a:r>
              <a:rPr lang="en-US" sz="2400" dirty="0"/>
              <a:t>, </a:t>
            </a:r>
            <a:r>
              <a:rPr lang="en-US" sz="2400" b="1" dirty="0"/>
              <a:t>AVL trees</a:t>
            </a:r>
            <a:r>
              <a:rPr lang="en-US" sz="2400" dirty="0"/>
              <a:t> are height balancing binary search tree. </a:t>
            </a:r>
            <a:endParaRPr lang="en-US" sz="2400" dirty="0" smtClean="0"/>
          </a:p>
          <a:p>
            <a:r>
              <a:rPr lang="en-US" sz="2400" dirty="0" smtClean="0"/>
              <a:t>AVL </a:t>
            </a:r>
            <a:r>
              <a:rPr lang="en-US" sz="2400" dirty="0"/>
              <a:t>tree checks the height of the left and the right sub-trees and assures that the difference is not more than </a:t>
            </a:r>
            <a:r>
              <a:rPr lang="en-US" sz="2400" dirty="0" smtClean="0"/>
              <a:t>1 i.e. it should be -1, 0 and +1.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difference is called the </a:t>
            </a:r>
            <a:r>
              <a:rPr lang="en-US" sz="2400" b="1" dirty="0"/>
              <a:t>Balance Factor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Here we see that the first tree is balanced and the next two trees are not balanced −</a:t>
            </a:r>
          </a:p>
          <a:p>
            <a:endParaRPr lang="en-US" sz="2400" dirty="0"/>
          </a:p>
        </p:txBody>
      </p:sp>
      <p:pic>
        <p:nvPicPr>
          <p:cNvPr id="10" name="Picture 9" descr="Unbalanced AVL Tre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78261"/>
            <a:ext cx="10515600" cy="2351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2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Basics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600" cy="479425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the second tree, the left subtree of </a:t>
            </a:r>
            <a:r>
              <a:rPr lang="en-US" sz="2400" b="1" dirty="0"/>
              <a:t>C</a:t>
            </a:r>
            <a:r>
              <a:rPr lang="en-US" sz="2400" dirty="0"/>
              <a:t> has height 2 and the right subtree has height 0, so the difference is 2.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third tree, the right subtree of </a:t>
            </a:r>
            <a:r>
              <a:rPr lang="en-US" sz="2400" b="1" dirty="0"/>
              <a:t>A</a:t>
            </a:r>
            <a:r>
              <a:rPr lang="en-US" sz="2400" dirty="0"/>
              <a:t> has height 2 and the left is missing, so it is 0, and the difference is 2 again.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AVL </a:t>
            </a:r>
            <a:r>
              <a:rPr lang="en-US" sz="2400" dirty="0"/>
              <a:t>tree permits difference (balance factor) to be </a:t>
            </a:r>
            <a:r>
              <a:rPr lang="en-US" sz="2400" dirty="0" smtClean="0"/>
              <a:t>up to 1.</a:t>
            </a:r>
          </a:p>
          <a:p>
            <a:endParaRPr lang="en-US" sz="2400" dirty="0"/>
          </a:p>
          <a:p>
            <a:r>
              <a:rPr lang="en-US" sz="2400" b="1" i="1" dirty="0" err="1" smtClean="0"/>
              <a:t>Balance_Factor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height(left-subtree</a:t>
            </a:r>
            <a:r>
              <a:rPr lang="en-US" sz="2400" dirty="0"/>
              <a:t>) − </a:t>
            </a:r>
            <a:r>
              <a:rPr lang="en-US" sz="2400" dirty="0" smtClean="0"/>
              <a:t>height(right-subtree)</a:t>
            </a:r>
          </a:p>
          <a:p>
            <a:endParaRPr lang="en-US" sz="2400" dirty="0"/>
          </a:p>
          <a:p>
            <a:r>
              <a:rPr lang="en-US" sz="2400" dirty="0"/>
              <a:t>If the difference in the height of left and right sub-trees is more than 1, the tree is balanced using </a:t>
            </a:r>
            <a:r>
              <a:rPr lang="en-US" sz="2400" dirty="0" smtClean="0"/>
              <a:t>rotation </a:t>
            </a:r>
            <a:r>
              <a:rPr lang="en-US" sz="2400" dirty="0"/>
              <a:t>techniques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5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0188" y="6356350"/>
            <a:ext cx="8858250" cy="365125"/>
          </a:xfrm>
        </p:spPr>
        <p:txBody>
          <a:bodyPr/>
          <a:lstStyle/>
          <a:p>
            <a:r>
              <a:rPr lang="en-US" dirty="0"/>
              <a:t>https://www.tutorialspoint.com/data_structures_algorithms/avl_tree_algorithm.htm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AVL Tree Rotations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63662"/>
            <a:ext cx="10515600" cy="4794251"/>
          </a:xfrm>
        </p:spPr>
        <p:txBody>
          <a:bodyPr>
            <a:normAutofit/>
          </a:bodyPr>
          <a:lstStyle/>
          <a:p>
            <a:r>
              <a:rPr lang="en-US" sz="2400" dirty="0"/>
              <a:t>To balance itself, an AVL tree may perform the following four kinds of rotations −</a:t>
            </a:r>
          </a:p>
          <a:p>
            <a:pPr lvl="1"/>
            <a:r>
              <a:rPr lang="en-US" sz="2000" dirty="0"/>
              <a:t>Left </a:t>
            </a:r>
            <a:r>
              <a:rPr lang="en-US" sz="2000" dirty="0" smtClean="0"/>
              <a:t>Rotation</a:t>
            </a:r>
            <a:endParaRPr lang="en-US" sz="2000" dirty="0"/>
          </a:p>
          <a:p>
            <a:pPr lvl="1"/>
            <a:r>
              <a:rPr lang="en-US" sz="2000" dirty="0"/>
              <a:t>Right </a:t>
            </a:r>
            <a:r>
              <a:rPr lang="en-US" sz="2000" dirty="0" smtClean="0"/>
              <a:t>Rotation</a:t>
            </a:r>
            <a:endParaRPr lang="en-US" sz="2000" dirty="0"/>
          </a:p>
          <a:p>
            <a:pPr lvl="1"/>
            <a:r>
              <a:rPr lang="en-US" sz="2000" dirty="0"/>
              <a:t>Left-Right </a:t>
            </a:r>
            <a:r>
              <a:rPr lang="en-US" sz="2000" dirty="0" smtClean="0"/>
              <a:t>Rotation</a:t>
            </a:r>
            <a:endParaRPr lang="en-US" sz="2000" dirty="0"/>
          </a:p>
          <a:p>
            <a:pPr lvl="1"/>
            <a:r>
              <a:rPr lang="en-US" sz="2000" dirty="0"/>
              <a:t>Right-Left R</a:t>
            </a:r>
            <a:r>
              <a:rPr lang="en-US" sz="2000" dirty="0" smtClean="0"/>
              <a:t>otation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The first two rotations are single rotations and the next two rotations are double rotations.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have an unbalanced tree</a:t>
            </a:r>
            <a:r>
              <a:rPr lang="en-US" sz="2400" dirty="0" smtClean="0"/>
              <a:t>, we need </a:t>
            </a:r>
            <a:r>
              <a:rPr lang="en-US" sz="2400" dirty="0"/>
              <a:t>a tree of at least height 2.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this simple tree, let's understand them one by one.</a:t>
            </a:r>
          </a:p>
        </p:txBody>
      </p:sp>
    </p:spTree>
    <p:extLst>
      <p:ext uri="{BB962C8B-B14F-4D97-AF65-F5344CB8AC3E}">
        <p14:creationId xmlns:p14="http://schemas.microsoft.com/office/powerpoint/2010/main" val="2126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1058</Words>
  <Application>Microsoft Office PowerPoint</Application>
  <PresentationFormat>Widescreen</PresentationFormat>
  <Paragraphs>216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Baskerville Old Face</vt:lpstr>
      <vt:lpstr>Blackadder ITC</vt:lpstr>
      <vt:lpstr>Calibri</vt:lpstr>
      <vt:lpstr>Calibri Light</vt:lpstr>
      <vt:lpstr>Times New Roman</vt:lpstr>
      <vt:lpstr>var(--font-din)</vt:lpstr>
      <vt:lpstr>Office Theme</vt:lpstr>
      <vt:lpstr>Second Year B. Tech.  Advanced Data Structures (CS228)</vt:lpstr>
      <vt:lpstr>Unit – 2 Height Balanced and Multiway Tree AVL Tree</vt:lpstr>
      <vt:lpstr>Binary Tree</vt:lpstr>
      <vt:lpstr>Binary Search Tree</vt:lpstr>
      <vt:lpstr>Threaded Binary Tree</vt:lpstr>
      <vt:lpstr>AVL Tree Basics</vt:lpstr>
      <vt:lpstr>AVL Tree Basics</vt:lpstr>
      <vt:lpstr>AVL Tree Basics</vt:lpstr>
      <vt:lpstr>AVL Tree Rotations</vt:lpstr>
      <vt:lpstr>AVL Tree Rotations ( Left Rotate)</vt:lpstr>
      <vt:lpstr>AVL Tree Rotations (Right Rotate)</vt:lpstr>
      <vt:lpstr>AVL Tree Rotations ( LR Rotation)</vt:lpstr>
      <vt:lpstr>AVL Tree Rotations (LR Rotation)</vt:lpstr>
      <vt:lpstr>AVL Tree Rotations ( RL Rotation)</vt:lpstr>
      <vt:lpstr>AVL Tree Rotations (RL Rotation)</vt:lpstr>
      <vt:lpstr>AVL Tree – Insertion</vt:lpstr>
      <vt:lpstr>AVL Tree – Insertion (Case – 1)</vt:lpstr>
      <vt:lpstr>AVL Tree – Insertion (Case – 2)</vt:lpstr>
      <vt:lpstr>AVL Tree – Insertion (Case – 3)</vt:lpstr>
      <vt:lpstr>AVL Tree – Insertion (Case – 4)</vt:lpstr>
      <vt:lpstr>AVL Tree – Insertion (Case - 5)</vt:lpstr>
      <vt:lpstr>Example : Construction of AVL Tree by inserting numbers from 1 to 8 </vt:lpstr>
      <vt:lpstr>Example : Construction of AVL Tree by inserting numbers from 1 to 8 </vt:lpstr>
      <vt:lpstr>Example : Construction of AVL Tree by inserting numbers from 1 to 8 </vt:lpstr>
      <vt:lpstr>AVL Tree – Deletion</vt:lpstr>
      <vt:lpstr>AVL Tree – Deletion (Step – 1)</vt:lpstr>
      <vt:lpstr>AVL Tree – Deletion (Step – 2)</vt:lpstr>
      <vt:lpstr>Example : Deletion from AVL Tree </vt:lpstr>
      <vt:lpstr>Example : Deletion from AVL Tree </vt:lpstr>
      <vt:lpstr>Example : Deletion from AVL Tree </vt:lpstr>
      <vt:lpstr>Example : Deletion from AVL Tree </vt:lpstr>
      <vt:lpstr>Example : Deletion from AVL Tree </vt:lpstr>
      <vt:lpstr>Example : Deletion from AVL Tree </vt:lpstr>
      <vt:lpstr>Example : Deletion from AVL Tree </vt:lpstr>
      <vt:lpstr>Example : Deletion from AVL Tree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Year B. Tech.  Advanced Data Structures (CS228)</dc:title>
  <dc:creator>PDG1</dc:creator>
  <cp:lastModifiedBy>PDG1</cp:lastModifiedBy>
  <cp:revision>145</cp:revision>
  <dcterms:created xsi:type="dcterms:W3CDTF">2020-12-11T07:25:14Z</dcterms:created>
  <dcterms:modified xsi:type="dcterms:W3CDTF">2021-02-04T06:41:19Z</dcterms:modified>
</cp:coreProperties>
</file>