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20"/>
  </p:notesMasterIdLst>
  <p:sldIdLst>
    <p:sldId id="266" r:id="rId2"/>
    <p:sldId id="259" r:id="rId3"/>
    <p:sldId id="257" r:id="rId4"/>
    <p:sldId id="258" r:id="rId5"/>
    <p:sldId id="268" r:id="rId6"/>
    <p:sldId id="260" r:id="rId7"/>
    <p:sldId id="275" r:id="rId8"/>
    <p:sldId id="269" r:id="rId9"/>
    <p:sldId id="270" r:id="rId10"/>
    <p:sldId id="262" r:id="rId11"/>
    <p:sldId id="263" r:id="rId12"/>
    <p:sldId id="271" r:id="rId13"/>
    <p:sldId id="274" r:id="rId14"/>
    <p:sldId id="264" r:id="rId15"/>
    <p:sldId id="272" r:id="rId16"/>
    <p:sldId id="273" r:id="rId17"/>
    <p:sldId id="26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724" autoAdjust="0"/>
  </p:normalViewPr>
  <p:slideViewPr>
    <p:cSldViewPr snapToGrid="0">
      <p:cViewPr varScale="1">
        <p:scale>
          <a:sx n="96" d="100"/>
          <a:sy n="96" d="100"/>
        </p:scale>
        <p:origin x="1092" y="7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46256-6DB3-497E-AE0E-EA8F61122C3A}" type="datetimeFigureOut">
              <a:rPr lang="en-IE" smtClean="0"/>
              <a:t>12/01/2023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80AD2-CD0B-4192-B8DE-3642BB6DAC60}" type="slidenum">
              <a:rPr lang="en-IE" smtClean="0"/>
              <a:t>‹#›</a:t>
            </a:fld>
            <a:endParaRPr lang="en-IE"/>
          </a:p>
        </p:txBody>
      </p:sp>
    </p:spTree>
    <p:extLst>
      <p:ext uri="{BB962C8B-B14F-4D97-AF65-F5344CB8AC3E}">
        <p14:creationId xmlns:p14="http://schemas.microsoft.com/office/powerpoint/2010/main" val="3445611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D5156"/>
                </a:solidFill>
                <a:effectLst/>
                <a:latin typeface="arial" panose="020B0604020202020204" pitchFamily="34" charset="0"/>
              </a:rPr>
              <a:t>Fashion Retail Management is a very trending field There is a need for Fashion Retailers for Fashion Sustainability and better working as well.</a:t>
            </a:r>
          </a:p>
          <a:p>
            <a:endParaRPr lang="en-GB" b="0" i="0" dirty="0">
              <a:solidFill>
                <a:srgbClr val="4D5156"/>
              </a:solidFill>
              <a:effectLst/>
              <a:latin typeface="arial" panose="020B0604020202020204" pitchFamily="34" charset="0"/>
            </a:endParaRPr>
          </a:p>
          <a:p>
            <a:r>
              <a:rPr lang="en-GB" b="0" i="0" dirty="0">
                <a:solidFill>
                  <a:srgbClr val="4D5156"/>
                </a:solidFill>
                <a:effectLst/>
                <a:latin typeface="arial" panose="020B0604020202020204" pitchFamily="34" charset="0"/>
              </a:rPr>
              <a:t>Haute couture refers to the creation of exclusive custom-fitted high-end fashion design that is constructed by hand from start to finish.</a:t>
            </a:r>
            <a:endParaRPr lang="en-IE" dirty="0"/>
          </a:p>
        </p:txBody>
      </p:sp>
      <p:sp>
        <p:nvSpPr>
          <p:cNvPr id="4" name="Slide Number Placeholder 3"/>
          <p:cNvSpPr>
            <a:spLocks noGrp="1"/>
          </p:cNvSpPr>
          <p:nvPr>
            <p:ph type="sldNum" sz="quarter" idx="5"/>
          </p:nvPr>
        </p:nvSpPr>
        <p:spPr/>
        <p:txBody>
          <a:bodyPr/>
          <a:lstStyle/>
          <a:p>
            <a:fld id="{4B880AD2-CD0B-4192-B8DE-3642BB6DAC60}" type="slidenum">
              <a:rPr lang="en-IE" smtClean="0"/>
              <a:t>2</a:t>
            </a:fld>
            <a:endParaRPr lang="en-IE"/>
          </a:p>
        </p:txBody>
      </p:sp>
    </p:spTree>
    <p:extLst>
      <p:ext uri="{BB962C8B-B14F-4D97-AF65-F5344CB8AC3E}">
        <p14:creationId xmlns:p14="http://schemas.microsoft.com/office/powerpoint/2010/main" val="321317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b="0" i="0" dirty="0">
                <a:solidFill>
                  <a:srgbClr val="4D5156"/>
                </a:solidFill>
                <a:effectLst/>
                <a:latin typeface="arial" panose="020B0604020202020204" pitchFamily="34" charset="0"/>
              </a:rPr>
              <a:t>Assortment strategies are used by retailers in brick-and-mortar and ecommerce to decide on a daily basis how to allocate inventory to their stores as part of their merchandise planning processes</a:t>
            </a:r>
            <a:endParaRPr lang="en-IE" dirty="0"/>
          </a:p>
          <a:p>
            <a:endParaRPr lang="en-IE" dirty="0"/>
          </a:p>
        </p:txBody>
      </p:sp>
      <p:sp>
        <p:nvSpPr>
          <p:cNvPr id="4" name="Slide Number Placeholder 3"/>
          <p:cNvSpPr>
            <a:spLocks noGrp="1"/>
          </p:cNvSpPr>
          <p:nvPr>
            <p:ph type="sldNum" sz="quarter" idx="5"/>
          </p:nvPr>
        </p:nvSpPr>
        <p:spPr/>
        <p:txBody>
          <a:bodyPr/>
          <a:lstStyle/>
          <a:p>
            <a:fld id="{4B880AD2-CD0B-4192-B8DE-3642BB6DAC60}" type="slidenum">
              <a:rPr lang="en-IE" smtClean="0"/>
              <a:t>3</a:t>
            </a:fld>
            <a:endParaRPr lang="en-IE"/>
          </a:p>
        </p:txBody>
      </p:sp>
    </p:spTree>
    <p:extLst>
      <p:ext uri="{BB962C8B-B14F-4D97-AF65-F5344CB8AC3E}">
        <p14:creationId xmlns:p14="http://schemas.microsoft.com/office/powerpoint/2010/main" val="164740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B880AD2-CD0B-4192-B8DE-3642BB6DAC60}" type="slidenum">
              <a:rPr lang="en-IE" smtClean="0"/>
              <a:t>4</a:t>
            </a:fld>
            <a:endParaRPr lang="en-IE"/>
          </a:p>
        </p:txBody>
      </p:sp>
    </p:spTree>
    <p:extLst>
      <p:ext uri="{BB962C8B-B14F-4D97-AF65-F5344CB8AC3E}">
        <p14:creationId xmlns:p14="http://schemas.microsoft.com/office/powerpoint/2010/main" val="710253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postal code attribute is anonymized for maintaining the privacy of the users and also for statistical reasons.</a:t>
            </a:r>
          </a:p>
          <a:p>
            <a:r>
              <a:rPr lang="en-GB" b="0" i="0" dirty="0">
                <a:effectLst/>
                <a:latin typeface="Inter"/>
              </a:rPr>
              <a:t>We see here that there are two statuses that can be merged: </a:t>
            </a:r>
            <a:r>
              <a:rPr lang="en-GB" b="0" i="1" dirty="0">
                <a:effectLst/>
                <a:latin typeface="Inter"/>
              </a:rPr>
              <a:t>NONE</a:t>
            </a:r>
            <a:r>
              <a:rPr lang="en-GB" b="0" i="0" dirty="0">
                <a:effectLst/>
                <a:latin typeface="Inter"/>
              </a:rPr>
              <a:t> and </a:t>
            </a:r>
            <a:r>
              <a:rPr lang="en-GB" b="0" i="1" dirty="0">
                <a:effectLst/>
                <a:latin typeface="Inter"/>
              </a:rPr>
              <a:t>None</a:t>
            </a:r>
            <a:r>
              <a:rPr lang="en-GB" b="0" i="0" dirty="0">
                <a:effectLst/>
                <a:latin typeface="Inter"/>
              </a:rPr>
              <a:t> to improve data quality and to reduce one dimension. Most of customers do not receive any communication from H&amp;M.</a:t>
            </a:r>
            <a:endParaRPr lang="en-IE" dirty="0"/>
          </a:p>
        </p:txBody>
      </p:sp>
      <p:sp>
        <p:nvSpPr>
          <p:cNvPr id="4" name="Slide Number Placeholder 3"/>
          <p:cNvSpPr>
            <a:spLocks noGrp="1"/>
          </p:cNvSpPr>
          <p:nvPr>
            <p:ph type="sldNum" sz="quarter" idx="5"/>
          </p:nvPr>
        </p:nvSpPr>
        <p:spPr/>
        <p:txBody>
          <a:bodyPr/>
          <a:lstStyle/>
          <a:p>
            <a:fld id="{4B880AD2-CD0B-4192-B8DE-3642BB6DAC60}" type="slidenum">
              <a:rPr lang="en-IE" smtClean="0"/>
              <a:t>8</a:t>
            </a:fld>
            <a:endParaRPr lang="en-IE"/>
          </a:p>
        </p:txBody>
      </p:sp>
    </p:spTree>
    <p:extLst>
      <p:ext uri="{BB962C8B-B14F-4D97-AF65-F5344CB8AC3E}">
        <p14:creationId xmlns:p14="http://schemas.microsoft.com/office/powerpoint/2010/main" val="1672788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was the biggest dataset containing everyday transaction.</a:t>
            </a:r>
            <a:endParaRPr lang="en-IE" dirty="0"/>
          </a:p>
        </p:txBody>
      </p:sp>
      <p:sp>
        <p:nvSpPr>
          <p:cNvPr id="4" name="Slide Number Placeholder 3"/>
          <p:cNvSpPr>
            <a:spLocks noGrp="1"/>
          </p:cNvSpPr>
          <p:nvPr>
            <p:ph type="sldNum" sz="quarter" idx="5"/>
          </p:nvPr>
        </p:nvSpPr>
        <p:spPr/>
        <p:txBody>
          <a:bodyPr/>
          <a:lstStyle/>
          <a:p>
            <a:fld id="{4B880AD2-CD0B-4192-B8DE-3642BB6DAC60}" type="slidenum">
              <a:rPr lang="en-IE" smtClean="0"/>
              <a:t>9</a:t>
            </a:fld>
            <a:endParaRPr lang="en-IE"/>
          </a:p>
        </p:txBody>
      </p:sp>
    </p:spTree>
    <p:extLst>
      <p:ext uri="{BB962C8B-B14F-4D97-AF65-F5344CB8AC3E}">
        <p14:creationId xmlns:p14="http://schemas.microsoft.com/office/powerpoint/2010/main" val="384941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Collaborative Filtering: Collaborative filtering </a:t>
            </a:r>
            <a:r>
              <a:rPr lang="en-IE" sz="1200" i="0" dirty="0"/>
              <a:t>does not take into consideration the content of the product the user is buying. Issue with this user based </a:t>
            </a:r>
            <a:r>
              <a:rPr lang="en-IE" sz="1200" i="0" dirty="0" err="1"/>
              <a:t>Knn</a:t>
            </a:r>
            <a:r>
              <a:rPr lang="en-IE" sz="1200" i="0" dirty="0"/>
              <a:t> collaborative filtering is scalability. For example if you have many users on popular sites like Amazon, Netflix, Walmart, they may have million of users. It not easy in real time to find out the most similar users because it is an instance based algorithm. So, this type of learning algorithm are lazy, that is at the run time you find the most similar user. And if the dataset is very large it is very difficult without the use of good data structure to find the most similar users in runtime. In this scenario even if it is giving accuracy more than 75%. It cannot be implemented on big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i="0" dirty="0"/>
              <a:t>Content based method: It makes use of product description, product related features and images to improve the recommendation. Content based recommendation can also be predicted using AI such as </a:t>
            </a:r>
            <a:r>
              <a:rPr lang="en-IE" sz="1200" i="0" dirty="0" err="1"/>
              <a:t>LightGBM</a:t>
            </a:r>
            <a:r>
              <a:rPr lang="en-IE" sz="1200" i="0" dirty="0"/>
              <a:t> and </a:t>
            </a:r>
            <a:r>
              <a:rPr lang="en-IE" sz="1200" i="0" dirty="0" err="1"/>
              <a:t>Tensorflow</a:t>
            </a:r>
            <a:r>
              <a:rPr lang="en-IE" sz="1200" i="0" dirty="0"/>
              <a:t> but there will be kernel issues.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i="0" dirty="0"/>
              <a:t>Novelty and diversity: means only similar product are recommended to the user.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i="0" dirty="0"/>
          </a:p>
          <a:p>
            <a:endParaRPr lang="en-IE" dirty="0"/>
          </a:p>
        </p:txBody>
      </p:sp>
      <p:sp>
        <p:nvSpPr>
          <p:cNvPr id="4" name="Slide Number Placeholder 3"/>
          <p:cNvSpPr>
            <a:spLocks noGrp="1"/>
          </p:cNvSpPr>
          <p:nvPr>
            <p:ph type="sldNum" sz="quarter" idx="5"/>
          </p:nvPr>
        </p:nvSpPr>
        <p:spPr/>
        <p:txBody>
          <a:bodyPr/>
          <a:lstStyle/>
          <a:p>
            <a:fld id="{4B880AD2-CD0B-4192-B8DE-3642BB6DAC60}" type="slidenum">
              <a:rPr lang="en-IE" smtClean="0"/>
              <a:t>11</a:t>
            </a:fld>
            <a:endParaRPr lang="en-IE"/>
          </a:p>
        </p:txBody>
      </p:sp>
    </p:spTree>
    <p:extLst>
      <p:ext uri="{BB962C8B-B14F-4D97-AF65-F5344CB8AC3E}">
        <p14:creationId xmlns:p14="http://schemas.microsoft.com/office/powerpoint/2010/main" val="329775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B880AD2-CD0B-4192-B8DE-3642BB6DAC60}" type="slidenum">
              <a:rPr lang="en-IE" smtClean="0"/>
              <a:t>14</a:t>
            </a:fld>
            <a:endParaRPr lang="en-IE"/>
          </a:p>
        </p:txBody>
      </p:sp>
    </p:spTree>
    <p:extLst>
      <p:ext uri="{BB962C8B-B14F-4D97-AF65-F5344CB8AC3E}">
        <p14:creationId xmlns:p14="http://schemas.microsoft.com/office/powerpoint/2010/main" val="2273515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Index  group gives information whether the product comes under baby/children, ladieswear, menswear, sports or divided category.</a:t>
            </a:r>
            <a:endParaRPr lang="en-IE" dirty="0"/>
          </a:p>
        </p:txBody>
      </p:sp>
      <p:sp>
        <p:nvSpPr>
          <p:cNvPr id="4" name="Slide Number Placeholder 3"/>
          <p:cNvSpPr>
            <a:spLocks noGrp="1"/>
          </p:cNvSpPr>
          <p:nvPr>
            <p:ph type="sldNum" sz="quarter" idx="5"/>
          </p:nvPr>
        </p:nvSpPr>
        <p:spPr/>
        <p:txBody>
          <a:bodyPr/>
          <a:lstStyle/>
          <a:p>
            <a:fld id="{4B880AD2-CD0B-4192-B8DE-3642BB6DAC60}" type="slidenum">
              <a:rPr lang="en-IE" smtClean="0"/>
              <a:t>15</a:t>
            </a:fld>
            <a:endParaRPr lang="en-IE"/>
          </a:p>
        </p:txBody>
      </p:sp>
    </p:spTree>
    <p:extLst>
      <p:ext uri="{BB962C8B-B14F-4D97-AF65-F5344CB8AC3E}">
        <p14:creationId xmlns:p14="http://schemas.microsoft.com/office/powerpoint/2010/main" val="299804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0279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7676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9804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751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1/12/2023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7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0406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3967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285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537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51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1/12/2023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87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1/12/2023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32676249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8" name="Straight Connector 95">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9" name="Group 97">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99" name="Group 9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13" name="Rectangle 103">
            <a:extLst>
              <a:ext uri="{FF2B5EF4-FFF2-40B4-BE49-F238E27FC236}">
                <a16:creationId xmlns:a16="http://schemas.microsoft.com/office/drawing/2014/main" id="{2E61ADD4-967B-4465-8688-0530A73F6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E3401-64BC-440F-A3E1-9FB6A175DBFB}"/>
              </a:ext>
            </a:extLst>
          </p:cNvPr>
          <p:cNvSpPr>
            <a:spLocks noGrp="1"/>
          </p:cNvSpPr>
          <p:nvPr>
            <p:ph type="title"/>
          </p:nvPr>
        </p:nvSpPr>
        <p:spPr>
          <a:xfrm>
            <a:off x="1897674" y="360884"/>
            <a:ext cx="8074664" cy="2048462"/>
          </a:xfrm>
        </p:spPr>
        <p:txBody>
          <a:bodyPr vert="horz" lIns="91440" tIns="45720" rIns="91440" bIns="45720" rtlCol="0" anchor="ctr" anchorCtr="0">
            <a:normAutofit/>
          </a:bodyPr>
          <a:lstStyle/>
          <a:p>
            <a:pPr algn="ctr"/>
            <a:r>
              <a:rPr lang="en-US" sz="4800" dirty="0"/>
              <a:t>H&amp;M Personalized Fashion Recommendation </a:t>
            </a:r>
          </a:p>
        </p:txBody>
      </p:sp>
      <p:cxnSp>
        <p:nvCxnSpPr>
          <p:cNvPr id="114" name="Straight Connector 105">
            <a:extLst>
              <a:ext uri="{FF2B5EF4-FFF2-40B4-BE49-F238E27FC236}">
                <a16:creationId xmlns:a16="http://schemas.microsoft.com/office/drawing/2014/main" id="{52A8EF8A-6DD1-434A-9E4F-EFD86A15E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CFB88EF-29D0-4F65-9A62-72E8C51642D4}"/>
              </a:ext>
            </a:extLst>
          </p:cNvPr>
          <p:cNvSpPr txBox="1"/>
          <p:nvPr/>
        </p:nvSpPr>
        <p:spPr>
          <a:xfrm>
            <a:off x="1309217" y="2553586"/>
            <a:ext cx="9251578" cy="707886"/>
          </a:xfrm>
          <a:prstGeom prst="rect">
            <a:avLst/>
          </a:prstGeom>
          <a:noFill/>
        </p:spPr>
        <p:txBody>
          <a:bodyPr wrap="square" rtlCol="0">
            <a:spAutoFit/>
          </a:bodyPr>
          <a:lstStyle/>
          <a:p>
            <a:pPr algn="ctr"/>
            <a:r>
              <a:rPr lang="en-GB" sz="2000" dirty="0">
                <a:latin typeface="Calibri" panose="020F0502020204030204" pitchFamily="34" charset="0"/>
                <a:cs typeface="Calibri" panose="020F0502020204030204" pitchFamily="34" charset="0"/>
              </a:rPr>
              <a:t>MSc in Big Data Management and Analytics </a:t>
            </a:r>
          </a:p>
          <a:p>
            <a:pPr algn="ctr"/>
            <a:r>
              <a:rPr lang="en-GB" sz="2000" dirty="0">
                <a:latin typeface="Calibri" panose="020F0502020204030204" pitchFamily="34" charset="0"/>
                <a:cs typeface="Calibri" panose="020F0502020204030204" pitchFamily="34" charset="0"/>
              </a:rPr>
              <a:t>Applied Data Science Project 1- Part A</a:t>
            </a:r>
            <a:endParaRPr lang="en-IE"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93220B-FD49-4B79-8749-18BE6BFFA1FF}"/>
              </a:ext>
            </a:extLst>
          </p:cNvPr>
          <p:cNvSpPr txBox="1"/>
          <p:nvPr/>
        </p:nvSpPr>
        <p:spPr>
          <a:xfrm>
            <a:off x="4151444" y="4483965"/>
            <a:ext cx="3567122" cy="2862322"/>
          </a:xfrm>
          <a:prstGeom prst="rect">
            <a:avLst/>
          </a:prstGeom>
          <a:noFill/>
        </p:spPr>
        <p:txBody>
          <a:bodyPr wrap="square" numCol="1" rtlCol="0" anchor="ctr">
            <a:spAutoFit/>
          </a:bodyPr>
          <a:lstStyle/>
          <a:p>
            <a:pPr algn="ctr">
              <a:lnSpc>
                <a:spcPct val="150000"/>
              </a:lnSpc>
            </a:pPr>
            <a:endParaRPr lang="en-IE" dirty="0">
              <a:latin typeface="Calibri" panose="020F0502020204030204" pitchFamily="34" charset="0"/>
              <a:cs typeface="Calibri" panose="020F0502020204030204" pitchFamily="34" charset="0"/>
            </a:endParaRPr>
          </a:p>
          <a:p>
            <a:pPr algn="ctr">
              <a:lnSpc>
                <a:spcPct val="150000"/>
              </a:lnSpc>
            </a:pPr>
            <a:r>
              <a:rPr lang="en-IE" dirty="0">
                <a:latin typeface="Calibri" panose="020F0502020204030204" pitchFamily="34" charset="0"/>
                <a:cs typeface="Calibri" panose="020F0502020204030204" pitchFamily="34" charset="0"/>
              </a:rPr>
              <a:t>Kelvin Muindi Matingi </a:t>
            </a:r>
          </a:p>
          <a:p>
            <a:pPr algn="ctr">
              <a:lnSpc>
                <a:spcPct val="150000"/>
              </a:lnSpc>
            </a:pPr>
            <a:r>
              <a:rPr lang="en-IE" dirty="0">
                <a:latin typeface="Calibri" panose="020F0502020204030204" pitchFamily="34" charset="0"/>
                <a:cs typeface="Calibri" panose="020F0502020204030204" pitchFamily="34" charset="0"/>
              </a:rPr>
              <a:t>Shruti Sindhi </a:t>
            </a:r>
          </a:p>
          <a:p>
            <a:pPr algn="ctr">
              <a:lnSpc>
                <a:spcPct val="150000"/>
              </a:lnSpc>
            </a:pPr>
            <a:r>
              <a:rPr lang="en-IE" dirty="0">
                <a:latin typeface="Calibri" panose="020F0502020204030204" pitchFamily="34" charset="0"/>
                <a:cs typeface="Calibri" panose="020F0502020204030204" pitchFamily="34" charset="0"/>
              </a:rPr>
              <a:t>Yusuf Ibrahim</a:t>
            </a:r>
          </a:p>
          <a:p>
            <a:endParaRPr lang="en-IE" dirty="0"/>
          </a:p>
          <a:p>
            <a:endParaRPr lang="en-IE" dirty="0"/>
          </a:p>
          <a:p>
            <a:r>
              <a:rPr lang="en-IE" dirty="0"/>
              <a:t> </a:t>
            </a:r>
          </a:p>
          <a:p>
            <a:endParaRPr lang="en-IE" dirty="0"/>
          </a:p>
        </p:txBody>
      </p:sp>
      <p:sp>
        <p:nvSpPr>
          <p:cNvPr id="7" name="TextBox 6">
            <a:extLst>
              <a:ext uri="{FF2B5EF4-FFF2-40B4-BE49-F238E27FC236}">
                <a16:creationId xmlns:a16="http://schemas.microsoft.com/office/drawing/2014/main" id="{48A4DA88-DA18-45EC-ADAF-C85BA00B8779}"/>
              </a:ext>
            </a:extLst>
          </p:cNvPr>
          <p:cNvSpPr txBox="1"/>
          <p:nvPr/>
        </p:nvSpPr>
        <p:spPr>
          <a:xfrm>
            <a:off x="5009848" y="3491386"/>
            <a:ext cx="1850315" cy="400110"/>
          </a:xfrm>
          <a:prstGeom prst="rect">
            <a:avLst/>
          </a:prstGeom>
          <a:noFill/>
        </p:spPr>
        <p:txBody>
          <a:bodyPr wrap="square" rtlCol="0">
            <a:spAutoFit/>
          </a:bodyPr>
          <a:lstStyle/>
          <a:p>
            <a:pPr algn="ctr"/>
            <a:r>
              <a:rPr lang="en-GB" sz="2000" dirty="0">
                <a:latin typeface="Calibri" panose="020F0502020204030204" pitchFamily="34" charset="0"/>
                <a:cs typeface="Calibri" panose="020F0502020204030204" pitchFamily="34" charset="0"/>
              </a:rPr>
              <a:t>Group C</a:t>
            </a:r>
            <a:endParaRPr lang="en-IE"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601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244F4-8DB4-4A54-A0D8-7669445BE27B}"/>
              </a:ext>
            </a:extLst>
          </p:cNvPr>
          <p:cNvSpPr>
            <a:spLocks noGrp="1"/>
          </p:cNvSpPr>
          <p:nvPr>
            <p:ph type="title"/>
          </p:nvPr>
        </p:nvSpPr>
        <p:spPr>
          <a:xfrm>
            <a:off x="704250" y="395288"/>
            <a:ext cx="4364550" cy="684211"/>
          </a:xfrm>
        </p:spPr>
        <p:txBody>
          <a:bodyPr wrap="square" anchor="t">
            <a:normAutofit/>
          </a:bodyPr>
          <a:lstStyle/>
          <a:p>
            <a:pPr algn="ctr"/>
            <a:r>
              <a:rPr lang="en-GB" dirty="0"/>
              <a:t>How data was prepared?</a:t>
            </a:r>
            <a:endParaRPr lang="en-IE" dirty="0"/>
          </a:p>
        </p:txBody>
      </p:sp>
      <p:sp>
        <p:nvSpPr>
          <p:cNvPr id="3" name="Content Placeholder 2">
            <a:extLst>
              <a:ext uri="{FF2B5EF4-FFF2-40B4-BE49-F238E27FC236}">
                <a16:creationId xmlns:a16="http://schemas.microsoft.com/office/drawing/2014/main" id="{3ABEC338-002A-4289-A09F-33F392D89504}"/>
              </a:ext>
            </a:extLst>
          </p:cNvPr>
          <p:cNvSpPr>
            <a:spLocks noGrp="1"/>
          </p:cNvSpPr>
          <p:nvPr>
            <p:ph idx="1"/>
          </p:nvPr>
        </p:nvSpPr>
        <p:spPr>
          <a:xfrm>
            <a:off x="704249" y="1257300"/>
            <a:ext cx="4972649" cy="4343400"/>
          </a:xfrm>
        </p:spPr>
        <p:txBody>
          <a:bodyPr>
            <a:normAutofit fontScale="85000" lnSpcReduction="20000"/>
          </a:bodyPr>
          <a:lstStyle/>
          <a:p>
            <a:pPr>
              <a:lnSpc>
                <a:spcPct val="140000"/>
              </a:lnSpc>
              <a:buFont typeface="Wingdings" panose="05000000000000000000" pitchFamily="2" charset="2"/>
              <a:buChar char="Ø"/>
            </a:pPr>
            <a:r>
              <a:rPr lang="en-GB" sz="2100" dirty="0">
                <a:latin typeface="Calibri" panose="020F0502020204030204" pitchFamily="34" charset="0"/>
                <a:cs typeface="Calibri" panose="020F0502020204030204" pitchFamily="34" charset="0"/>
              </a:rPr>
              <a:t>The dataset was acquired from H&amp;M, a Swedish multinational clothing company.</a:t>
            </a:r>
          </a:p>
          <a:p>
            <a:pPr>
              <a:lnSpc>
                <a:spcPct val="140000"/>
              </a:lnSpc>
              <a:buFont typeface="Wingdings" panose="05000000000000000000" pitchFamily="2" charset="2"/>
              <a:buChar char="Ø"/>
            </a:pPr>
            <a:r>
              <a:rPr lang="en-GB" sz="2100" dirty="0">
                <a:latin typeface="Calibri" panose="020F0502020204030204" pitchFamily="34" charset="0"/>
                <a:cs typeface="Calibri" panose="020F0502020204030204" pitchFamily="34" charset="0"/>
              </a:rPr>
              <a:t>The H&amp;M Group has 53 online markets and approximately 4,850 stores. It was unknown which store was the primary source of data.</a:t>
            </a:r>
          </a:p>
          <a:p>
            <a:pPr>
              <a:lnSpc>
                <a:spcPct val="140000"/>
              </a:lnSpc>
              <a:buFont typeface="Wingdings" panose="05000000000000000000" pitchFamily="2" charset="2"/>
              <a:buChar char="Ø"/>
            </a:pPr>
            <a:r>
              <a:rPr lang="en-GB" sz="2100" dirty="0">
                <a:latin typeface="Calibri" panose="020F0502020204030204" pitchFamily="34" charset="0"/>
                <a:cs typeface="Calibri" panose="020F0502020204030204" pitchFamily="34" charset="0"/>
              </a:rPr>
              <a:t>But on exploratory analysis, it was discovered that data was collected from 20-09-2018 to 22-09-2022.</a:t>
            </a:r>
          </a:p>
          <a:p>
            <a:pPr>
              <a:lnSpc>
                <a:spcPct val="140000"/>
              </a:lnSpc>
              <a:buFont typeface="Wingdings" panose="05000000000000000000" pitchFamily="2" charset="2"/>
              <a:buChar char="Ø"/>
            </a:pPr>
            <a:r>
              <a:rPr lang="en-GB" sz="2100" dirty="0">
                <a:latin typeface="Calibri" panose="020F0502020204030204" pitchFamily="34" charset="0"/>
                <a:cs typeface="Calibri" panose="020F0502020204030204" pitchFamily="34" charset="0"/>
              </a:rPr>
              <a:t>From the time series graph, we can see that there are distinct variations and spikes in the number of transactions per day.</a:t>
            </a:r>
          </a:p>
          <a:p>
            <a:pPr>
              <a:lnSpc>
                <a:spcPct val="140000"/>
              </a:lnSpc>
            </a:pPr>
            <a:endParaRPr lang="en-GB" sz="1400" dirty="0"/>
          </a:p>
          <a:p>
            <a:pPr>
              <a:lnSpc>
                <a:spcPct val="140000"/>
              </a:lnSpc>
            </a:pPr>
            <a:endParaRPr lang="en-GB" sz="1400" dirty="0"/>
          </a:p>
          <a:p>
            <a:pPr>
              <a:lnSpc>
                <a:spcPct val="140000"/>
              </a:lnSpc>
            </a:pPr>
            <a:endParaRPr lang="en-IE" sz="1400" dirty="0"/>
          </a:p>
        </p:txBody>
      </p:sp>
      <p:cxnSp>
        <p:nvCxnSpPr>
          <p:cNvPr id="22" name="Straight Connector 2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2A64508-C0DD-48A1-98B5-C8CAAAA17F92}"/>
              </a:ext>
            </a:extLst>
          </p:cNvPr>
          <p:cNvPicPr>
            <a:picLocks noChangeAspect="1"/>
          </p:cNvPicPr>
          <p:nvPr/>
        </p:nvPicPr>
        <p:blipFill>
          <a:blip r:embed="rId2"/>
          <a:stretch>
            <a:fillRect/>
          </a:stretch>
        </p:blipFill>
        <p:spPr>
          <a:xfrm>
            <a:off x="6239341" y="1295400"/>
            <a:ext cx="5619284" cy="3715338"/>
          </a:xfrm>
          <a:prstGeom prst="rect">
            <a:avLst/>
          </a:prstGeom>
        </p:spPr>
      </p:pic>
      <p:sp>
        <p:nvSpPr>
          <p:cNvPr id="4" name="TextBox 3">
            <a:extLst>
              <a:ext uri="{FF2B5EF4-FFF2-40B4-BE49-F238E27FC236}">
                <a16:creationId xmlns:a16="http://schemas.microsoft.com/office/drawing/2014/main" id="{8184889A-7A29-487C-9FC4-8097646CA7E1}"/>
              </a:ext>
            </a:extLst>
          </p:cNvPr>
          <p:cNvSpPr txBox="1"/>
          <p:nvPr/>
        </p:nvSpPr>
        <p:spPr>
          <a:xfrm>
            <a:off x="6239341" y="5010738"/>
            <a:ext cx="5619284" cy="353943"/>
          </a:xfrm>
          <a:prstGeom prst="rect">
            <a:avLst/>
          </a:prstGeom>
          <a:noFill/>
        </p:spPr>
        <p:txBody>
          <a:bodyPr wrap="square" rtlCol="0">
            <a:spAutoFit/>
          </a:bodyPr>
          <a:lstStyle/>
          <a:p>
            <a:r>
              <a:rPr lang="en-GB" sz="1700" dirty="0">
                <a:latin typeface="Calibri" panose="020F0502020204030204" pitchFamily="34" charset="0"/>
                <a:cs typeface="Calibri" panose="020F0502020204030204" pitchFamily="34" charset="0"/>
              </a:rPr>
              <a:t>fig 2: number of transactions each day for period of 2 years</a:t>
            </a:r>
            <a:r>
              <a:rPr lang="en-GB" sz="1600" dirty="0">
                <a:latin typeface="Calibri" panose="020F0502020204030204" pitchFamily="34" charset="0"/>
                <a:cs typeface="Calibri" panose="020F0502020204030204" pitchFamily="34" charset="0"/>
              </a:rPr>
              <a:t>.</a:t>
            </a:r>
            <a:endParaRPr lang="en-IE"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445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60F0-7644-44BD-942D-BCC0E261A9DA}"/>
              </a:ext>
            </a:extLst>
          </p:cNvPr>
          <p:cNvSpPr>
            <a:spLocks noGrp="1"/>
          </p:cNvSpPr>
          <p:nvPr>
            <p:ph type="title"/>
          </p:nvPr>
        </p:nvSpPr>
        <p:spPr>
          <a:xfrm>
            <a:off x="217613" y="143619"/>
            <a:ext cx="10213200" cy="544278"/>
          </a:xfrm>
        </p:spPr>
        <p:txBody>
          <a:bodyPr>
            <a:normAutofit fontScale="90000"/>
          </a:bodyPr>
          <a:lstStyle/>
          <a:p>
            <a:r>
              <a:rPr lang="en-GB" dirty="0"/>
              <a:t>What model was used to conduct the analytics:</a:t>
            </a:r>
            <a:endParaRPr lang="en-IE" dirty="0"/>
          </a:p>
        </p:txBody>
      </p:sp>
      <p:sp>
        <p:nvSpPr>
          <p:cNvPr id="3" name="Content Placeholder 2">
            <a:extLst>
              <a:ext uri="{FF2B5EF4-FFF2-40B4-BE49-F238E27FC236}">
                <a16:creationId xmlns:a16="http://schemas.microsoft.com/office/drawing/2014/main" id="{E955265B-AC2E-45EE-954C-0F409B68C0E7}"/>
              </a:ext>
            </a:extLst>
          </p:cNvPr>
          <p:cNvSpPr>
            <a:spLocks noGrp="1"/>
          </p:cNvSpPr>
          <p:nvPr>
            <p:ph idx="1"/>
          </p:nvPr>
        </p:nvSpPr>
        <p:spPr>
          <a:xfrm>
            <a:off x="368615" y="1107085"/>
            <a:ext cx="11560530" cy="5486662"/>
          </a:xfrm>
        </p:spPr>
        <p:txBody>
          <a:bodyPr>
            <a:normAutofit/>
          </a:bodyPr>
          <a:lstStyle/>
          <a:p>
            <a:r>
              <a:rPr lang="en-GB" dirty="0">
                <a:latin typeface="Calibri" panose="020F0502020204030204" pitchFamily="34" charset="0"/>
                <a:cs typeface="Calibri" panose="020F0502020204030204" pitchFamily="34" charset="0"/>
              </a:rPr>
              <a:t>Collaborative filtering:</a:t>
            </a:r>
          </a:p>
          <a:p>
            <a:pPr lvl="1">
              <a:buFont typeface="Wingdings" panose="05000000000000000000" pitchFamily="2" charset="2"/>
              <a:buChar char="Ø"/>
            </a:pPr>
            <a:r>
              <a:rPr lang="en-IE" sz="1800" i="0" dirty="0">
                <a:latin typeface="Calibri" panose="020F0502020204030204" pitchFamily="34" charset="0"/>
                <a:cs typeface="Calibri" panose="020F0502020204030204" pitchFamily="34" charset="0"/>
              </a:rPr>
              <a:t> Predicting the future purchases using the metadata and purchase history. (in our scenario it is obtained using transaction related features of the customers). </a:t>
            </a:r>
          </a:p>
          <a:p>
            <a:pPr lvl="1">
              <a:buFont typeface="Wingdings" panose="05000000000000000000" pitchFamily="2" charset="2"/>
              <a:buChar char="Ø"/>
            </a:pPr>
            <a:r>
              <a:rPr lang="en-IE" sz="1800" i="0" dirty="0">
                <a:latin typeface="Calibri" panose="020F0502020204030204" pitchFamily="34" charset="0"/>
                <a:cs typeface="Calibri" panose="020F0502020204030204" pitchFamily="34" charset="0"/>
              </a:rPr>
              <a:t> It uses user-based nearest neighbour to find similar users.</a:t>
            </a:r>
          </a:p>
          <a:p>
            <a:pPr lvl="1">
              <a:buFont typeface="Wingdings" panose="05000000000000000000" pitchFamily="2" charset="2"/>
              <a:buChar char="Ø"/>
            </a:pPr>
            <a:r>
              <a:rPr lang="en-IE" sz="1800" i="0" dirty="0">
                <a:latin typeface="Calibri" panose="020F0502020204030204" pitchFamily="34" charset="0"/>
                <a:cs typeface="Calibri" panose="020F0502020204030204" pitchFamily="34" charset="0"/>
              </a:rPr>
              <a:t> The problem with user based neighbour formulation of collaborative filtering is the lack of scalability. </a:t>
            </a:r>
          </a:p>
          <a:p>
            <a:pPr lvl="1">
              <a:buFont typeface="Wingdings" panose="05000000000000000000" pitchFamily="2" charset="2"/>
              <a:buChar char="Ø"/>
            </a:pPr>
            <a:r>
              <a:rPr lang="en-IE" sz="1800" i="0" dirty="0">
                <a:latin typeface="Calibri" panose="020F0502020204030204" pitchFamily="34" charset="0"/>
                <a:cs typeface="Calibri" panose="020F0502020204030204" pitchFamily="34" charset="0"/>
              </a:rPr>
              <a:t> Recommendation of the product is done using the age group and gender attribute.</a:t>
            </a:r>
          </a:p>
          <a:p>
            <a:pPr>
              <a:buFont typeface="Arial" panose="020B0604020202020204" pitchFamily="34" charset="0"/>
              <a:buChar char="•"/>
            </a:pPr>
            <a:r>
              <a:rPr lang="en-IE" dirty="0">
                <a:latin typeface="Calibri" panose="020F0502020204030204" pitchFamily="34" charset="0"/>
                <a:cs typeface="Calibri" panose="020F0502020204030204" pitchFamily="34" charset="0"/>
              </a:rPr>
              <a:t>Content-based methods: </a:t>
            </a:r>
          </a:p>
          <a:p>
            <a:pPr marL="645750" lvl="1" indent="-285750">
              <a:buFont typeface="Wingdings" panose="05000000000000000000" pitchFamily="2" charset="2"/>
              <a:buChar char="Ø"/>
            </a:pPr>
            <a:r>
              <a:rPr lang="en-IE" sz="1800" i="0" dirty="0">
                <a:latin typeface="Calibri" panose="020F0502020204030204" pitchFamily="34" charset="0"/>
                <a:cs typeface="Calibri" panose="020F0502020204030204" pitchFamily="34" charset="0"/>
              </a:rPr>
              <a:t>It builds a baseline that uses product information.</a:t>
            </a:r>
          </a:p>
          <a:p>
            <a:pPr marL="645750" lvl="1" indent="-285750">
              <a:buFont typeface="Wingdings" panose="05000000000000000000" pitchFamily="2" charset="2"/>
              <a:buChar char="Ø"/>
            </a:pPr>
            <a:r>
              <a:rPr lang="en-IE" sz="1800" i="0" dirty="0">
                <a:latin typeface="Calibri" panose="020F0502020204030204" pitchFamily="34" charset="0"/>
                <a:cs typeface="Calibri" panose="020F0502020204030204" pitchFamily="34" charset="0"/>
              </a:rPr>
              <a:t>Prediction is done using features related to products and images dataset.</a:t>
            </a:r>
          </a:p>
          <a:p>
            <a:pPr marL="645750" lvl="1" indent="-285750">
              <a:buFont typeface="Wingdings" panose="05000000000000000000" pitchFamily="2" charset="2"/>
              <a:buChar char="Ø"/>
            </a:pPr>
            <a:r>
              <a:rPr lang="en-IE" sz="1800" i="0" dirty="0">
                <a:latin typeface="Calibri" panose="020F0502020204030204" pitchFamily="34" charset="0"/>
                <a:cs typeface="Calibri" panose="020F0502020204030204" pitchFamily="34" charset="0"/>
              </a:rPr>
              <a:t>The problem with this is that there is lack of novelty and diversity.</a:t>
            </a:r>
          </a:p>
          <a:p>
            <a:pPr marL="645750" lvl="1" indent="-285750">
              <a:buFont typeface="Wingdings" panose="05000000000000000000" pitchFamily="2" charset="2"/>
              <a:buChar char="Ø"/>
            </a:pPr>
            <a:r>
              <a:rPr lang="en-IE" sz="1800" i="0" dirty="0">
                <a:latin typeface="Calibri" panose="020F0502020204030204" pitchFamily="34" charset="0"/>
                <a:cs typeface="Calibri" panose="020F0502020204030204" pitchFamily="34" charset="0"/>
              </a:rPr>
              <a:t>There is more to recommendation than just relevance.</a:t>
            </a:r>
          </a:p>
          <a:p>
            <a:pPr marL="645750" lvl="1" indent="-285750">
              <a:buFont typeface="Wingdings" panose="05000000000000000000" pitchFamily="2" charset="2"/>
              <a:buChar char="Ø"/>
            </a:pPr>
            <a:endParaRPr lang="en-IE" sz="1800" i="0" dirty="0"/>
          </a:p>
          <a:p>
            <a:pPr marL="645750" lvl="1" indent="-285750">
              <a:buFont typeface="Wingdings" panose="05000000000000000000" pitchFamily="2" charset="2"/>
              <a:buChar char="Ø"/>
            </a:pPr>
            <a:endParaRPr lang="en-IE" sz="1800" i="0" dirty="0"/>
          </a:p>
          <a:p>
            <a:pPr marL="645750" lvl="1" indent="-285750">
              <a:buFont typeface="Wingdings" panose="05000000000000000000" pitchFamily="2" charset="2"/>
              <a:buChar char="Ø"/>
            </a:pPr>
            <a:endParaRPr lang="en-IE" sz="1800" i="0" dirty="0"/>
          </a:p>
          <a:p>
            <a:pPr lvl="1">
              <a:buFont typeface="Wingdings" panose="05000000000000000000" pitchFamily="2" charset="2"/>
              <a:buChar char="Ø"/>
            </a:pPr>
            <a:endParaRPr lang="en-IE" sz="1800" i="0" dirty="0"/>
          </a:p>
          <a:p>
            <a:endParaRPr lang="en-GB" dirty="0"/>
          </a:p>
        </p:txBody>
      </p:sp>
    </p:spTree>
    <p:extLst>
      <p:ext uri="{BB962C8B-B14F-4D97-AF65-F5344CB8AC3E}">
        <p14:creationId xmlns:p14="http://schemas.microsoft.com/office/powerpoint/2010/main" val="78450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FD4D-8D82-41A2-BAAF-71FD3F76A340}"/>
              </a:ext>
            </a:extLst>
          </p:cNvPr>
          <p:cNvSpPr>
            <a:spLocks noGrp="1"/>
          </p:cNvSpPr>
          <p:nvPr>
            <p:ph type="title"/>
          </p:nvPr>
        </p:nvSpPr>
        <p:spPr>
          <a:xfrm>
            <a:off x="296064" y="314902"/>
            <a:ext cx="10213200" cy="740175"/>
          </a:xfrm>
        </p:spPr>
        <p:txBody>
          <a:bodyPr anchor="t"/>
          <a:lstStyle/>
          <a:p>
            <a:r>
              <a:rPr lang="en-GB" dirty="0"/>
              <a:t>What model was used to conduct the analytics:</a:t>
            </a:r>
            <a:endParaRPr lang="en-IE" dirty="0"/>
          </a:p>
        </p:txBody>
      </p:sp>
      <p:pic>
        <p:nvPicPr>
          <p:cNvPr id="5" name="Picture 4">
            <a:extLst>
              <a:ext uri="{FF2B5EF4-FFF2-40B4-BE49-F238E27FC236}">
                <a16:creationId xmlns:a16="http://schemas.microsoft.com/office/drawing/2014/main" id="{C37AE717-D2A1-4B96-AE2E-17546D4055E2}"/>
              </a:ext>
            </a:extLst>
          </p:cNvPr>
          <p:cNvPicPr>
            <a:picLocks noChangeAspect="1"/>
          </p:cNvPicPr>
          <p:nvPr/>
        </p:nvPicPr>
        <p:blipFill>
          <a:blip r:embed="rId2"/>
          <a:stretch>
            <a:fillRect/>
          </a:stretch>
        </p:blipFill>
        <p:spPr>
          <a:xfrm>
            <a:off x="2291025" y="1534514"/>
            <a:ext cx="7786053" cy="4606651"/>
          </a:xfrm>
          <a:prstGeom prst="rect">
            <a:avLst/>
          </a:prstGeom>
        </p:spPr>
      </p:pic>
      <p:sp>
        <p:nvSpPr>
          <p:cNvPr id="7" name="TextBox 6">
            <a:extLst>
              <a:ext uri="{FF2B5EF4-FFF2-40B4-BE49-F238E27FC236}">
                <a16:creationId xmlns:a16="http://schemas.microsoft.com/office/drawing/2014/main" id="{91E41C84-E210-4B73-BCBD-44D359C5C95F}"/>
              </a:ext>
            </a:extLst>
          </p:cNvPr>
          <p:cNvSpPr txBox="1"/>
          <p:nvPr/>
        </p:nvSpPr>
        <p:spPr>
          <a:xfrm flipH="1">
            <a:off x="2297138" y="6251270"/>
            <a:ext cx="7779940"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Fig. 3: Difference between user-based and item-based filtering algorithm </a:t>
            </a:r>
            <a:endParaRPr lang="en-I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677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FD4D-8D82-41A2-BAAF-71FD3F76A340}"/>
              </a:ext>
            </a:extLst>
          </p:cNvPr>
          <p:cNvSpPr>
            <a:spLocks noGrp="1"/>
          </p:cNvSpPr>
          <p:nvPr>
            <p:ph type="title"/>
          </p:nvPr>
        </p:nvSpPr>
        <p:spPr>
          <a:xfrm>
            <a:off x="296064" y="314902"/>
            <a:ext cx="10213200" cy="740175"/>
          </a:xfrm>
        </p:spPr>
        <p:txBody>
          <a:bodyPr anchor="t"/>
          <a:lstStyle/>
          <a:p>
            <a:r>
              <a:rPr lang="en-GB" dirty="0"/>
              <a:t>What model was used to conduct the analytics:</a:t>
            </a:r>
            <a:endParaRPr lang="en-IE" dirty="0"/>
          </a:p>
        </p:txBody>
      </p:sp>
      <p:sp>
        <p:nvSpPr>
          <p:cNvPr id="7" name="TextBox 6">
            <a:extLst>
              <a:ext uri="{FF2B5EF4-FFF2-40B4-BE49-F238E27FC236}">
                <a16:creationId xmlns:a16="http://schemas.microsoft.com/office/drawing/2014/main" id="{91E41C84-E210-4B73-BCBD-44D359C5C95F}"/>
              </a:ext>
            </a:extLst>
          </p:cNvPr>
          <p:cNvSpPr txBox="1"/>
          <p:nvPr/>
        </p:nvSpPr>
        <p:spPr>
          <a:xfrm flipH="1">
            <a:off x="2254609" y="6270192"/>
            <a:ext cx="7933947"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Fig. 4: Collaborative filtering approach overview. </a:t>
            </a:r>
            <a:endParaRPr lang="en-IE"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E9C8E7F2-2FD2-4288-A06D-5AFE03EAD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612" y="1262546"/>
            <a:ext cx="7933948" cy="497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43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9BA2-E733-4400-AD6A-FE0C033767AF}"/>
              </a:ext>
            </a:extLst>
          </p:cNvPr>
          <p:cNvSpPr>
            <a:spLocks noGrp="1"/>
          </p:cNvSpPr>
          <p:nvPr>
            <p:ph type="ctrTitle"/>
          </p:nvPr>
        </p:nvSpPr>
        <p:spPr>
          <a:xfrm>
            <a:off x="296762" y="250089"/>
            <a:ext cx="11506340" cy="616686"/>
          </a:xfrm>
        </p:spPr>
        <p:txBody>
          <a:bodyPr>
            <a:normAutofit/>
          </a:bodyPr>
          <a:lstStyle/>
          <a:p>
            <a:pPr algn="l"/>
            <a:r>
              <a:rPr lang="en-GB" sz="3200" dirty="0"/>
              <a:t>Findings:</a:t>
            </a:r>
            <a:endParaRPr lang="en-IE" sz="3200" dirty="0"/>
          </a:p>
        </p:txBody>
      </p:sp>
      <p:pic>
        <p:nvPicPr>
          <p:cNvPr id="4" name="Picture 3">
            <a:extLst>
              <a:ext uri="{FF2B5EF4-FFF2-40B4-BE49-F238E27FC236}">
                <a16:creationId xmlns:a16="http://schemas.microsoft.com/office/drawing/2014/main" id="{C975FA40-30B3-4100-89AF-6844A55383BC}"/>
              </a:ext>
            </a:extLst>
          </p:cNvPr>
          <p:cNvPicPr>
            <a:picLocks noChangeAspect="1"/>
          </p:cNvPicPr>
          <p:nvPr/>
        </p:nvPicPr>
        <p:blipFill>
          <a:blip r:embed="rId3"/>
          <a:stretch>
            <a:fillRect/>
          </a:stretch>
        </p:blipFill>
        <p:spPr>
          <a:xfrm>
            <a:off x="296762" y="942976"/>
            <a:ext cx="5483789" cy="2762250"/>
          </a:xfrm>
          <a:prstGeom prst="rect">
            <a:avLst/>
          </a:prstGeom>
        </p:spPr>
      </p:pic>
      <p:sp>
        <p:nvSpPr>
          <p:cNvPr id="5" name="TextBox 4">
            <a:extLst>
              <a:ext uri="{FF2B5EF4-FFF2-40B4-BE49-F238E27FC236}">
                <a16:creationId xmlns:a16="http://schemas.microsoft.com/office/drawing/2014/main" id="{0C809FC1-50C0-46BA-B8BA-78CD66E459D8}"/>
              </a:ext>
            </a:extLst>
          </p:cNvPr>
          <p:cNvSpPr txBox="1"/>
          <p:nvPr/>
        </p:nvSpPr>
        <p:spPr>
          <a:xfrm>
            <a:off x="296762" y="3781425"/>
            <a:ext cx="5483789"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fig. 5: Distribution of the customer by age.</a:t>
            </a:r>
            <a:endParaRPr lang="en-IE"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AE53AEB-FBDA-41F4-B8DD-C193A6E7AB35}"/>
              </a:ext>
            </a:extLst>
          </p:cNvPr>
          <p:cNvPicPr>
            <a:picLocks noChangeAspect="1"/>
          </p:cNvPicPr>
          <p:nvPr/>
        </p:nvPicPr>
        <p:blipFill>
          <a:blip r:embed="rId4"/>
          <a:stretch>
            <a:fillRect/>
          </a:stretch>
        </p:blipFill>
        <p:spPr>
          <a:xfrm>
            <a:off x="6142555" y="942976"/>
            <a:ext cx="5660547" cy="2762249"/>
          </a:xfrm>
          <a:prstGeom prst="rect">
            <a:avLst/>
          </a:prstGeom>
        </p:spPr>
      </p:pic>
      <p:sp>
        <p:nvSpPr>
          <p:cNvPr id="8" name="TextBox 7">
            <a:extLst>
              <a:ext uri="{FF2B5EF4-FFF2-40B4-BE49-F238E27FC236}">
                <a16:creationId xmlns:a16="http://schemas.microsoft.com/office/drawing/2014/main" id="{4C48494D-07DA-4D00-9DF4-43A3D6BCB9B5}"/>
              </a:ext>
            </a:extLst>
          </p:cNvPr>
          <p:cNvSpPr txBox="1"/>
          <p:nvPr/>
        </p:nvSpPr>
        <p:spPr>
          <a:xfrm>
            <a:off x="6142554" y="3781425"/>
            <a:ext cx="5660547"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fig. 6: Share of active users per age. </a:t>
            </a:r>
            <a:endParaRPr lang="en-IE"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832484C-994A-4296-91A8-B7A46629599C}"/>
              </a:ext>
            </a:extLst>
          </p:cNvPr>
          <p:cNvSpPr txBox="1"/>
          <p:nvPr/>
        </p:nvSpPr>
        <p:spPr>
          <a:xfrm>
            <a:off x="296762" y="4448175"/>
            <a:ext cx="5483789"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The two main age-groups of customers are around 20-30 years old and 44-45 years old.</a:t>
            </a:r>
            <a:endParaRPr lang="en-IE"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D04D408-D774-40E1-AEDE-4CF45F5A6D47}"/>
              </a:ext>
            </a:extLst>
          </p:cNvPr>
          <p:cNvSpPr txBox="1"/>
          <p:nvPr/>
        </p:nvSpPr>
        <p:spPr>
          <a:xfrm>
            <a:off x="6142554" y="4448175"/>
            <a:ext cx="5660547"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The oldest active customer was 99 years old.</a:t>
            </a:r>
            <a:endParaRPr lang="en-I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43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7A0F-7757-4663-8974-E5C601B14F7C}"/>
              </a:ext>
            </a:extLst>
          </p:cNvPr>
          <p:cNvSpPr>
            <a:spLocks noGrp="1"/>
          </p:cNvSpPr>
          <p:nvPr>
            <p:ph type="title"/>
          </p:nvPr>
        </p:nvSpPr>
        <p:spPr>
          <a:xfrm>
            <a:off x="465525" y="300039"/>
            <a:ext cx="10213200" cy="519111"/>
          </a:xfrm>
        </p:spPr>
        <p:txBody>
          <a:bodyPr>
            <a:normAutofit fontScale="90000"/>
          </a:bodyPr>
          <a:lstStyle/>
          <a:p>
            <a:r>
              <a:rPr lang="en-GB" sz="3200" dirty="0"/>
              <a:t>Findings:</a:t>
            </a:r>
            <a:endParaRPr lang="en-IE" dirty="0"/>
          </a:p>
        </p:txBody>
      </p:sp>
      <p:pic>
        <p:nvPicPr>
          <p:cNvPr id="7" name="Picture 6">
            <a:extLst>
              <a:ext uri="{FF2B5EF4-FFF2-40B4-BE49-F238E27FC236}">
                <a16:creationId xmlns:a16="http://schemas.microsoft.com/office/drawing/2014/main" id="{F9315374-DEAA-42F9-9C72-09E6E171165B}"/>
              </a:ext>
            </a:extLst>
          </p:cNvPr>
          <p:cNvPicPr>
            <a:picLocks noChangeAspect="1"/>
          </p:cNvPicPr>
          <p:nvPr/>
        </p:nvPicPr>
        <p:blipFill>
          <a:blip r:embed="rId3"/>
          <a:stretch>
            <a:fillRect/>
          </a:stretch>
        </p:blipFill>
        <p:spPr>
          <a:xfrm>
            <a:off x="465525" y="904875"/>
            <a:ext cx="4064142" cy="3295650"/>
          </a:xfrm>
          <a:prstGeom prst="rect">
            <a:avLst/>
          </a:prstGeom>
        </p:spPr>
      </p:pic>
      <p:sp>
        <p:nvSpPr>
          <p:cNvPr id="8" name="TextBox 7">
            <a:extLst>
              <a:ext uri="{FF2B5EF4-FFF2-40B4-BE49-F238E27FC236}">
                <a16:creationId xmlns:a16="http://schemas.microsoft.com/office/drawing/2014/main" id="{D028FFFC-62ED-4166-B2A7-4E2F58A82DEE}"/>
              </a:ext>
            </a:extLst>
          </p:cNvPr>
          <p:cNvSpPr txBox="1"/>
          <p:nvPr/>
        </p:nvSpPr>
        <p:spPr>
          <a:xfrm>
            <a:off x="465525" y="4200525"/>
            <a:ext cx="4064142" cy="646331"/>
          </a:xfrm>
          <a:prstGeom prst="rect">
            <a:avLst/>
          </a:prstGeom>
          <a:noFill/>
        </p:spPr>
        <p:txBody>
          <a:bodyPr wrap="square" rtlCol="0">
            <a:spAutoFit/>
          </a:bodyPr>
          <a:lstStyle/>
          <a:p>
            <a:r>
              <a:rPr lang="en-GB" dirty="0">
                <a:latin typeface="Inter"/>
              </a:rPr>
              <a:t>fig. 7: Subcategories of product group in product type.</a:t>
            </a:r>
            <a:endParaRPr lang="en-IE" dirty="0">
              <a:latin typeface="Inter"/>
            </a:endParaRPr>
          </a:p>
        </p:txBody>
      </p:sp>
      <p:sp>
        <p:nvSpPr>
          <p:cNvPr id="10" name="TextBox 9">
            <a:extLst>
              <a:ext uri="{FF2B5EF4-FFF2-40B4-BE49-F238E27FC236}">
                <a16:creationId xmlns:a16="http://schemas.microsoft.com/office/drawing/2014/main" id="{89F2B557-B177-42AA-A4E2-F30426D7899D}"/>
              </a:ext>
            </a:extLst>
          </p:cNvPr>
          <p:cNvSpPr txBox="1"/>
          <p:nvPr/>
        </p:nvSpPr>
        <p:spPr>
          <a:xfrm>
            <a:off x="465525" y="4925973"/>
            <a:ext cx="4687500" cy="2154436"/>
          </a:xfrm>
          <a:prstGeom prst="rect">
            <a:avLst/>
          </a:prstGeom>
          <a:noFill/>
        </p:spPr>
        <p:txBody>
          <a:bodyPr wrap="square" rtlCol="0">
            <a:spAutoFit/>
          </a:bodyPr>
          <a:lstStyle/>
          <a:p>
            <a:pPr marL="285750" indent="-285750">
              <a:buFont typeface="Arial" panose="020B0604020202020204" pitchFamily="34" charset="0"/>
              <a:buChar char="•"/>
            </a:pPr>
            <a:r>
              <a:rPr lang="en-GB" sz="1700" dirty="0">
                <a:latin typeface="Calibri" panose="020F0502020204030204" pitchFamily="34" charset="0"/>
                <a:cs typeface="Calibri" panose="020F0502020204030204" pitchFamily="34" charset="0"/>
              </a:rPr>
              <a:t>The accessories and shoes have the biggest number of subcategories.</a:t>
            </a:r>
          </a:p>
          <a:p>
            <a:pPr marL="285750" indent="-285750">
              <a:buFont typeface="Arial" panose="020B0604020202020204" pitchFamily="34" charset="0"/>
              <a:buChar char="•"/>
            </a:pPr>
            <a:r>
              <a:rPr lang="en-GB" sz="1700" dirty="0">
                <a:latin typeface="Calibri" panose="020F0502020204030204" pitchFamily="34" charset="0"/>
                <a:cs typeface="Calibri" panose="020F0502020204030204" pitchFamily="34" charset="0"/>
              </a:rPr>
              <a:t>The other key takeaways are: </a:t>
            </a:r>
          </a:p>
          <a:p>
            <a:pPr marL="742950" lvl="1" indent="-285750">
              <a:buFont typeface="Wingdings" panose="05000000000000000000" pitchFamily="2" charset="2"/>
              <a:buChar char="Ø"/>
            </a:pPr>
            <a:r>
              <a:rPr lang="en-GB" sz="1700" b="0" i="0" dirty="0">
                <a:effectLst/>
                <a:latin typeface="Calibri" panose="020F0502020204030204" pitchFamily="34" charset="0"/>
                <a:cs typeface="Calibri" panose="020F0502020204030204" pitchFamily="34" charset="0"/>
              </a:rPr>
              <a:t>The hierarhy of categories is: </a:t>
            </a:r>
            <a:br>
              <a:rPr lang="en-GB" sz="1700" b="0" i="0" dirty="0">
                <a:effectLst/>
                <a:latin typeface="Calibri" panose="020F0502020204030204" pitchFamily="34" charset="0"/>
                <a:cs typeface="Calibri" panose="020F0502020204030204" pitchFamily="34" charset="0"/>
              </a:rPr>
            </a:br>
            <a:r>
              <a:rPr lang="en-GB" sz="1700" b="0" i="0" dirty="0">
                <a:effectLst/>
                <a:latin typeface="Calibri" panose="020F0502020204030204" pitchFamily="34" charset="0"/>
                <a:cs typeface="Calibri" panose="020F0502020204030204" pitchFamily="34" charset="0"/>
              </a:rPr>
              <a:t>index_group --&gt; index --&gt; group --&gt; type</a:t>
            </a:r>
          </a:p>
          <a:p>
            <a:pPr marL="742950" lvl="1" indent="-285750">
              <a:buFont typeface="Wingdings" panose="05000000000000000000" pitchFamily="2" charset="2"/>
              <a:buChar char="Ø"/>
            </a:pPr>
            <a:r>
              <a:rPr lang="en-GB" sz="1700" b="0" i="0" dirty="0">
                <a:effectLst/>
                <a:latin typeface="Calibri" panose="020F0502020204030204" pitchFamily="34" charset="0"/>
                <a:cs typeface="Calibri" panose="020F0502020204030204" pitchFamily="34" charset="0"/>
              </a:rPr>
              <a:t>Over 80% of the products lays in 4 product groups.</a:t>
            </a:r>
            <a:endParaRPr lang="en-GB" sz="1700" dirty="0">
              <a:latin typeface="Calibri" panose="020F0502020204030204" pitchFamily="34" charset="0"/>
              <a:cs typeface="Calibri" panose="020F0502020204030204" pitchFamily="34" charset="0"/>
            </a:endParaRPr>
          </a:p>
          <a:p>
            <a:endParaRPr lang="en-IE" sz="1500" dirty="0"/>
          </a:p>
        </p:txBody>
      </p:sp>
      <p:pic>
        <p:nvPicPr>
          <p:cNvPr id="3" name="Picture 2">
            <a:extLst>
              <a:ext uri="{FF2B5EF4-FFF2-40B4-BE49-F238E27FC236}">
                <a16:creationId xmlns:a16="http://schemas.microsoft.com/office/drawing/2014/main" id="{5403A41E-D4E4-4F94-8FF9-A93AAF9252F2}"/>
              </a:ext>
            </a:extLst>
          </p:cNvPr>
          <p:cNvPicPr>
            <a:picLocks noChangeAspect="1"/>
          </p:cNvPicPr>
          <p:nvPr/>
        </p:nvPicPr>
        <p:blipFill>
          <a:blip r:embed="rId4"/>
          <a:stretch>
            <a:fillRect/>
          </a:stretch>
        </p:blipFill>
        <p:spPr>
          <a:xfrm>
            <a:off x="5700120" y="904876"/>
            <a:ext cx="6112681" cy="3295650"/>
          </a:xfrm>
          <a:prstGeom prst="rect">
            <a:avLst/>
          </a:prstGeom>
        </p:spPr>
      </p:pic>
      <p:sp>
        <p:nvSpPr>
          <p:cNvPr id="5" name="TextBox 4">
            <a:extLst>
              <a:ext uri="{FF2B5EF4-FFF2-40B4-BE49-F238E27FC236}">
                <a16:creationId xmlns:a16="http://schemas.microsoft.com/office/drawing/2014/main" id="{F532865A-D9B0-41F7-AE62-5E0AA4C0BD2F}"/>
              </a:ext>
            </a:extLst>
          </p:cNvPr>
          <p:cNvSpPr txBox="1"/>
          <p:nvPr/>
        </p:nvSpPr>
        <p:spPr>
          <a:xfrm>
            <a:off x="5700118" y="4271351"/>
            <a:ext cx="6112681"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fig. 8: Number of transactions by month </a:t>
            </a:r>
            <a:endParaRPr lang="en-IE"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4F4358D-B2B3-46C5-AEAC-DB591F23D0F4}"/>
              </a:ext>
            </a:extLst>
          </p:cNvPr>
          <p:cNvSpPr txBox="1"/>
          <p:nvPr/>
        </p:nvSpPr>
        <p:spPr>
          <a:xfrm>
            <a:off x="5700119" y="4925972"/>
            <a:ext cx="6112681" cy="1369606"/>
          </a:xfrm>
          <a:prstGeom prst="rect">
            <a:avLst/>
          </a:prstGeom>
          <a:noFill/>
        </p:spPr>
        <p:txBody>
          <a:bodyPr wrap="square" rtlCol="0">
            <a:spAutoFit/>
          </a:bodyPr>
          <a:lstStyle/>
          <a:p>
            <a:pPr marL="285750" indent="-285750">
              <a:buFont typeface="Arial" panose="020B0604020202020204" pitchFamily="34" charset="0"/>
              <a:buChar char="•"/>
            </a:pPr>
            <a:r>
              <a:rPr lang="en-GB" sz="1700" dirty="0">
                <a:latin typeface="Calibri" panose="020F0502020204030204" pitchFamily="34" charset="0"/>
                <a:cs typeface="Calibri" panose="020F0502020204030204" pitchFamily="34" charset="0"/>
              </a:rPr>
              <a:t>The box-plot indicates that sales spikes during summer time and drops during winter.</a:t>
            </a:r>
          </a:p>
          <a:p>
            <a:pPr marL="285750" indent="-285750">
              <a:buFont typeface="Arial" panose="020B0604020202020204" pitchFamily="34" charset="0"/>
              <a:buChar char="•"/>
            </a:pPr>
            <a:r>
              <a:rPr lang="en-GB" sz="1700" dirty="0">
                <a:latin typeface="Calibri" panose="020F0502020204030204" pitchFamily="34" charset="0"/>
                <a:cs typeface="Calibri" panose="020F0502020204030204" pitchFamily="34" charset="0"/>
              </a:rPr>
              <a:t>It also indicates that per day usual number of transactions lay in range about between 25000 and 100000 transactions per day.</a:t>
            </a:r>
          </a:p>
          <a:p>
            <a:pPr marL="285750" indent="-285750">
              <a:buFont typeface="Arial" panose="020B0604020202020204" pitchFamily="34" charset="0"/>
              <a:buChar char="•"/>
            </a:pPr>
            <a:endParaRPr lang="en-IE" sz="1500" dirty="0"/>
          </a:p>
        </p:txBody>
      </p:sp>
    </p:spTree>
    <p:extLst>
      <p:ext uri="{BB962C8B-B14F-4D97-AF65-F5344CB8AC3E}">
        <p14:creationId xmlns:p14="http://schemas.microsoft.com/office/powerpoint/2010/main" val="32759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7A0F-7757-4663-8974-E5C601B14F7C}"/>
              </a:ext>
            </a:extLst>
          </p:cNvPr>
          <p:cNvSpPr>
            <a:spLocks noGrp="1"/>
          </p:cNvSpPr>
          <p:nvPr>
            <p:ph type="title"/>
          </p:nvPr>
        </p:nvSpPr>
        <p:spPr>
          <a:xfrm>
            <a:off x="465525" y="300039"/>
            <a:ext cx="10213200" cy="519111"/>
          </a:xfrm>
        </p:spPr>
        <p:txBody>
          <a:bodyPr>
            <a:normAutofit fontScale="90000"/>
          </a:bodyPr>
          <a:lstStyle/>
          <a:p>
            <a:r>
              <a:rPr lang="en-GB" sz="3200" dirty="0"/>
              <a:t>Findings:</a:t>
            </a:r>
            <a:endParaRPr lang="en-IE" dirty="0"/>
          </a:p>
        </p:txBody>
      </p:sp>
      <p:sp>
        <p:nvSpPr>
          <p:cNvPr id="8" name="TextBox 7">
            <a:extLst>
              <a:ext uri="{FF2B5EF4-FFF2-40B4-BE49-F238E27FC236}">
                <a16:creationId xmlns:a16="http://schemas.microsoft.com/office/drawing/2014/main" id="{D028FFFC-62ED-4166-B2A7-4E2F58A82DEE}"/>
              </a:ext>
            </a:extLst>
          </p:cNvPr>
          <p:cNvSpPr txBox="1"/>
          <p:nvPr/>
        </p:nvSpPr>
        <p:spPr>
          <a:xfrm>
            <a:off x="465523" y="4826576"/>
            <a:ext cx="5089803"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fig. 9: Colors offered in H&amp;M Products</a:t>
            </a:r>
            <a:endParaRPr lang="en-IE"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532865A-D9B0-41F7-AE62-5E0AA4C0BD2F}"/>
              </a:ext>
            </a:extLst>
          </p:cNvPr>
          <p:cNvSpPr txBox="1"/>
          <p:nvPr/>
        </p:nvSpPr>
        <p:spPr>
          <a:xfrm>
            <a:off x="6096000" y="4821620"/>
            <a:ext cx="5653665"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fig. 10: Perceived color of products</a:t>
            </a:r>
            <a:endParaRPr lang="en-IE"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0DA113C-B846-4932-A8DF-6B4B1755D067}"/>
              </a:ext>
            </a:extLst>
          </p:cNvPr>
          <p:cNvPicPr>
            <a:picLocks noChangeAspect="1"/>
          </p:cNvPicPr>
          <p:nvPr/>
        </p:nvPicPr>
        <p:blipFill>
          <a:blip r:embed="rId2"/>
          <a:stretch>
            <a:fillRect/>
          </a:stretch>
        </p:blipFill>
        <p:spPr>
          <a:xfrm>
            <a:off x="465524" y="819149"/>
            <a:ext cx="5089803" cy="3928765"/>
          </a:xfrm>
          <a:prstGeom prst="rect">
            <a:avLst/>
          </a:prstGeom>
        </p:spPr>
      </p:pic>
      <p:pic>
        <p:nvPicPr>
          <p:cNvPr id="9" name="Picture 8">
            <a:extLst>
              <a:ext uri="{FF2B5EF4-FFF2-40B4-BE49-F238E27FC236}">
                <a16:creationId xmlns:a16="http://schemas.microsoft.com/office/drawing/2014/main" id="{FEAAD316-30C5-48A7-AD6E-449DC3008C7D}"/>
              </a:ext>
            </a:extLst>
          </p:cNvPr>
          <p:cNvPicPr>
            <a:picLocks noChangeAspect="1"/>
          </p:cNvPicPr>
          <p:nvPr/>
        </p:nvPicPr>
        <p:blipFill>
          <a:blip r:embed="rId3"/>
          <a:stretch>
            <a:fillRect/>
          </a:stretch>
        </p:blipFill>
        <p:spPr>
          <a:xfrm>
            <a:off x="6096000" y="819148"/>
            <a:ext cx="5653665" cy="3928765"/>
          </a:xfrm>
          <a:prstGeom prst="rect">
            <a:avLst/>
          </a:prstGeom>
        </p:spPr>
      </p:pic>
      <p:sp>
        <p:nvSpPr>
          <p:cNvPr id="11" name="TextBox 10">
            <a:extLst>
              <a:ext uri="{FF2B5EF4-FFF2-40B4-BE49-F238E27FC236}">
                <a16:creationId xmlns:a16="http://schemas.microsoft.com/office/drawing/2014/main" id="{B61B01E4-17E7-4C5C-A076-C9F46B559755}"/>
              </a:ext>
            </a:extLst>
          </p:cNvPr>
          <p:cNvSpPr txBox="1"/>
          <p:nvPr/>
        </p:nvSpPr>
        <p:spPr>
          <a:xfrm>
            <a:off x="1986189" y="5509131"/>
            <a:ext cx="8219622" cy="369332"/>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Perceived color is more or less in the line with the color itself but it’s more generic</a:t>
            </a:r>
            <a:r>
              <a:rPr lang="en-GB" sz="1500" dirty="0"/>
              <a:t>.</a:t>
            </a:r>
            <a:endParaRPr lang="en-IE" sz="1500" dirty="0"/>
          </a:p>
        </p:txBody>
      </p:sp>
    </p:spTree>
    <p:extLst>
      <p:ext uri="{BB962C8B-B14F-4D97-AF65-F5344CB8AC3E}">
        <p14:creationId xmlns:p14="http://schemas.microsoft.com/office/powerpoint/2010/main" val="734181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FCDD-F56D-468A-BBA3-53E027F57F9D}"/>
              </a:ext>
            </a:extLst>
          </p:cNvPr>
          <p:cNvSpPr>
            <a:spLocks noGrp="1"/>
          </p:cNvSpPr>
          <p:nvPr>
            <p:ph type="title"/>
          </p:nvPr>
        </p:nvSpPr>
        <p:spPr>
          <a:xfrm>
            <a:off x="217613" y="219121"/>
            <a:ext cx="10213200" cy="527499"/>
          </a:xfrm>
        </p:spPr>
        <p:txBody>
          <a:bodyPr>
            <a:normAutofit fontScale="90000"/>
          </a:bodyPr>
          <a:lstStyle/>
          <a:p>
            <a:r>
              <a:rPr lang="en-GB" dirty="0"/>
              <a:t>Describe the lifecycle of the project:</a:t>
            </a:r>
            <a:endParaRPr lang="en-IE" dirty="0"/>
          </a:p>
        </p:txBody>
      </p:sp>
      <p:sp>
        <p:nvSpPr>
          <p:cNvPr id="3" name="Content Placeholder 2">
            <a:extLst>
              <a:ext uri="{FF2B5EF4-FFF2-40B4-BE49-F238E27FC236}">
                <a16:creationId xmlns:a16="http://schemas.microsoft.com/office/drawing/2014/main" id="{30481151-483D-4F37-A221-0D02465A5623}"/>
              </a:ext>
            </a:extLst>
          </p:cNvPr>
          <p:cNvSpPr>
            <a:spLocks noGrp="1"/>
          </p:cNvSpPr>
          <p:nvPr>
            <p:ph idx="1"/>
          </p:nvPr>
        </p:nvSpPr>
        <p:spPr>
          <a:xfrm>
            <a:off x="301503" y="1174196"/>
            <a:ext cx="11401140" cy="5464683"/>
          </a:xfrm>
        </p:spPr>
        <p:txBody>
          <a:bodyPr/>
          <a:lstStyle/>
          <a:p>
            <a:r>
              <a:rPr lang="en-GB" sz="1800" dirty="0">
                <a:latin typeface="Calibri" panose="020F0502020204030204" pitchFamily="34" charset="0"/>
                <a:cs typeface="Calibri" panose="020F0502020204030204" pitchFamily="34" charset="0"/>
              </a:rPr>
              <a:t>Getting the domain knowledge and understanding all 3 datasets.</a:t>
            </a:r>
          </a:p>
          <a:p>
            <a:r>
              <a:rPr lang="en-GB" sz="1800" dirty="0">
                <a:latin typeface="Calibri" panose="020F0502020204030204" pitchFamily="34" charset="0"/>
                <a:cs typeface="Calibri" panose="020F0502020204030204" pitchFamily="34" charset="0"/>
              </a:rPr>
              <a:t>Combining the data for exploratory data analysis.</a:t>
            </a:r>
          </a:p>
          <a:p>
            <a:r>
              <a:rPr lang="en-GB" sz="1800" dirty="0">
                <a:latin typeface="Calibri" panose="020F0502020204030204" pitchFamily="34" charset="0"/>
                <a:cs typeface="Calibri" panose="020F0502020204030204" pitchFamily="34" charset="0"/>
              </a:rPr>
              <a:t>Cleaning of the data (removing duplicate instances, checking for NA values, and replacing them using binning)</a:t>
            </a:r>
          </a:p>
          <a:p>
            <a:r>
              <a:rPr lang="en-GB" sz="1800" dirty="0">
                <a:latin typeface="Calibri" panose="020F0502020204030204" pitchFamily="34" charset="0"/>
                <a:cs typeface="Calibri" panose="020F0502020204030204" pitchFamily="34" charset="0"/>
              </a:rPr>
              <a:t>Exploratory data analysis (with the help of data visualization)</a:t>
            </a:r>
          </a:p>
          <a:p>
            <a:r>
              <a:rPr lang="en-GB" sz="1800" dirty="0">
                <a:latin typeface="Calibri" panose="020F0502020204030204" pitchFamily="34" charset="0"/>
                <a:cs typeface="Calibri" panose="020F0502020204030204" pitchFamily="34" charset="0"/>
              </a:rPr>
              <a:t>Feature Reduction/Selection</a:t>
            </a:r>
          </a:p>
          <a:p>
            <a:r>
              <a:rPr lang="en-GB" sz="1800" dirty="0">
                <a:latin typeface="Calibri" panose="020F0502020204030204" pitchFamily="34" charset="0"/>
                <a:cs typeface="Calibri" panose="020F0502020204030204" pitchFamily="34" charset="0"/>
              </a:rPr>
              <a:t>Matrix factorization: it is done as our topic of selection is a recommendation system</a:t>
            </a:r>
          </a:p>
          <a:p>
            <a:r>
              <a:rPr lang="en-GB" sz="1800" dirty="0">
                <a:latin typeface="Calibri" panose="020F0502020204030204" pitchFamily="34" charset="0"/>
                <a:cs typeface="Calibri" panose="020F0502020204030204" pitchFamily="34" charset="0"/>
              </a:rPr>
              <a:t>Performing collaborative filtering algorithm and content-based filtering model.</a:t>
            </a:r>
          </a:p>
          <a:p>
            <a:r>
              <a:rPr lang="en-GB" sz="1800" dirty="0">
                <a:latin typeface="Calibri" panose="020F0502020204030204" pitchFamily="34" charset="0"/>
                <a:cs typeface="Calibri" panose="020F0502020204030204" pitchFamily="34" charset="0"/>
              </a:rPr>
              <a:t>The model's evaluation and comparison to find which product a customer is more likely to buy in the next 7 days.</a:t>
            </a:r>
          </a:p>
          <a:p>
            <a:endParaRPr lang="en-GB" dirty="0"/>
          </a:p>
          <a:p>
            <a:endParaRPr lang="en-GB" dirty="0"/>
          </a:p>
        </p:txBody>
      </p:sp>
    </p:spTree>
    <p:extLst>
      <p:ext uri="{BB962C8B-B14F-4D97-AF65-F5344CB8AC3E}">
        <p14:creationId xmlns:p14="http://schemas.microsoft.com/office/powerpoint/2010/main" val="3995692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 name="Group 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5" name="Rectangle 14">
            <a:extLst>
              <a:ext uri="{FF2B5EF4-FFF2-40B4-BE49-F238E27FC236}">
                <a16:creationId xmlns:a16="http://schemas.microsoft.com/office/drawing/2014/main" id="{2E61ADD4-967B-4465-8688-0530A73F6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6C4D8-7F51-4038-BBAD-B3DD99E655A7}"/>
              </a:ext>
            </a:extLst>
          </p:cNvPr>
          <p:cNvSpPr>
            <a:spLocks noGrp="1"/>
          </p:cNvSpPr>
          <p:nvPr>
            <p:ph type="title"/>
          </p:nvPr>
        </p:nvSpPr>
        <p:spPr>
          <a:xfrm>
            <a:off x="2107200" y="1096965"/>
            <a:ext cx="7977600" cy="2085696"/>
          </a:xfrm>
        </p:spPr>
        <p:txBody>
          <a:bodyPr vert="horz" lIns="91440" tIns="45720" rIns="91440" bIns="45720" rtlCol="0" anchor="b" anchorCtr="0">
            <a:normAutofit/>
          </a:bodyPr>
          <a:lstStyle/>
          <a:p>
            <a:pPr algn="ctr"/>
            <a:r>
              <a:rPr lang="en-US" sz="4800"/>
              <a:t>Thankyou </a:t>
            </a:r>
          </a:p>
        </p:txBody>
      </p:sp>
      <p:cxnSp>
        <p:nvCxnSpPr>
          <p:cNvPr id="17" name="Straight Connector 16">
            <a:extLst>
              <a:ext uri="{FF2B5EF4-FFF2-40B4-BE49-F238E27FC236}">
                <a16:creationId xmlns:a16="http://schemas.microsoft.com/office/drawing/2014/main" id="{52A8EF8A-6DD1-434A-9E4F-EFD86A15E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9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CDEB-86EF-4752-8268-FA87C323FA0A}"/>
              </a:ext>
            </a:extLst>
          </p:cNvPr>
          <p:cNvSpPr>
            <a:spLocks noGrp="1"/>
          </p:cNvSpPr>
          <p:nvPr>
            <p:ph type="ctrTitle"/>
          </p:nvPr>
        </p:nvSpPr>
        <p:spPr>
          <a:xfrm>
            <a:off x="423746" y="134797"/>
            <a:ext cx="11084208" cy="758089"/>
          </a:xfrm>
        </p:spPr>
        <p:txBody>
          <a:bodyPr>
            <a:noAutofit/>
          </a:bodyPr>
          <a:lstStyle/>
          <a:p>
            <a:pPr algn="l"/>
            <a:r>
              <a:rPr lang="en-GB" sz="3200" dirty="0"/>
              <a:t>Background information:</a:t>
            </a:r>
            <a:endParaRPr lang="en-IE" sz="3200" dirty="0"/>
          </a:p>
        </p:txBody>
      </p:sp>
      <p:sp>
        <p:nvSpPr>
          <p:cNvPr id="3" name="Subtitle 2">
            <a:extLst>
              <a:ext uri="{FF2B5EF4-FFF2-40B4-BE49-F238E27FC236}">
                <a16:creationId xmlns:a16="http://schemas.microsoft.com/office/drawing/2014/main" id="{F0B88108-36DA-48CE-A016-32757F36B980}"/>
              </a:ext>
            </a:extLst>
          </p:cNvPr>
          <p:cNvSpPr>
            <a:spLocks noGrp="1"/>
          </p:cNvSpPr>
          <p:nvPr>
            <p:ph type="subTitle" idx="1"/>
          </p:nvPr>
        </p:nvSpPr>
        <p:spPr>
          <a:xfrm>
            <a:off x="423747" y="1380990"/>
            <a:ext cx="11262732" cy="4607215"/>
          </a:xfrm>
        </p:spPr>
        <p:txBody>
          <a:bodyPr anchor="ctr">
            <a:normAutofit/>
          </a:bodyPr>
          <a:lstStyle/>
          <a:p>
            <a:pPr marL="342900" indent="-342900" algn="l">
              <a:buFont typeface="Wingdings" panose="05000000000000000000" pitchFamily="2" charset="2"/>
              <a:buChar char="Ø"/>
            </a:pPr>
            <a:r>
              <a:rPr lang="en-GB" sz="2000" dirty="0">
                <a:latin typeface="Calibri" panose="020F0502020204030204" pitchFamily="34" charset="0"/>
                <a:cs typeface="Calibri" panose="020F0502020204030204" pitchFamily="34" charset="0"/>
              </a:rPr>
              <a:t>On exploring the online project details, description, and dataset, we uncovered that our topic doesn’t fall just under Fashion Domain, but it also falls under Retail Domain. </a:t>
            </a:r>
          </a:p>
          <a:p>
            <a:pPr marL="342900" indent="-342900" algn="l">
              <a:buFont typeface="Wingdings" panose="05000000000000000000" pitchFamily="2" charset="2"/>
              <a:buChar char="Ø"/>
            </a:pPr>
            <a:r>
              <a:rPr lang="en-GB" sz="2000" dirty="0">
                <a:latin typeface="Calibri" panose="020F0502020204030204" pitchFamily="34" charset="0"/>
                <a:cs typeface="Calibri" panose="020F0502020204030204" pitchFamily="34" charset="0"/>
              </a:rPr>
              <a:t>The recommendation system will support fashion retailers in managing the store operations, supply chain management, and visual merchandising of the brand they are working for.</a:t>
            </a:r>
          </a:p>
          <a:p>
            <a:pPr marL="342900" indent="-342900" algn="l">
              <a:buFont typeface="Wingdings" panose="05000000000000000000" pitchFamily="2" charset="2"/>
              <a:buChar char="Ø"/>
            </a:pPr>
            <a:r>
              <a:rPr lang="en-GB" sz="2000" dirty="0">
                <a:latin typeface="Calibri" panose="020F0502020204030204" pitchFamily="34" charset="0"/>
                <a:cs typeface="Calibri" panose="020F0502020204030204" pitchFamily="34" charset="0"/>
              </a:rPr>
              <a:t>To work on the available clothing-related dataset, one doesn’t need to be a fashion pioneer, wardrobe stylist, or fashionista.</a:t>
            </a:r>
          </a:p>
          <a:p>
            <a:pPr marL="342900" indent="-342900" algn="l">
              <a:buFont typeface="Wingdings" panose="05000000000000000000" pitchFamily="2" charset="2"/>
              <a:buChar char="Ø"/>
            </a:pPr>
            <a:r>
              <a:rPr lang="en-GB" sz="2000" dirty="0">
                <a:latin typeface="Calibri" panose="020F0502020204030204" pitchFamily="34" charset="0"/>
                <a:cs typeface="Calibri" panose="020F0502020204030204" pitchFamily="34" charset="0"/>
              </a:rPr>
              <a:t>Some background knowledge of fashion and retail is sufficient.</a:t>
            </a:r>
          </a:p>
          <a:p>
            <a:pPr marL="342900" indent="-342900" algn="l">
              <a:buFont typeface="Wingdings" panose="05000000000000000000" pitchFamily="2" charset="2"/>
              <a:buChar char="Ø"/>
            </a:pPr>
            <a:r>
              <a:rPr lang="en-GB" sz="2000" dirty="0">
                <a:latin typeface="Calibri" panose="020F0502020204030204" pitchFamily="34" charset="0"/>
                <a:cs typeface="Calibri" panose="020F0502020204030204" pitchFamily="34" charset="0"/>
              </a:rPr>
              <a:t>This project doesn’t take haute couture into consideration.</a:t>
            </a:r>
            <a:endParaRPr lang="en-IE"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44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E2CD-146F-41ED-A2B5-D63D8868AAC5}"/>
              </a:ext>
            </a:extLst>
          </p:cNvPr>
          <p:cNvSpPr>
            <a:spLocks noGrp="1"/>
          </p:cNvSpPr>
          <p:nvPr>
            <p:ph type="ctrTitle"/>
          </p:nvPr>
        </p:nvSpPr>
        <p:spPr>
          <a:xfrm>
            <a:off x="325053" y="182565"/>
            <a:ext cx="7977600" cy="629198"/>
          </a:xfrm>
        </p:spPr>
        <p:txBody>
          <a:bodyPr>
            <a:normAutofit/>
          </a:bodyPr>
          <a:lstStyle/>
          <a:p>
            <a:pPr algn="l"/>
            <a:r>
              <a:rPr lang="en-GB" sz="3200" dirty="0"/>
              <a:t>Problem Statement:</a:t>
            </a:r>
            <a:endParaRPr lang="en-IE" sz="3200" dirty="0"/>
          </a:p>
        </p:txBody>
      </p:sp>
      <p:sp>
        <p:nvSpPr>
          <p:cNvPr id="3" name="Subtitle 2">
            <a:extLst>
              <a:ext uri="{FF2B5EF4-FFF2-40B4-BE49-F238E27FC236}">
                <a16:creationId xmlns:a16="http://schemas.microsoft.com/office/drawing/2014/main" id="{69316177-A9F8-4A89-AC78-515A95603406}"/>
              </a:ext>
            </a:extLst>
          </p:cNvPr>
          <p:cNvSpPr>
            <a:spLocks noGrp="1"/>
          </p:cNvSpPr>
          <p:nvPr>
            <p:ph type="subTitle" idx="1"/>
          </p:nvPr>
        </p:nvSpPr>
        <p:spPr>
          <a:xfrm>
            <a:off x="430683" y="975470"/>
            <a:ext cx="11121980" cy="5481086"/>
          </a:xfrm>
        </p:spPr>
        <p:txBody>
          <a:bodyPr anchor="ctr">
            <a:normAutofit/>
          </a:bodyPr>
          <a:lstStyle/>
          <a:p>
            <a:pPr algn="l"/>
            <a:r>
              <a:rPr lang="en-GB" sz="2000" dirty="0">
                <a:latin typeface="Calibri" panose="020F0502020204030204" pitchFamily="34" charset="0"/>
                <a:cs typeface="Calibri" panose="020F0502020204030204" pitchFamily="34" charset="0"/>
              </a:rPr>
              <a:t>Shopping is an art. But all are not an artist. And with too many choices available now, customers may get dazed. They might not quickly find what interests them or what they are looking for, and eventually, they might not make a purchase. Thus, to sweeten the shopping experience, product recommendations are essential. In addition, assisting customers in making the right choices boosts business and has positive implications for sustainability. Sustainability reduces returns and minimizes emissions from transportation. H&amp;M Group is endeavouring to develop product recommendations based on previous transactions and customer &amp; product metadata. The main aim is to move away from the mass-market assortment and decide the best alternative from wide assortment, deep assortment, scrambled assortment, and localized assortment. The recommendation system will aid the brand in determining which assortment strategy is best at various locations.</a:t>
            </a:r>
            <a:endParaRPr lang="en-IE"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648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1C11-545F-4DBD-94DB-498A260EF967}"/>
              </a:ext>
            </a:extLst>
          </p:cNvPr>
          <p:cNvSpPr>
            <a:spLocks noGrp="1"/>
          </p:cNvSpPr>
          <p:nvPr>
            <p:ph type="ctrTitle"/>
          </p:nvPr>
        </p:nvSpPr>
        <p:spPr>
          <a:xfrm>
            <a:off x="274748" y="0"/>
            <a:ext cx="7977600" cy="681501"/>
          </a:xfrm>
        </p:spPr>
        <p:txBody>
          <a:bodyPr>
            <a:normAutofit/>
          </a:bodyPr>
          <a:lstStyle/>
          <a:p>
            <a:pPr algn="l"/>
            <a:r>
              <a:rPr lang="en-GB" sz="3200" dirty="0"/>
              <a:t>What is the dataset?</a:t>
            </a:r>
            <a:endParaRPr lang="en-IE" sz="3200" dirty="0"/>
          </a:p>
        </p:txBody>
      </p:sp>
      <p:sp>
        <p:nvSpPr>
          <p:cNvPr id="3" name="Subtitle 2">
            <a:extLst>
              <a:ext uri="{FF2B5EF4-FFF2-40B4-BE49-F238E27FC236}">
                <a16:creationId xmlns:a16="http://schemas.microsoft.com/office/drawing/2014/main" id="{C8393FED-DC4D-46F0-827A-231B16C60640}"/>
              </a:ext>
            </a:extLst>
          </p:cNvPr>
          <p:cNvSpPr>
            <a:spLocks noGrp="1"/>
          </p:cNvSpPr>
          <p:nvPr>
            <p:ph type="subTitle" idx="1"/>
          </p:nvPr>
        </p:nvSpPr>
        <p:spPr>
          <a:xfrm>
            <a:off x="274748" y="914400"/>
            <a:ext cx="11775127" cy="5943600"/>
          </a:xfrm>
        </p:spPr>
        <p:txBody>
          <a:bodyPr>
            <a:normAutofit lnSpcReduction="10000"/>
          </a:bodyPr>
          <a:lstStyle/>
          <a:p>
            <a:pPr algn="l"/>
            <a:r>
              <a:rPr lang="en-GB" sz="1800" dirty="0">
                <a:latin typeface="Calibri" panose="020F0502020204030204" pitchFamily="34" charset="0"/>
                <a:cs typeface="Calibri" panose="020F0502020204030204" pitchFamily="34" charset="0"/>
              </a:rPr>
              <a:t>The database is about the assortment of H&amp;M shops. It consist of 3 dataset: articles, customer, and transaction.</a:t>
            </a:r>
          </a:p>
          <a:p>
            <a:pPr marL="342900" indent="-342900" algn="l">
              <a:buFont typeface="Arial" panose="020B0604020202020204" pitchFamily="34" charset="0"/>
              <a:buChar char="•"/>
            </a:pPr>
            <a:r>
              <a:rPr lang="en-GB" sz="1800" dirty="0">
                <a:latin typeface="Calibri" panose="020F0502020204030204" pitchFamily="34" charset="0"/>
                <a:cs typeface="Calibri" panose="020F0502020204030204" pitchFamily="34" charset="0"/>
              </a:rPr>
              <a:t>Articles Dataset:</a:t>
            </a:r>
          </a:p>
          <a:p>
            <a:pPr marL="800100" lvl="1" indent="-342900" algn="l">
              <a:buFont typeface="Wingdings" panose="05000000000000000000" pitchFamily="2" charset="2"/>
              <a:buChar char="Ø"/>
            </a:pPr>
            <a:r>
              <a:rPr lang="en-GB" sz="1700" i="0" dirty="0">
                <a:latin typeface="Calibri" panose="020F0502020204030204" pitchFamily="34" charset="0"/>
                <a:cs typeface="Calibri" panose="020F0502020204030204" pitchFamily="34" charset="0"/>
              </a:rPr>
              <a:t>Number of records:105542</a:t>
            </a:r>
          </a:p>
          <a:p>
            <a:pPr marL="800100" lvl="1" indent="-342900" algn="l">
              <a:buFont typeface="Wingdings" panose="05000000000000000000" pitchFamily="2" charset="2"/>
              <a:buChar char="Ø"/>
            </a:pPr>
            <a:r>
              <a:rPr lang="en-GB" sz="1700" i="0" dirty="0">
                <a:latin typeface="Calibri" panose="020F0502020204030204" pitchFamily="34" charset="0"/>
                <a:cs typeface="Calibri" panose="020F0502020204030204" pitchFamily="34" charset="0"/>
              </a:rPr>
              <a:t>Number of attributes:</a:t>
            </a:r>
            <a:r>
              <a:rPr lang="en-IE" sz="1700" i="0" dirty="0">
                <a:latin typeface="Calibri" panose="020F0502020204030204" pitchFamily="34" charset="0"/>
                <a:cs typeface="Calibri" panose="020F0502020204030204" pitchFamily="34" charset="0"/>
              </a:rPr>
              <a:t>25 </a:t>
            </a:r>
          </a:p>
          <a:p>
            <a:pPr marL="800100" lvl="1" indent="-34290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Attributes with numeric data type:11</a:t>
            </a:r>
          </a:p>
          <a:p>
            <a:pPr marL="800100" lvl="1" indent="-34290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Attributes with ordinal data type: 14</a:t>
            </a:r>
          </a:p>
          <a:p>
            <a:pPr marL="800100" lvl="1" indent="-34290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On exploration of the article dataset it was found that only one attribute had missing values. The total number of missing value detail_desc had is 416. It turns out to be 0.394%</a:t>
            </a:r>
          </a:p>
          <a:p>
            <a:pPr marL="342900" indent="-342900" algn="l">
              <a:buFont typeface="Arial" panose="020B0604020202020204" pitchFamily="34" charset="0"/>
              <a:buChar char="•"/>
            </a:pPr>
            <a:r>
              <a:rPr lang="en-IE" sz="1800" dirty="0">
                <a:latin typeface="Calibri" panose="020F0502020204030204" pitchFamily="34" charset="0"/>
                <a:cs typeface="Calibri" panose="020F0502020204030204" pitchFamily="34" charset="0"/>
              </a:rPr>
              <a:t>Transaction dataset:</a:t>
            </a:r>
          </a:p>
          <a:p>
            <a:pPr marL="742950" lvl="1" indent="-28575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Number of records: 31788323</a:t>
            </a:r>
          </a:p>
          <a:p>
            <a:pPr marL="742950" lvl="1" indent="-28575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Number of attributes: 5</a:t>
            </a:r>
          </a:p>
          <a:p>
            <a:pPr marL="742950" lvl="1" indent="-28575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Attributes with numeric data type: 3</a:t>
            </a:r>
          </a:p>
          <a:p>
            <a:pPr marL="742950" lvl="1" indent="-28575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Attributes with ordinal data type: 2</a:t>
            </a:r>
          </a:p>
          <a:p>
            <a:pPr marL="742950" lvl="1" indent="-285750" algn="l">
              <a:buFont typeface="Wingdings" panose="05000000000000000000" pitchFamily="2" charset="2"/>
              <a:buChar char="Ø"/>
            </a:pPr>
            <a:r>
              <a:rPr lang="en-GB" sz="1700" i="0" dirty="0">
                <a:latin typeface="Calibri" panose="020F0502020204030204" pitchFamily="34" charset="0"/>
                <a:cs typeface="Calibri" panose="020F0502020204030204" pitchFamily="34" charset="0"/>
              </a:rPr>
              <a:t>The transaction data had no missing values</a:t>
            </a:r>
            <a:r>
              <a:rPr lang="en-GB" sz="1700" dirty="0">
                <a:latin typeface="Calibri" panose="020F0502020204030204" pitchFamily="34" charset="0"/>
                <a:cs typeface="Calibri" panose="020F0502020204030204" pitchFamily="34" charset="0"/>
              </a:rPr>
              <a:t>.</a:t>
            </a:r>
          </a:p>
          <a:p>
            <a:pPr lvl="1" algn="l"/>
            <a:endParaRPr lang="en-IE" sz="1600" i="0" dirty="0"/>
          </a:p>
          <a:p>
            <a:pPr marL="742950" lvl="1" indent="-285750" algn="l">
              <a:buFont typeface="Wingdings" panose="05000000000000000000" pitchFamily="2" charset="2"/>
              <a:buChar char="Ø"/>
            </a:pPr>
            <a:endParaRPr lang="en-IE" sz="1600" i="0" dirty="0"/>
          </a:p>
          <a:p>
            <a:pPr marL="742950" lvl="1" indent="-285750" algn="l">
              <a:buFont typeface="Wingdings" panose="05000000000000000000" pitchFamily="2" charset="2"/>
              <a:buChar char="Ø"/>
            </a:pPr>
            <a:endParaRPr lang="en-IE" sz="1600" i="0" dirty="0"/>
          </a:p>
          <a:p>
            <a:pPr lvl="1" algn="l"/>
            <a:endParaRPr lang="en-IE" sz="1600" i="0" dirty="0"/>
          </a:p>
          <a:p>
            <a:pPr lvl="1" algn="l"/>
            <a:endParaRPr lang="en-IE" sz="1600" i="0" dirty="0"/>
          </a:p>
          <a:p>
            <a:pPr marL="742950" lvl="1" indent="-285750" algn="l">
              <a:buFont typeface="Wingdings" panose="05000000000000000000" pitchFamily="2" charset="2"/>
              <a:buChar char="Ø"/>
            </a:pPr>
            <a:endParaRPr lang="en-IE" sz="1600" i="0" dirty="0"/>
          </a:p>
          <a:p>
            <a:pPr lvl="1" algn="l"/>
            <a:endParaRPr lang="en-IE" sz="1600" i="0" dirty="0"/>
          </a:p>
          <a:p>
            <a:pPr algn="l"/>
            <a:endParaRPr lang="en-IE" sz="2000" dirty="0"/>
          </a:p>
          <a:p>
            <a:pPr algn="l"/>
            <a:endParaRPr lang="en-IE" sz="2000" dirty="0"/>
          </a:p>
          <a:p>
            <a:pPr algn="l"/>
            <a:endParaRPr lang="en-GB" sz="2000" dirty="0"/>
          </a:p>
        </p:txBody>
      </p:sp>
    </p:spTree>
    <p:extLst>
      <p:ext uri="{BB962C8B-B14F-4D97-AF65-F5344CB8AC3E}">
        <p14:creationId xmlns:p14="http://schemas.microsoft.com/office/powerpoint/2010/main" val="16831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1C11-545F-4DBD-94DB-498A260EF967}"/>
              </a:ext>
            </a:extLst>
          </p:cNvPr>
          <p:cNvSpPr>
            <a:spLocks noGrp="1"/>
          </p:cNvSpPr>
          <p:nvPr>
            <p:ph type="ctrTitle"/>
          </p:nvPr>
        </p:nvSpPr>
        <p:spPr>
          <a:xfrm>
            <a:off x="253233" y="140620"/>
            <a:ext cx="7977600" cy="681501"/>
          </a:xfrm>
        </p:spPr>
        <p:txBody>
          <a:bodyPr>
            <a:normAutofit/>
          </a:bodyPr>
          <a:lstStyle/>
          <a:p>
            <a:pPr algn="l"/>
            <a:r>
              <a:rPr lang="en-GB" sz="3200" dirty="0"/>
              <a:t>What is the dataset?</a:t>
            </a:r>
            <a:endParaRPr lang="en-IE" sz="3200" dirty="0"/>
          </a:p>
        </p:txBody>
      </p:sp>
      <p:sp>
        <p:nvSpPr>
          <p:cNvPr id="3" name="Subtitle 2">
            <a:extLst>
              <a:ext uri="{FF2B5EF4-FFF2-40B4-BE49-F238E27FC236}">
                <a16:creationId xmlns:a16="http://schemas.microsoft.com/office/drawing/2014/main" id="{C8393FED-DC4D-46F0-827A-231B16C60640}"/>
              </a:ext>
            </a:extLst>
          </p:cNvPr>
          <p:cNvSpPr>
            <a:spLocks noGrp="1"/>
          </p:cNvSpPr>
          <p:nvPr>
            <p:ph type="subTitle" idx="1"/>
          </p:nvPr>
        </p:nvSpPr>
        <p:spPr>
          <a:xfrm>
            <a:off x="253232" y="1076736"/>
            <a:ext cx="11692689" cy="5640644"/>
          </a:xfrm>
        </p:spPr>
        <p:txBody>
          <a:bodyPr>
            <a:normAutofit lnSpcReduction="10000"/>
          </a:bodyPr>
          <a:lstStyle/>
          <a:p>
            <a:pPr algn="l"/>
            <a:r>
              <a:rPr lang="en-GB" sz="2000" dirty="0">
                <a:latin typeface="Calibri" panose="020F0502020204030204" pitchFamily="34" charset="0"/>
                <a:cs typeface="Calibri" panose="020F0502020204030204" pitchFamily="34" charset="0"/>
              </a:rPr>
              <a:t>The database is about the assortment of H&amp;M shops. It consist of 3 dataset: articles, customer, and transaction.</a:t>
            </a:r>
          </a:p>
          <a:p>
            <a:pPr marL="342900" indent="-342900" algn="l">
              <a:buFont typeface="Arial" panose="020B0604020202020204" pitchFamily="34" charset="0"/>
              <a:buChar char="•"/>
            </a:pPr>
            <a:r>
              <a:rPr lang="en-GB" sz="2000" dirty="0">
                <a:latin typeface="Calibri" panose="020F0502020204030204" pitchFamily="34" charset="0"/>
                <a:cs typeface="Calibri" panose="020F0502020204030204" pitchFamily="34" charset="0"/>
              </a:rPr>
              <a:t>Customer Datasets:</a:t>
            </a:r>
          </a:p>
          <a:p>
            <a:pPr marL="800100" lvl="1" indent="-342900" algn="l">
              <a:buFont typeface="Wingdings" panose="05000000000000000000" pitchFamily="2" charset="2"/>
              <a:buChar char="Ø"/>
            </a:pPr>
            <a:r>
              <a:rPr lang="en-GB" sz="1700" i="0" dirty="0">
                <a:latin typeface="Calibri" panose="020F0502020204030204" pitchFamily="34" charset="0"/>
                <a:cs typeface="Calibri" panose="020F0502020204030204" pitchFamily="34" charset="0"/>
              </a:rPr>
              <a:t>Number of records:1371980</a:t>
            </a:r>
          </a:p>
          <a:p>
            <a:pPr marL="800100" lvl="1" indent="-342900" algn="l">
              <a:buFont typeface="Wingdings" panose="05000000000000000000" pitchFamily="2" charset="2"/>
              <a:buChar char="Ø"/>
            </a:pPr>
            <a:r>
              <a:rPr lang="en-GB" sz="1700" i="0" dirty="0">
                <a:latin typeface="Calibri" panose="020F0502020204030204" pitchFamily="34" charset="0"/>
                <a:cs typeface="Calibri" panose="020F0502020204030204" pitchFamily="34" charset="0"/>
              </a:rPr>
              <a:t>Number of attributes:</a:t>
            </a:r>
            <a:r>
              <a:rPr lang="en-IE" sz="1700" i="0" dirty="0">
                <a:latin typeface="Calibri" panose="020F0502020204030204" pitchFamily="34" charset="0"/>
                <a:cs typeface="Calibri" panose="020F0502020204030204" pitchFamily="34" charset="0"/>
              </a:rPr>
              <a:t>7</a:t>
            </a:r>
          </a:p>
          <a:p>
            <a:pPr marL="800100" lvl="1" indent="-34290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Attributes with numeric data type:3</a:t>
            </a:r>
          </a:p>
          <a:p>
            <a:pPr marL="800100" lvl="1" indent="-34290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Attributes with ordinal data type: 4</a:t>
            </a:r>
          </a:p>
          <a:p>
            <a:pPr marL="800100" lvl="1" indent="-342900" algn="l">
              <a:buFont typeface="Wingdings" panose="05000000000000000000" pitchFamily="2" charset="2"/>
              <a:buChar char="Ø"/>
            </a:pPr>
            <a:r>
              <a:rPr lang="en-IE" sz="1700" i="0" dirty="0">
                <a:latin typeface="Calibri" panose="020F0502020204030204" pitchFamily="34" charset="0"/>
                <a:cs typeface="Calibri" panose="020F0502020204030204" pitchFamily="34" charset="0"/>
              </a:rPr>
              <a:t>5 features in the dataset have missing values. The number of missing values per column are:</a:t>
            </a:r>
          </a:p>
          <a:p>
            <a:pPr marL="1257300" lvl="2" indent="-342900" algn="l">
              <a:buFont typeface="Wingdings" panose="05000000000000000000" pitchFamily="2" charset="2"/>
              <a:buChar char="Ø"/>
            </a:pPr>
            <a:r>
              <a:rPr lang="en-IE" sz="1600" i="0" dirty="0">
                <a:latin typeface="Calibri" panose="020F0502020204030204" pitchFamily="34" charset="0"/>
                <a:cs typeface="Calibri" panose="020F0502020204030204" pitchFamily="34" charset="0"/>
              </a:rPr>
              <a:t>FN: 895050</a:t>
            </a:r>
          </a:p>
          <a:p>
            <a:pPr marL="1257300" lvl="2" indent="-342900" algn="l">
              <a:buFont typeface="Wingdings" panose="05000000000000000000" pitchFamily="2" charset="2"/>
              <a:buChar char="Ø"/>
            </a:pPr>
            <a:r>
              <a:rPr lang="en-IE" sz="1600" dirty="0">
                <a:latin typeface="Calibri" panose="020F0502020204030204" pitchFamily="34" charset="0"/>
                <a:cs typeface="Calibri" panose="020F0502020204030204" pitchFamily="34" charset="0"/>
              </a:rPr>
              <a:t>Active: 907576</a:t>
            </a:r>
          </a:p>
          <a:p>
            <a:pPr marL="1257300" lvl="2" indent="-342900" algn="l">
              <a:buFont typeface="Wingdings" panose="05000000000000000000" pitchFamily="2" charset="2"/>
              <a:buChar char="Ø"/>
            </a:pPr>
            <a:r>
              <a:rPr lang="en-IE" sz="1600" dirty="0">
                <a:latin typeface="Calibri" panose="020F0502020204030204" pitchFamily="34" charset="0"/>
                <a:cs typeface="Calibri" panose="020F0502020204030204" pitchFamily="34" charset="0"/>
              </a:rPr>
              <a:t>Club Member Status: 6062 </a:t>
            </a:r>
          </a:p>
          <a:p>
            <a:pPr marL="1257300" lvl="2" indent="-342900" algn="l">
              <a:buFont typeface="Wingdings" panose="05000000000000000000" pitchFamily="2" charset="2"/>
              <a:buChar char="Ø"/>
            </a:pPr>
            <a:r>
              <a:rPr lang="en-IE" sz="1600" dirty="0">
                <a:latin typeface="Calibri" panose="020F0502020204030204" pitchFamily="34" charset="0"/>
                <a:cs typeface="Calibri" panose="020F0502020204030204" pitchFamily="34" charset="0"/>
              </a:rPr>
              <a:t>Age: 15861</a:t>
            </a:r>
          </a:p>
          <a:p>
            <a:pPr marL="1257300" lvl="2" indent="-342900" algn="l">
              <a:buFont typeface="Wingdings" panose="05000000000000000000" pitchFamily="2" charset="2"/>
              <a:buChar char="Ø"/>
            </a:pPr>
            <a:r>
              <a:rPr lang="en-IE" sz="1600" dirty="0">
                <a:latin typeface="Calibri" panose="020F0502020204030204" pitchFamily="34" charset="0"/>
                <a:cs typeface="Calibri" panose="020F0502020204030204" pitchFamily="34" charset="0"/>
              </a:rPr>
              <a:t>Fashion News Frequency: 16009</a:t>
            </a:r>
          </a:p>
          <a:p>
            <a:pPr lvl="2" algn="l"/>
            <a:endParaRPr lang="en-IE" sz="1400" i="0" dirty="0"/>
          </a:p>
          <a:p>
            <a:pPr marL="800100" lvl="1" indent="-342900" algn="l">
              <a:buFont typeface="Wingdings" panose="05000000000000000000" pitchFamily="2" charset="2"/>
              <a:buChar char="Ø"/>
            </a:pPr>
            <a:endParaRPr lang="en-IE" sz="1600" i="0" dirty="0"/>
          </a:p>
          <a:p>
            <a:pPr marL="800100" lvl="1" indent="-342900" algn="l">
              <a:buFont typeface="Wingdings" panose="05000000000000000000" pitchFamily="2" charset="2"/>
              <a:buChar char="Ø"/>
            </a:pPr>
            <a:endParaRPr lang="en-GB" sz="1600" i="0" dirty="0"/>
          </a:p>
          <a:p>
            <a:pPr lvl="1" algn="l"/>
            <a:endParaRPr lang="en-IE" sz="1600" i="0" dirty="0"/>
          </a:p>
          <a:p>
            <a:pPr marL="742950" lvl="1" indent="-285750" algn="l">
              <a:buFont typeface="Wingdings" panose="05000000000000000000" pitchFamily="2" charset="2"/>
              <a:buChar char="Ø"/>
            </a:pPr>
            <a:endParaRPr lang="en-IE" sz="1600" i="0" dirty="0"/>
          </a:p>
          <a:p>
            <a:pPr lvl="1" algn="l"/>
            <a:endParaRPr lang="en-IE" sz="1600" i="0" dirty="0"/>
          </a:p>
          <a:p>
            <a:pPr algn="l"/>
            <a:endParaRPr lang="en-IE" sz="2000" dirty="0"/>
          </a:p>
          <a:p>
            <a:pPr algn="l"/>
            <a:endParaRPr lang="en-IE" sz="2000" dirty="0"/>
          </a:p>
          <a:p>
            <a:pPr algn="l"/>
            <a:endParaRPr lang="en-GB" sz="2000" dirty="0"/>
          </a:p>
        </p:txBody>
      </p:sp>
    </p:spTree>
    <p:extLst>
      <p:ext uri="{BB962C8B-B14F-4D97-AF65-F5344CB8AC3E}">
        <p14:creationId xmlns:p14="http://schemas.microsoft.com/office/powerpoint/2010/main" val="51512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1C2-0872-43B7-A360-8CF9A3D5AC55}"/>
              </a:ext>
            </a:extLst>
          </p:cNvPr>
          <p:cNvSpPr>
            <a:spLocks noGrp="1"/>
          </p:cNvSpPr>
          <p:nvPr>
            <p:ph type="ctrTitle"/>
          </p:nvPr>
        </p:nvSpPr>
        <p:spPr>
          <a:xfrm>
            <a:off x="204394" y="140620"/>
            <a:ext cx="7940986" cy="723446"/>
          </a:xfrm>
        </p:spPr>
        <p:txBody>
          <a:bodyPr>
            <a:normAutofit/>
          </a:bodyPr>
          <a:lstStyle/>
          <a:p>
            <a:pPr algn="l"/>
            <a:r>
              <a:rPr lang="en-GB" sz="3200" dirty="0"/>
              <a:t>Attributes detailed description:</a:t>
            </a:r>
            <a:endParaRPr lang="en-IE" sz="3200" dirty="0"/>
          </a:p>
        </p:txBody>
      </p:sp>
      <p:sp>
        <p:nvSpPr>
          <p:cNvPr id="3" name="Subtitle 2">
            <a:extLst>
              <a:ext uri="{FF2B5EF4-FFF2-40B4-BE49-F238E27FC236}">
                <a16:creationId xmlns:a16="http://schemas.microsoft.com/office/drawing/2014/main" id="{604AB874-5A0C-412F-B041-D6E5DE3A5B47}"/>
              </a:ext>
            </a:extLst>
          </p:cNvPr>
          <p:cNvSpPr>
            <a:spLocks noGrp="1"/>
          </p:cNvSpPr>
          <p:nvPr>
            <p:ph type="subTitle" idx="1"/>
          </p:nvPr>
        </p:nvSpPr>
        <p:spPr>
          <a:xfrm>
            <a:off x="204394" y="1068346"/>
            <a:ext cx="11758109" cy="5649033"/>
          </a:xfrm>
        </p:spPr>
        <p:txBody>
          <a:bodyPr>
            <a:normAutofit/>
          </a:bodyPr>
          <a:lstStyle/>
          <a:p>
            <a:pPr marL="342900" indent="-342900" algn="l">
              <a:buFont typeface="Arial" panose="020B0604020202020204" pitchFamily="34" charset="0"/>
              <a:buChar char="•"/>
            </a:pPr>
            <a:r>
              <a:rPr lang="en-GB" sz="2000" b="0" i="0" dirty="0">
                <a:effectLst/>
                <a:latin typeface="Calibri" panose="020F0502020204030204" pitchFamily="34" charset="0"/>
                <a:cs typeface="Calibri" panose="020F0502020204030204" pitchFamily="34" charset="0"/>
              </a:rPr>
              <a:t>Articles Dataset:</a:t>
            </a:r>
          </a:p>
          <a:p>
            <a:pPr marL="800100" lvl="1" indent="-342900" algn="l">
              <a:buFont typeface="Arial" panose="020B0604020202020204" pitchFamily="34" charset="0"/>
              <a:buChar char="•"/>
            </a:pPr>
            <a:r>
              <a:rPr lang="en-GB" sz="1800" b="0" i="0" dirty="0">
                <a:effectLst/>
                <a:latin typeface="Calibri" panose="020F0502020204030204" pitchFamily="34" charset="0"/>
                <a:cs typeface="Calibri" panose="020F0502020204030204" pitchFamily="34" charset="0"/>
              </a:rPr>
              <a:t>Unique identifier of an article:</a:t>
            </a:r>
          </a:p>
          <a:p>
            <a:pPr marL="1200150" lvl="2" indent="-28575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a</a:t>
            </a:r>
            <a:r>
              <a:rPr lang="en-GB" b="0" i="0" dirty="0">
                <a:effectLst/>
                <a:latin typeface="Calibri" panose="020F0502020204030204" pitchFamily="34" charset="0"/>
                <a:cs typeface="Calibri" panose="020F0502020204030204" pitchFamily="34" charset="0"/>
              </a:rPr>
              <a:t>rticle_id :a unique identifier of th</a:t>
            </a:r>
            <a:r>
              <a:rPr lang="en-GB" i="0" dirty="0">
                <a:latin typeface="Calibri" panose="020F0502020204030204" pitchFamily="34" charset="0"/>
                <a:cs typeface="Calibri" panose="020F0502020204030204" pitchFamily="34" charset="0"/>
              </a:rPr>
              <a:t>e articles, it has 105542 unique values (total number of instances in the dataset).</a:t>
            </a:r>
          </a:p>
          <a:p>
            <a:pPr marL="800100" lvl="1" indent="-342900" algn="l">
              <a:lnSpc>
                <a:spcPct val="100000"/>
              </a:lnSpc>
              <a:buFont typeface="Arial" panose="020B0604020202020204" pitchFamily="34" charset="0"/>
              <a:buChar char="•"/>
            </a:pPr>
            <a:r>
              <a:rPr lang="en-GB" sz="1800" b="0" i="0" dirty="0">
                <a:effectLst/>
                <a:latin typeface="Calibri" panose="020F0502020204030204" pitchFamily="34" charset="0"/>
                <a:cs typeface="Calibri" panose="020F0502020204030204" pitchFamily="34" charset="0"/>
              </a:rPr>
              <a:t>5 columns related to the product:</a:t>
            </a:r>
          </a:p>
          <a:p>
            <a:pPr marL="1257300" lvl="2" indent="-34290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p</a:t>
            </a:r>
            <a:r>
              <a:rPr lang="en-GB" b="0" i="0" dirty="0">
                <a:effectLst/>
                <a:latin typeface="Calibri" panose="020F0502020204030204" pitchFamily="34" charset="0"/>
                <a:cs typeface="Calibri" panose="020F0502020204030204" pitchFamily="34" charset="0"/>
              </a:rPr>
              <a:t>roduct_code</a:t>
            </a:r>
            <a:r>
              <a:rPr lang="en-GB" i="0" dirty="0">
                <a:latin typeface="Calibri" panose="020F0502020204030204" pitchFamily="34" charset="0"/>
                <a:cs typeface="Calibri" panose="020F0502020204030204" pitchFamily="34" charset="0"/>
              </a:rPr>
              <a:t>: it is a 6 digit product code with 47224 unique values.</a:t>
            </a:r>
          </a:p>
          <a:p>
            <a:pPr marL="1257300" lvl="2" indent="-34290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product_name: it includes the name of the product with 132 distinctive values.</a:t>
            </a:r>
          </a:p>
          <a:p>
            <a:pPr marL="1257300" lvl="2" indent="-34290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product_group_name: it comprises of name of the product group, in total there are 19 groups.</a:t>
            </a:r>
          </a:p>
          <a:p>
            <a:pPr marL="1257300" lvl="2" indent="-34290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product_type_name: the attributes mention about the name of the product type, it is equivalent of product_type_no.</a:t>
            </a:r>
          </a:p>
          <a:p>
            <a:pPr marL="1257300" lvl="2" indent="-34290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product_type_no: it mentions about product type number and includes 131 unique values.</a:t>
            </a:r>
          </a:p>
          <a:p>
            <a:pPr marL="800100" lvl="1" indent="-342900" algn="l">
              <a:lnSpc>
                <a:spcPct val="100000"/>
              </a:lnSpc>
              <a:buFont typeface="Arial" panose="020B0604020202020204" pitchFamily="34" charset="0"/>
              <a:buChar char="•"/>
            </a:pPr>
            <a:r>
              <a:rPr lang="en-GB" sz="1800" i="0" dirty="0">
                <a:latin typeface="Calibri" panose="020F0502020204030204" pitchFamily="34" charset="0"/>
                <a:cs typeface="Calibri" panose="020F0502020204030204" pitchFamily="34" charset="0"/>
              </a:rPr>
              <a:t>2 columns related to the colour</a:t>
            </a:r>
            <a:r>
              <a:rPr lang="en-GB" sz="1800" dirty="0">
                <a:latin typeface="Calibri" panose="020F0502020204030204" pitchFamily="34" charset="0"/>
                <a:cs typeface="Calibri" panose="020F0502020204030204" pitchFamily="34" charset="0"/>
              </a:rPr>
              <a:t>:</a:t>
            </a:r>
          </a:p>
          <a:p>
            <a:pPr marL="1200150" lvl="2" indent="-28575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department_no: there are 299 unique departments present in the dataset.</a:t>
            </a:r>
          </a:p>
          <a:p>
            <a:pPr marL="1200150" lvl="2" indent="-28575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department_name: </a:t>
            </a:r>
            <a:r>
              <a:rPr lang="en-GB" b="0" i="0" dirty="0">
                <a:effectLst/>
                <a:latin typeface="Calibri" panose="020F0502020204030204" pitchFamily="34" charset="0"/>
                <a:cs typeface="Calibri" panose="020F0502020204030204" pitchFamily="34" charset="0"/>
              </a:rPr>
              <a:t>department name, 299 unique values.</a:t>
            </a:r>
          </a:p>
          <a:p>
            <a:pPr marL="800100" lvl="1" indent="-342900" algn="l">
              <a:lnSpc>
                <a:spcPct val="100000"/>
              </a:lnSpc>
              <a:buFont typeface="Arial" panose="020B0604020202020204" pitchFamily="34" charset="0"/>
              <a:buChar char="•"/>
            </a:pPr>
            <a:r>
              <a:rPr lang="en-GB" sz="1800" i="0" dirty="0">
                <a:latin typeface="Calibri" panose="020F0502020204030204" pitchFamily="34" charset="0"/>
                <a:cs typeface="Calibri" panose="020F0502020204030204" pitchFamily="34" charset="0"/>
              </a:rPr>
              <a:t>1 column related to the description of the articles:</a:t>
            </a:r>
          </a:p>
          <a:p>
            <a:pPr marL="1257300" lvl="2" indent="-34290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detail_desc: 43404 unique values.</a:t>
            </a:r>
            <a:endParaRPr lang="en-GB" i="0" dirty="0">
              <a:latin typeface="Calibri" panose="020F0502020204030204" pitchFamily="34" charset="0"/>
              <a:cs typeface="Calibri" panose="020F0502020204030204" pitchFamily="34" charset="0"/>
            </a:endParaRPr>
          </a:p>
          <a:p>
            <a:pPr marL="1200150" lvl="2" indent="-285750" algn="l">
              <a:lnSpc>
                <a:spcPct val="100000"/>
              </a:lnSpc>
              <a:buFont typeface="Wingdings" panose="05000000000000000000" pitchFamily="2" charset="2"/>
              <a:buChar char="Ø"/>
            </a:pPr>
            <a:endParaRPr lang="en-GB" sz="1600" i="0" dirty="0">
              <a:latin typeface="Calibri" panose="020F0502020204030204" pitchFamily="34" charset="0"/>
              <a:cs typeface="Calibri" panose="020F0502020204030204" pitchFamily="34" charset="0"/>
            </a:endParaRPr>
          </a:p>
          <a:p>
            <a:pPr marL="800100" lvl="1" indent="-342900" algn="l">
              <a:lnSpc>
                <a:spcPct val="100000"/>
              </a:lnSpc>
              <a:buFont typeface="Wingdings" panose="05000000000000000000" pitchFamily="2" charset="2"/>
              <a:buChar char="Ø"/>
            </a:pPr>
            <a:endParaRPr lang="en-GB" sz="1600" i="0" dirty="0">
              <a:latin typeface="Inter"/>
            </a:endParaRPr>
          </a:p>
          <a:p>
            <a:pPr marL="800100" lvl="1" indent="-342900" algn="l">
              <a:lnSpc>
                <a:spcPct val="100000"/>
              </a:lnSpc>
              <a:buFont typeface="Wingdings" panose="05000000000000000000" pitchFamily="2" charset="2"/>
              <a:buChar char="Ø"/>
            </a:pPr>
            <a:endParaRPr lang="en-GB" sz="1600" b="0" i="0" dirty="0">
              <a:effectLst/>
              <a:latin typeface="Inter"/>
            </a:endParaRPr>
          </a:p>
          <a:p>
            <a:pPr marL="342900" indent="-342900" algn="l">
              <a:lnSpc>
                <a:spcPct val="100000"/>
              </a:lnSpc>
              <a:buFont typeface="Arial" panose="020B0604020202020204" pitchFamily="34" charset="0"/>
              <a:buChar char="•"/>
            </a:pPr>
            <a:endParaRPr lang="en-GB" b="0" i="0" dirty="0">
              <a:effectLst/>
              <a:latin typeface="Inter"/>
            </a:endParaRPr>
          </a:p>
          <a:p>
            <a:pPr marL="342900" indent="-342900" algn="l">
              <a:buFont typeface="Arial" panose="020B0604020202020204" pitchFamily="34" charset="0"/>
              <a:buChar char="•"/>
            </a:pPr>
            <a:endParaRPr lang="en-IE" sz="2000" dirty="0"/>
          </a:p>
        </p:txBody>
      </p:sp>
    </p:spTree>
    <p:extLst>
      <p:ext uri="{BB962C8B-B14F-4D97-AF65-F5344CB8AC3E}">
        <p14:creationId xmlns:p14="http://schemas.microsoft.com/office/powerpoint/2010/main" val="324827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1C2-0872-43B7-A360-8CF9A3D5AC55}"/>
              </a:ext>
            </a:extLst>
          </p:cNvPr>
          <p:cNvSpPr>
            <a:spLocks noGrp="1"/>
          </p:cNvSpPr>
          <p:nvPr>
            <p:ph type="ctrTitle"/>
          </p:nvPr>
        </p:nvSpPr>
        <p:spPr>
          <a:xfrm>
            <a:off x="204394" y="140620"/>
            <a:ext cx="7940986" cy="723446"/>
          </a:xfrm>
        </p:spPr>
        <p:txBody>
          <a:bodyPr>
            <a:normAutofit/>
          </a:bodyPr>
          <a:lstStyle/>
          <a:p>
            <a:pPr algn="l"/>
            <a:r>
              <a:rPr lang="en-GB" sz="3200" dirty="0"/>
              <a:t>Attributes detailed description:</a:t>
            </a:r>
            <a:endParaRPr lang="en-IE" sz="3200" dirty="0"/>
          </a:p>
        </p:txBody>
      </p:sp>
      <p:sp>
        <p:nvSpPr>
          <p:cNvPr id="3" name="Subtitle 2">
            <a:extLst>
              <a:ext uri="{FF2B5EF4-FFF2-40B4-BE49-F238E27FC236}">
                <a16:creationId xmlns:a16="http://schemas.microsoft.com/office/drawing/2014/main" id="{604AB874-5A0C-412F-B041-D6E5DE3A5B47}"/>
              </a:ext>
            </a:extLst>
          </p:cNvPr>
          <p:cNvSpPr>
            <a:spLocks noGrp="1"/>
          </p:cNvSpPr>
          <p:nvPr>
            <p:ph type="subTitle" idx="1"/>
          </p:nvPr>
        </p:nvSpPr>
        <p:spPr>
          <a:xfrm>
            <a:off x="204394" y="957814"/>
            <a:ext cx="11758109" cy="5900186"/>
          </a:xfrm>
        </p:spPr>
        <p:txBody>
          <a:bodyPr>
            <a:normAutofit/>
          </a:bodyPr>
          <a:lstStyle/>
          <a:p>
            <a:pPr marL="342900" indent="-342900" algn="l">
              <a:buFont typeface="Arial" panose="020B0604020202020204" pitchFamily="34" charset="0"/>
              <a:buChar char="•"/>
            </a:pPr>
            <a:r>
              <a:rPr lang="en-GB" sz="2000" b="0" i="0" dirty="0">
                <a:effectLst/>
                <a:latin typeface="Calibri" panose="020F0502020204030204" pitchFamily="34" charset="0"/>
                <a:cs typeface="Calibri" panose="020F0502020204030204" pitchFamily="34" charset="0"/>
              </a:rPr>
              <a:t>Articles Dataset:</a:t>
            </a:r>
          </a:p>
          <a:p>
            <a:pPr marL="800100" lvl="1" indent="-342900" algn="l">
              <a:lnSpc>
                <a:spcPct val="100000"/>
              </a:lnSpc>
              <a:buFont typeface="Arial" panose="020B0604020202020204" pitchFamily="34" charset="0"/>
              <a:buChar char="•"/>
            </a:pPr>
            <a:r>
              <a:rPr lang="en-GB" sz="1800" i="0" dirty="0">
                <a:latin typeface="Calibri" panose="020F0502020204030204" pitchFamily="34" charset="0"/>
                <a:cs typeface="Calibri" panose="020F0502020204030204" pitchFamily="34" charset="0"/>
              </a:rPr>
              <a:t>2 columns related to the garment group:</a:t>
            </a:r>
          </a:p>
          <a:p>
            <a:pPr marL="1200150" lvl="2" indent="-28575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g</a:t>
            </a:r>
            <a:r>
              <a:rPr lang="en-GB" b="0" dirty="0">
                <a:effectLst/>
                <a:latin typeface="Calibri" panose="020F0502020204030204" pitchFamily="34" charset="0"/>
                <a:cs typeface="Calibri" panose="020F0502020204030204" pitchFamily="34" charset="0"/>
              </a:rPr>
              <a:t>arment_group_n</a:t>
            </a:r>
            <a:r>
              <a:rPr lang="en-GB" b="0" i="0" dirty="0">
                <a:effectLst/>
                <a:latin typeface="Calibri" panose="020F0502020204030204" pitchFamily="34" charset="0"/>
                <a:cs typeface="Calibri" panose="020F0502020204030204" pitchFamily="34" charset="0"/>
              </a:rPr>
              <a:t> : garment group number, 25 unique values.</a:t>
            </a:r>
          </a:p>
          <a:p>
            <a:pPr marL="1200150" lvl="2" indent="-28575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garment_group_name: garment group name, 25 unique values </a:t>
            </a:r>
            <a:r>
              <a:rPr lang="en-GB" b="0" i="0" dirty="0">
                <a:effectLst/>
                <a:latin typeface="Calibri" panose="020F0502020204030204" pitchFamily="34" charset="0"/>
                <a:cs typeface="Calibri" panose="020F0502020204030204" pitchFamily="34" charset="0"/>
              </a:rPr>
              <a:t>( accessories, shoes, outdoor and more).</a:t>
            </a:r>
            <a:endParaRPr lang="en-GB" i="0" dirty="0">
              <a:latin typeface="Calibri" panose="020F0502020204030204" pitchFamily="34" charset="0"/>
              <a:cs typeface="Calibri" panose="020F0502020204030204" pitchFamily="34" charset="0"/>
            </a:endParaRPr>
          </a:p>
          <a:p>
            <a:pPr marL="800100" lvl="1" indent="-342900" algn="l">
              <a:lnSpc>
                <a:spcPct val="100000"/>
              </a:lnSpc>
              <a:buFont typeface="Arial" panose="020B0604020202020204" pitchFamily="34" charset="0"/>
              <a:buChar char="•"/>
            </a:pPr>
            <a:r>
              <a:rPr lang="en-GB" sz="1800" i="0" dirty="0">
                <a:latin typeface="Calibri" panose="020F0502020204030204" pitchFamily="34" charset="0"/>
                <a:cs typeface="Calibri" panose="020F0502020204030204" pitchFamily="34" charset="0"/>
              </a:rPr>
              <a:t>2 columns related to the section :</a:t>
            </a:r>
          </a:p>
          <a:p>
            <a:pPr marL="1200150" lvl="2" indent="-285750" algn="l">
              <a:lnSpc>
                <a:spcPct val="100000"/>
              </a:lnSpc>
              <a:buFont typeface="Wingdings" panose="05000000000000000000" pitchFamily="2" charset="2"/>
              <a:buChar char="Ø"/>
            </a:pPr>
            <a:r>
              <a:rPr lang="en-GB" b="0" dirty="0">
                <a:effectLst/>
                <a:latin typeface="Calibri" panose="020F0502020204030204" pitchFamily="34" charset="0"/>
                <a:cs typeface="Calibri" panose="020F0502020204030204" pitchFamily="34" charset="0"/>
              </a:rPr>
              <a:t>section_no</a:t>
            </a:r>
            <a:r>
              <a:rPr lang="en-GB" b="0" i="0" dirty="0">
                <a:effectLst/>
                <a:latin typeface="Calibri" panose="020F0502020204030204" pitchFamily="34" charset="0"/>
                <a:cs typeface="Calibri" panose="020F0502020204030204" pitchFamily="34" charset="0"/>
              </a:rPr>
              <a:t> : </a:t>
            </a:r>
            <a:r>
              <a:rPr lang="en-GB" dirty="0">
                <a:latin typeface="Calibri" panose="020F0502020204030204" pitchFamily="34" charset="0"/>
                <a:cs typeface="Calibri" panose="020F0502020204030204" pitchFamily="34" charset="0"/>
              </a:rPr>
              <a:t>section </a:t>
            </a:r>
            <a:r>
              <a:rPr lang="en-GB" b="0" i="0" dirty="0">
                <a:effectLst/>
                <a:latin typeface="Calibri" panose="020F0502020204030204" pitchFamily="34" charset="0"/>
                <a:cs typeface="Calibri" panose="020F0502020204030204" pitchFamily="34" charset="0"/>
              </a:rPr>
              <a:t>number, 56 unique values.</a:t>
            </a:r>
          </a:p>
          <a:p>
            <a:pPr marL="1200150" lvl="2" indent="-28575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section_name: section name, 56 unique values</a:t>
            </a:r>
            <a:r>
              <a:rPr lang="en-GB" b="0" i="0" dirty="0">
                <a:effectLst/>
                <a:latin typeface="Calibri" panose="020F0502020204030204" pitchFamily="34" charset="0"/>
                <a:cs typeface="Calibri" panose="020F0502020204030204" pitchFamily="34" charset="0"/>
              </a:rPr>
              <a:t>.</a:t>
            </a:r>
            <a:endParaRPr lang="en-GB" sz="1800" b="0" i="0" dirty="0">
              <a:effectLst/>
              <a:latin typeface="Calibri" panose="020F0502020204030204" pitchFamily="34" charset="0"/>
              <a:cs typeface="Calibri" panose="020F0502020204030204" pitchFamily="34" charset="0"/>
            </a:endParaRPr>
          </a:p>
          <a:p>
            <a:pPr marL="800100" lvl="1" indent="-342900" algn="l">
              <a:lnSpc>
                <a:spcPct val="100000"/>
              </a:lnSpc>
              <a:buFont typeface="Arial" panose="020B0604020202020204" pitchFamily="34" charset="0"/>
              <a:buChar char="•"/>
            </a:pPr>
            <a:r>
              <a:rPr lang="en-GB" sz="1800" i="0" dirty="0">
                <a:latin typeface="Calibri" panose="020F0502020204030204" pitchFamily="34" charset="0"/>
                <a:cs typeface="Calibri" panose="020F0502020204030204" pitchFamily="34" charset="0"/>
              </a:rPr>
              <a:t>4</a:t>
            </a:r>
            <a:r>
              <a:rPr lang="en-GB" sz="1800" b="0" i="0" dirty="0">
                <a:effectLst/>
                <a:latin typeface="Calibri" panose="020F0502020204030204" pitchFamily="34" charset="0"/>
                <a:cs typeface="Calibri" panose="020F0502020204030204" pitchFamily="34" charset="0"/>
              </a:rPr>
              <a:t> columns related to the </a:t>
            </a:r>
            <a:r>
              <a:rPr lang="en-GB" sz="1800" i="0" dirty="0">
                <a:latin typeface="Calibri" panose="020F0502020204030204" pitchFamily="34" charset="0"/>
                <a:cs typeface="Calibri" panose="020F0502020204030204" pitchFamily="34" charset="0"/>
              </a:rPr>
              <a:t>perceived color (general tone)</a:t>
            </a:r>
            <a:r>
              <a:rPr lang="en-GB" sz="1800" b="0" i="0" dirty="0">
                <a:effectLst/>
                <a:latin typeface="Calibri" panose="020F0502020204030204" pitchFamily="34" charset="0"/>
                <a:cs typeface="Calibri" panose="020F0502020204030204" pitchFamily="34" charset="0"/>
              </a:rPr>
              <a:t>:</a:t>
            </a:r>
          </a:p>
          <a:p>
            <a:pPr marL="1257300" lvl="2" indent="-34290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perceived_color_value_id</a:t>
            </a:r>
            <a:r>
              <a:rPr lang="en-GB" i="0"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perceived color id, 8 unique values</a:t>
            </a:r>
            <a:r>
              <a:rPr lang="en-GB" i="0" dirty="0">
                <a:latin typeface="Calibri" panose="020F0502020204030204" pitchFamily="34" charset="0"/>
                <a:cs typeface="Calibri" panose="020F0502020204030204" pitchFamily="34" charset="0"/>
              </a:rPr>
              <a:t>.</a:t>
            </a:r>
          </a:p>
          <a:p>
            <a:pPr marL="1257300" lvl="2" indent="-34290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perceived_color_value_name</a:t>
            </a:r>
            <a:r>
              <a:rPr lang="en-GB" i="0" dirty="0">
                <a:latin typeface="Calibri" panose="020F0502020204030204" pitchFamily="34" charset="0"/>
                <a:cs typeface="Calibri" panose="020F0502020204030204" pitchFamily="34" charset="0"/>
              </a:rPr>
              <a:t>: it includes 8 unique values of th</a:t>
            </a:r>
            <a:r>
              <a:rPr lang="en-GB" dirty="0">
                <a:latin typeface="Calibri" panose="020F0502020204030204" pitchFamily="34" charset="0"/>
                <a:cs typeface="Calibri" panose="020F0502020204030204" pitchFamily="34" charset="0"/>
              </a:rPr>
              <a:t>e perceived color</a:t>
            </a:r>
            <a:r>
              <a:rPr lang="en-GB" i="0" dirty="0">
                <a:latin typeface="Calibri" panose="020F0502020204030204" pitchFamily="34" charset="0"/>
                <a:cs typeface="Calibri" panose="020F0502020204030204" pitchFamily="34" charset="0"/>
              </a:rPr>
              <a:t>.</a:t>
            </a:r>
          </a:p>
          <a:p>
            <a:pPr marL="1257300" lvl="2" indent="-34290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perceived_color_master_id</a:t>
            </a:r>
            <a:r>
              <a:rPr lang="en-GB" i="0"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perceived master color id, 20 unique values</a:t>
            </a:r>
            <a:r>
              <a:rPr lang="en-GB" i="0" dirty="0">
                <a:latin typeface="Calibri" panose="020F0502020204030204" pitchFamily="34" charset="0"/>
                <a:cs typeface="Calibri" panose="020F0502020204030204" pitchFamily="34" charset="0"/>
              </a:rPr>
              <a:t>.</a:t>
            </a:r>
          </a:p>
          <a:p>
            <a:pPr marL="1257300" lvl="2" indent="-34290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perceived_color_master_name</a:t>
            </a:r>
            <a:r>
              <a:rPr lang="en-GB" i="0" dirty="0">
                <a:latin typeface="Calibri" panose="020F0502020204030204" pitchFamily="34" charset="0"/>
                <a:cs typeface="Calibri" panose="020F0502020204030204" pitchFamily="34" charset="0"/>
              </a:rPr>
              <a:t>: perceived master color name, it includes 20 unique values.</a:t>
            </a:r>
          </a:p>
          <a:p>
            <a:pPr marL="742950" lvl="1" indent="-285750" algn="l">
              <a:lnSpc>
                <a:spcPct val="100000"/>
              </a:lnSpc>
              <a:buFont typeface="Arial" panose="020B0604020202020204" pitchFamily="34" charset="0"/>
              <a:buChar char="•"/>
            </a:pPr>
            <a:r>
              <a:rPr lang="en-GB" sz="1800" i="0" dirty="0">
                <a:latin typeface="Calibri" panose="020F0502020204030204" pitchFamily="34" charset="0"/>
                <a:cs typeface="Calibri" panose="020F0502020204030204" pitchFamily="34" charset="0"/>
              </a:rPr>
              <a:t>4 columns related to the index, which is actually a top-level category.</a:t>
            </a:r>
          </a:p>
          <a:p>
            <a:pPr marL="1200150" lvl="2" indent="-28575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index_code: index code, 10 unique values.</a:t>
            </a:r>
          </a:p>
          <a:p>
            <a:pPr marL="1200150" lvl="2" indent="-28575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i</a:t>
            </a:r>
            <a:r>
              <a:rPr lang="en-GB" i="0" dirty="0">
                <a:latin typeface="Calibri" panose="020F0502020204030204" pitchFamily="34" charset="0"/>
                <a:cs typeface="Calibri" panose="020F0502020204030204" pitchFamily="34" charset="0"/>
              </a:rPr>
              <a:t>ndex_na</a:t>
            </a:r>
            <a:r>
              <a:rPr lang="en-GB" dirty="0">
                <a:latin typeface="Calibri" panose="020F0502020204030204" pitchFamily="34" charset="0"/>
                <a:cs typeface="Calibri" panose="020F0502020204030204" pitchFamily="34" charset="0"/>
              </a:rPr>
              <a:t>me: index name, 10 unique values.</a:t>
            </a:r>
          </a:p>
          <a:p>
            <a:pPr marL="1200150" lvl="2" indent="-28575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index_group_name: index group name, 5 unique values.</a:t>
            </a:r>
          </a:p>
          <a:p>
            <a:pPr lvl="2" algn="l">
              <a:lnSpc>
                <a:spcPct val="100000"/>
              </a:lnSpc>
            </a:pPr>
            <a:endParaRPr lang="en-GB" dirty="0">
              <a:latin typeface="Inter"/>
            </a:endParaRPr>
          </a:p>
          <a:p>
            <a:pPr marL="1200150" lvl="2" indent="-285750" algn="l">
              <a:lnSpc>
                <a:spcPct val="100000"/>
              </a:lnSpc>
              <a:buFont typeface="Wingdings" panose="05000000000000000000" pitchFamily="2" charset="2"/>
              <a:buChar char="Ø"/>
            </a:pPr>
            <a:endParaRPr lang="en-GB" i="0" dirty="0">
              <a:latin typeface="Inter"/>
            </a:endParaRPr>
          </a:p>
          <a:p>
            <a:pPr lvl="1" algn="l">
              <a:lnSpc>
                <a:spcPct val="100000"/>
              </a:lnSpc>
            </a:pPr>
            <a:endParaRPr lang="en-GB" sz="1600" i="0" dirty="0">
              <a:latin typeface="Inter"/>
            </a:endParaRPr>
          </a:p>
          <a:p>
            <a:pPr marL="800100" lvl="1" indent="-342900" algn="l">
              <a:lnSpc>
                <a:spcPct val="100000"/>
              </a:lnSpc>
              <a:buFont typeface="Wingdings" panose="05000000000000000000" pitchFamily="2" charset="2"/>
              <a:buChar char="Ø"/>
            </a:pPr>
            <a:endParaRPr lang="en-GB" sz="1600" b="0" i="0" dirty="0">
              <a:effectLst/>
              <a:latin typeface="Inter"/>
            </a:endParaRPr>
          </a:p>
          <a:p>
            <a:pPr marL="342900" indent="-342900" algn="l">
              <a:lnSpc>
                <a:spcPct val="100000"/>
              </a:lnSpc>
              <a:buFont typeface="Arial" panose="020B0604020202020204" pitchFamily="34" charset="0"/>
              <a:buChar char="•"/>
            </a:pPr>
            <a:endParaRPr lang="en-GB" b="0" i="0" dirty="0">
              <a:effectLst/>
              <a:latin typeface="Inter"/>
            </a:endParaRPr>
          </a:p>
          <a:p>
            <a:pPr marL="342900" indent="-342900" algn="l">
              <a:buFont typeface="Arial" panose="020B0604020202020204" pitchFamily="34" charset="0"/>
              <a:buChar char="•"/>
            </a:pPr>
            <a:endParaRPr lang="en-IE" sz="2000" dirty="0"/>
          </a:p>
        </p:txBody>
      </p:sp>
    </p:spTree>
    <p:extLst>
      <p:ext uri="{BB962C8B-B14F-4D97-AF65-F5344CB8AC3E}">
        <p14:creationId xmlns:p14="http://schemas.microsoft.com/office/powerpoint/2010/main" val="247953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4B11C2-0872-43B7-A360-8CF9A3D5AC55}"/>
              </a:ext>
            </a:extLst>
          </p:cNvPr>
          <p:cNvSpPr>
            <a:spLocks noGrp="1"/>
          </p:cNvSpPr>
          <p:nvPr>
            <p:ph type="ctrTitle"/>
          </p:nvPr>
        </p:nvSpPr>
        <p:spPr>
          <a:xfrm>
            <a:off x="398032" y="945926"/>
            <a:ext cx="4130937" cy="1227119"/>
          </a:xfrm>
        </p:spPr>
        <p:txBody>
          <a:bodyPr vert="horz" lIns="91440" tIns="45720" rIns="91440" bIns="45720" rtlCol="0" anchor="t" anchorCtr="0">
            <a:normAutofit/>
          </a:bodyPr>
          <a:lstStyle/>
          <a:p>
            <a:pPr algn="l"/>
            <a:r>
              <a:rPr lang="en-US" sz="3200" kern="1200" cap="none" spc="0" baseline="0" dirty="0">
                <a:solidFill>
                  <a:schemeClr val="tx1"/>
                </a:solidFill>
                <a:latin typeface="+mj-lt"/>
                <a:ea typeface="+mj-ea"/>
                <a:cs typeface="+mj-cs"/>
              </a:rPr>
              <a:t>Attributes detailed description:</a:t>
            </a:r>
          </a:p>
        </p:txBody>
      </p:sp>
      <p:pic>
        <p:nvPicPr>
          <p:cNvPr id="4" name="Picture 3">
            <a:extLst>
              <a:ext uri="{FF2B5EF4-FFF2-40B4-BE49-F238E27FC236}">
                <a16:creationId xmlns:a16="http://schemas.microsoft.com/office/drawing/2014/main" id="{837E3520-FD95-48C5-8904-87AE44867953}"/>
              </a:ext>
            </a:extLst>
          </p:cNvPr>
          <p:cNvPicPr>
            <a:picLocks noChangeAspect="1"/>
          </p:cNvPicPr>
          <p:nvPr/>
        </p:nvPicPr>
        <p:blipFill>
          <a:blip r:embed="rId3"/>
          <a:stretch>
            <a:fillRect/>
          </a:stretch>
        </p:blipFill>
        <p:spPr>
          <a:xfrm>
            <a:off x="398031" y="3118971"/>
            <a:ext cx="4324577" cy="3004073"/>
          </a:xfrm>
          <a:prstGeom prst="rect">
            <a:avLst/>
          </a:prstGeom>
        </p:spPr>
      </p:pic>
      <p:sp>
        <p:nvSpPr>
          <p:cNvPr id="3" name="Subtitle 2">
            <a:extLst>
              <a:ext uri="{FF2B5EF4-FFF2-40B4-BE49-F238E27FC236}">
                <a16:creationId xmlns:a16="http://schemas.microsoft.com/office/drawing/2014/main" id="{604AB874-5A0C-412F-B041-D6E5DE3A5B47}"/>
              </a:ext>
            </a:extLst>
          </p:cNvPr>
          <p:cNvSpPr>
            <a:spLocks noGrp="1"/>
          </p:cNvSpPr>
          <p:nvPr>
            <p:ph type="subTitle" idx="1"/>
          </p:nvPr>
        </p:nvSpPr>
        <p:spPr>
          <a:xfrm>
            <a:off x="4722607" y="623945"/>
            <a:ext cx="7071362" cy="5948978"/>
          </a:xfrm>
        </p:spPr>
        <p:txBody>
          <a:bodyPr vert="horz" lIns="91440" tIns="45720" rIns="91440" bIns="45720" rtlCol="0">
            <a:normAutofit fontScale="92500" lnSpcReduction="10000"/>
          </a:bodyPr>
          <a:lstStyle/>
          <a:p>
            <a:pPr marL="342900" indent="-342900" algn="l">
              <a:lnSpc>
                <a:spcPct val="14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Customer Database</a:t>
            </a:r>
            <a:r>
              <a:rPr lang="en-US" sz="2200" b="0" i="0" dirty="0">
                <a:effectLst/>
              </a:rPr>
              <a:t>:</a:t>
            </a:r>
          </a:p>
          <a:p>
            <a:pPr marL="800100" lvl="1" indent="-342900" algn="l">
              <a:lnSpc>
                <a:spcPct val="140000"/>
              </a:lnSpc>
              <a:buFont typeface="Arial" panose="020B0604020202020204" pitchFamily="34" charset="0"/>
              <a:buChar char="•"/>
            </a:pPr>
            <a:r>
              <a:rPr lang="en-US" sz="1900" b="0" i="0" dirty="0">
                <a:effectLst/>
                <a:latin typeface="Calibri" panose="020F0502020204030204" pitchFamily="34" charset="0"/>
                <a:cs typeface="Calibri" panose="020F0502020204030204" pitchFamily="34" charset="0"/>
              </a:rPr>
              <a:t>Unique identifier of a customer:</a:t>
            </a:r>
          </a:p>
          <a:p>
            <a:pPr marL="1200150" lvl="2" indent="-285750" algn="l">
              <a:lnSpc>
                <a:spcPct val="140000"/>
              </a:lnSpc>
              <a:buFont typeface="Wingdings" panose="05000000000000000000" pitchFamily="2" charset="2"/>
              <a:buChar char="Ø"/>
            </a:pPr>
            <a:r>
              <a:rPr lang="en-US" sz="1900" dirty="0">
                <a:latin typeface="Calibri" panose="020F0502020204030204" pitchFamily="34" charset="0"/>
                <a:cs typeface="Calibri" panose="020F0502020204030204" pitchFamily="34" charset="0"/>
              </a:rPr>
              <a:t>c</a:t>
            </a:r>
            <a:r>
              <a:rPr lang="en-US" sz="1900" b="0" dirty="0">
                <a:effectLst/>
                <a:latin typeface="Calibri" panose="020F0502020204030204" pitchFamily="34" charset="0"/>
                <a:cs typeface="Calibri" panose="020F0502020204030204" pitchFamily="34" charset="0"/>
              </a:rPr>
              <a:t>ustomer_id</a:t>
            </a:r>
            <a:r>
              <a:rPr lang="en-US" sz="1900" b="0" i="0" dirty="0">
                <a:effectLst/>
                <a:latin typeface="Calibri" panose="020F0502020204030204" pitchFamily="34" charset="0"/>
                <a:cs typeface="Calibri" panose="020F0502020204030204" pitchFamily="34" charset="0"/>
              </a:rPr>
              <a:t> : a unique identifier of th</a:t>
            </a:r>
            <a:r>
              <a:rPr lang="en-US" sz="1900" i="0" dirty="0">
                <a:latin typeface="Calibri" panose="020F0502020204030204" pitchFamily="34" charset="0"/>
                <a:cs typeface="Calibri" panose="020F0502020204030204" pitchFamily="34" charset="0"/>
              </a:rPr>
              <a:t>e </a:t>
            </a:r>
            <a:r>
              <a:rPr lang="en-US" sz="1900" dirty="0">
                <a:latin typeface="Calibri" panose="020F0502020204030204" pitchFamily="34" charset="0"/>
                <a:cs typeface="Calibri" panose="020F0502020204030204" pitchFamily="34" charset="0"/>
              </a:rPr>
              <a:t>customer.</a:t>
            </a:r>
            <a:endParaRPr lang="en-US" sz="1900" i="0" dirty="0">
              <a:latin typeface="Calibri" panose="020F0502020204030204" pitchFamily="34" charset="0"/>
              <a:cs typeface="Calibri" panose="020F0502020204030204" pitchFamily="34" charset="0"/>
            </a:endParaRPr>
          </a:p>
          <a:p>
            <a:pPr marL="800100" lvl="1" indent="-342900" algn="l">
              <a:lnSpc>
                <a:spcPct val="140000"/>
              </a:lnSpc>
              <a:buFont typeface="Arial" panose="020B0604020202020204" pitchFamily="34" charset="0"/>
              <a:buChar char="•"/>
            </a:pPr>
            <a:r>
              <a:rPr lang="en-US" sz="1900" b="0" i="0" dirty="0">
                <a:effectLst/>
                <a:latin typeface="Calibri" panose="020F0502020204030204" pitchFamily="34" charset="0"/>
                <a:cs typeface="Calibri" panose="020F0502020204030204" pitchFamily="34" charset="0"/>
              </a:rPr>
              <a:t>6 columns related to the product:</a:t>
            </a:r>
          </a:p>
          <a:p>
            <a:pPr marL="1257300" lvl="2" indent="-342900" algn="l">
              <a:lnSpc>
                <a:spcPct val="140000"/>
              </a:lnSpc>
              <a:buFont typeface="Wingdings" panose="05000000000000000000" pitchFamily="2" charset="2"/>
              <a:buChar char="Ø"/>
            </a:pPr>
            <a:r>
              <a:rPr lang="en-US" sz="1900" dirty="0">
                <a:latin typeface="Calibri" panose="020F0502020204030204" pitchFamily="34" charset="0"/>
                <a:cs typeface="Calibri" panose="020F0502020204030204" pitchFamily="34" charset="0"/>
              </a:rPr>
              <a:t>FN</a:t>
            </a:r>
            <a:r>
              <a:rPr lang="en-US" sz="1900" i="0" dirty="0">
                <a:latin typeface="Calibri" panose="020F0502020204030204" pitchFamily="34" charset="0"/>
                <a:cs typeface="Calibri" panose="020F0502020204030204" pitchFamily="34" charset="0"/>
              </a:rPr>
              <a:t>: it is a </a:t>
            </a:r>
            <a:r>
              <a:rPr lang="en-US" sz="1900" dirty="0">
                <a:latin typeface="Calibri" panose="020F0502020204030204" pitchFamily="34" charset="0"/>
                <a:cs typeface="Calibri" panose="020F0502020204030204" pitchFamily="34" charset="0"/>
              </a:rPr>
              <a:t>binary feature (1 or NaN).</a:t>
            </a:r>
            <a:endParaRPr lang="en-US" sz="1900" i="0" dirty="0">
              <a:latin typeface="Calibri" panose="020F0502020204030204" pitchFamily="34" charset="0"/>
              <a:cs typeface="Calibri" panose="020F0502020204030204" pitchFamily="34" charset="0"/>
            </a:endParaRPr>
          </a:p>
          <a:p>
            <a:pPr marL="1257300" lvl="2" indent="-342900" algn="l">
              <a:lnSpc>
                <a:spcPct val="140000"/>
              </a:lnSpc>
              <a:buFont typeface="Wingdings" panose="05000000000000000000" pitchFamily="2" charset="2"/>
              <a:buChar char="Ø"/>
            </a:pPr>
            <a:r>
              <a:rPr lang="en-US" sz="1900" dirty="0">
                <a:latin typeface="Calibri" panose="020F0502020204030204" pitchFamily="34" charset="0"/>
                <a:cs typeface="Calibri" panose="020F0502020204030204" pitchFamily="34" charset="0"/>
              </a:rPr>
              <a:t>Active</a:t>
            </a:r>
            <a:r>
              <a:rPr lang="en-US" sz="1900" i="0" dirty="0">
                <a:latin typeface="Calibri" panose="020F0502020204030204" pitchFamily="34" charset="0"/>
                <a:cs typeface="Calibri" panose="020F0502020204030204" pitchFamily="34" charset="0"/>
              </a:rPr>
              <a:t>: it is a </a:t>
            </a:r>
            <a:r>
              <a:rPr lang="en-US" sz="1900" dirty="0">
                <a:latin typeface="Calibri" panose="020F0502020204030204" pitchFamily="34" charset="0"/>
                <a:cs typeface="Calibri" panose="020F0502020204030204" pitchFamily="34" charset="0"/>
              </a:rPr>
              <a:t>binary feature (1 or NaN).</a:t>
            </a:r>
            <a:endParaRPr lang="en-US" sz="1900" i="0" dirty="0">
              <a:latin typeface="Calibri" panose="020F0502020204030204" pitchFamily="34" charset="0"/>
              <a:cs typeface="Calibri" panose="020F0502020204030204" pitchFamily="34" charset="0"/>
            </a:endParaRPr>
          </a:p>
          <a:p>
            <a:pPr marL="1257300" lvl="2" indent="-342900" algn="l">
              <a:lnSpc>
                <a:spcPct val="140000"/>
              </a:lnSpc>
              <a:buFont typeface="Wingdings" panose="05000000000000000000" pitchFamily="2" charset="2"/>
              <a:buChar char="Ø"/>
            </a:pPr>
            <a:r>
              <a:rPr lang="en-US" sz="1900" dirty="0">
                <a:latin typeface="Calibri" panose="020F0502020204030204" pitchFamily="34" charset="0"/>
                <a:cs typeface="Calibri" panose="020F0502020204030204" pitchFamily="34" charset="0"/>
              </a:rPr>
              <a:t>club_member_status</a:t>
            </a:r>
            <a:r>
              <a:rPr lang="en-US" sz="1900" i="0" dirty="0">
                <a:latin typeface="Calibri" panose="020F0502020204030204" pitchFamily="34" charset="0"/>
                <a:cs typeface="Calibri" panose="020F0502020204030204" pitchFamily="34" charset="0"/>
              </a:rPr>
              <a:t>: it includes </a:t>
            </a:r>
            <a:r>
              <a:rPr lang="en-US" sz="1900" b="0" i="0" dirty="0">
                <a:effectLst/>
                <a:latin typeface="Calibri" panose="020F0502020204030204" pitchFamily="34" charset="0"/>
                <a:cs typeface="Calibri" panose="020F0502020204030204" pitchFamily="34" charset="0"/>
              </a:rPr>
              <a:t>status in a club, 3 unique values (active, pe-create, and left club).</a:t>
            </a:r>
            <a:endParaRPr lang="en-US" sz="1900" i="0" dirty="0">
              <a:latin typeface="Calibri" panose="020F0502020204030204" pitchFamily="34" charset="0"/>
              <a:cs typeface="Calibri" panose="020F0502020204030204" pitchFamily="34" charset="0"/>
            </a:endParaRPr>
          </a:p>
          <a:p>
            <a:pPr marL="1257300" lvl="2" indent="-342900" algn="l">
              <a:lnSpc>
                <a:spcPct val="140000"/>
              </a:lnSpc>
              <a:buFont typeface="Wingdings" panose="05000000000000000000" pitchFamily="2" charset="2"/>
              <a:buChar char="Ø"/>
            </a:pPr>
            <a:r>
              <a:rPr lang="en-US" sz="1900" dirty="0">
                <a:latin typeface="Calibri" panose="020F0502020204030204" pitchFamily="34" charset="0"/>
                <a:cs typeface="Calibri" panose="020F0502020204030204" pitchFamily="34" charset="0"/>
              </a:rPr>
              <a:t>fashion_news_frequency: it consists of the </a:t>
            </a:r>
            <a:r>
              <a:rPr lang="en-US" sz="1900" b="0" i="0" dirty="0">
                <a:effectLst/>
                <a:latin typeface="Calibri" panose="020F0502020204030204" pitchFamily="34" charset="0"/>
                <a:cs typeface="Calibri" panose="020F0502020204030204" pitchFamily="34" charset="0"/>
              </a:rPr>
              <a:t>frequency of sending a communication to the customer, 4 unique values. (Monthly, Regularly, NONE, and None)</a:t>
            </a:r>
            <a:endParaRPr lang="en-US" sz="1900" dirty="0">
              <a:latin typeface="Calibri" panose="020F0502020204030204" pitchFamily="34" charset="0"/>
              <a:cs typeface="Calibri" panose="020F0502020204030204" pitchFamily="34" charset="0"/>
            </a:endParaRPr>
          </a:p>
          <a:p>
            <a:pPr marL="1257300" lvl="2" indent="-342900" algn="l">
              <a:lnSpc>
                <a:spcPct val="140000"/>
              </a:lnSpc>
              <a:buFont typeface="Wingdings" panose="05000000000000000000" pitchFamily="2" charset="2"/>
              <a:buChar char="Ø"/>
            </a:pPr>
            <a:r>
              <a:rPr lang="en-US" sz="1900" i="0" dirty="0">
                <a:latin typeface="Calibri" panose="020F0502020204030204" pitchFamily="34" charset="0"/>
                <a:cs typeface="Calibri" panose="020F0502020204030204" pitchFamily="34" charset="0"/>
              </a:rPr>
              <a:t>age: age of the customers.</a:t>
            </a:r>
          </a:p>
          <a:p>
            <a:pPr marL="1257300" lvl="2" indent="-342900" algn="l">
              <a:lnSpc>
                <a:spcPct val="140000"/>
              </a:lnSpc>
              <a:buFont typeface="Wingdings" panose="05000000000000000000" pitchFamily="2" charset="2"/>
              <a:buChar char="Ø"/>
            </a:pPr>
            <a:r>
              <a:rPr lang="en-US" sz="1900" dirty="0">
                <a:latin typeface="Calibri" panose="020F0502020204030204" pitchFamily="34" charset="0"/>
                <a:cs typeface="Calibri" panose="020F0502020204030204" pitchFamily="34" charset="0"/>
              </a:rPr>
              <a:t>p</a:t>
            </a:r>
            <a:r>
              <a:rPr lang="en-US" sz="1900" b="0" dirty="0">
                <a:effectLst/>
                <a:latin typeface="Calibri" panose="020F0502020204030204" pitchFamily="34" charset="0"/>
                <a:cs typeface="Calibri" panose="020F0502020204030204" pitchFamily="34" charset="0"/>
              </a:rPr>
              <a:t>ostal_code: </a:t>
            </a:r>
            <a:r>
              <a:rPr lang="en-US" sz="1900" b="0" i="0" dirty="0">
                <a:effectLst/>
                <a:latin typeface="Calibri" panose="020F0502020204030204" pitchFamily="34" charset="0"/>
                <a:cs typeface="Calibri" panose="020F0502020204030204" pitchFamily="34" charset="0"/>
              </a:rPr>
              <a:t> postal code (anonymized), 352 899 unique values.</a:t>
            </a:r>
          </a:p>
          <a:p>
            <a:pPr marL="342900" indent="-342900" algn="l">
              <a:lnSpc>
                <a:spcPct val="140000"/>
              </a:lnSpc>
              <a:buFont typeface="Arial" panose="020B0604020202020204" pitchFamily="34" charset="0"/>
              <a:buChar char="•"/>
            </a:pPr>
            <a:endParaRPr lang="en-US" sz="1300" b="0" i="0" dirty="0">
              <a:effectLst/>
            </a:endParaRPr>
          </a:p>
          <a:p>
            <a:pPr marL="342900" indent="-342900" algn="l">
              <a:lnSpc>
                <a:spcPct val="140000"/>
              </a:lnSpc>
              <a:buFont typeface="Arial" panose="020B0604020202020204" pitchFamily="34" charset="0"/>
              <a:buChar char="•"/>
            </a:pPr>
            <a:endParaRPr lang="en-US" sz="1300" dirty="0"/>
          </a:p>
        </p:txBody>
      </p:sp>
      <p:sp>
        <p:nvSpPr>
          <p:cNvPr id="5" name="TextBox 4">
            <a:extLst>
              <a:ext uri="{FF2B5EF4-FFF2-40B4-BE49-F238E27FC236}">
                <a16:creationId xmlns:a16="http://schemas.microsoft.com/office/drawing/2014/main" id="{50C287B6-BB40-4DA4-A23F-F0E42D022C76}"/>
              </a:ext>
            </a:extLst>
          </p:cNvPr>
          <p:cNvSpPr txBox="1"/>
          <p:nvPr/>
        </p:nvSpPr>
        <p:spPr>
          <a:xfrm>
            <a:off x="398029" y="6123044"/>
            <a:ext cx="4324577"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fig. 1: Fashion news frequency </a:t>
            </a:r>
            <a:endParaRPr lang="en-I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257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1C2-0872-43B7-A360-8CF9A3D5AC55}"/>
              </a:ext>
            </a:extLst>
          </p:cNvPr>
          <p:cNvSpPr>
            <a:spLocks noGrp="1"/>
          </p:cNvSpPr>
          <p:nvPr>
            <p:ph type="ctrTitle"/>
          </p:nvPr>
        </p:nvSpPr>
        <p:spPr>
          <a:xfrm>
            <a:off x="247426" y="140620"/>
            <a:ext cx="7897954" cy="723446"/>
          </a:xfrm>
        </p:spPr>
        <p:txBody>
          <a:bodyPr>
            <a:normAutofit/>
          </a:bodyPr>
          <a:lstStyle/>
          <a:p>
            <a:pPr algn="l"/>
            <a:r>
              <a:rPr lang="en-GB" sz="3200" dirty="0"/>
              <a:t>Attributes detailed description:</a:t>
            </a:r>
            <a:endParaRPr lang="en-IE" sz="3200" dirty="0"/>
          </a:p>
        </p:txBody>
      </p:sp>
      <p:sp>
        <p:nvSpPr>
          <p:cNvPr id="3" name="Subtitle 2">
            <a:extLst>
              <a:ext uri="{FF2B5EF4-FFF2-40B4-BE49-F238E27FC236}">
                <a16:creationId xmlns:a16="http://schemas.microsoft.com/office/drawing/2014/main" id="{604AB874-5A0C-412F-B041-D6E5DE3A5B47}"/>
              </a:ext>
            </a:extLst>
          </p:cNvPr>
          <p:cNvSpPr>
            <a:spLocks noGrp="1"/>
          </p:cNvSpPr>
          <p:nvPr>
            <p:ph type="subTitle" idx="1"/>
          </p:nvPr>
        </p:nvSpPr>
        <p:spPr>
          <a:xfrm>
            <a:off x="247426" y="1068347"/>
            <a:ext cx="11672047" cy="5515334"/>
          </a:xfrm>
        </p:spPr>
        <p:txBody>
          <a:bodyPr anchor="ctr">
            <a:normAutofit/>
          </a:bodyPr>
          <a:lstStyle/>
          <a:p>
            <a:pPr marL="342900" indent="-342900" algn="l">
              <a:buFont typeface="Arial" panose="020B0604020202020204" pitchFamily="34" charset="0"/>
              <a:buChar char="•"/>
            </a:pPr>
            <a:r>
              <a:rPr lang="en-GB" sz="2000" dirty="0">
                <a:latin typeface="Calibri" panose="020F0502020204030204" pitchFamily="34" charset="0"/>
                <a:cs typeface="Calibri" panose="020F0502020204030204" pitchFamily="34" charset="0"/>
              </a:rPr>
              <a:t>Transaction </a:t>
            </a:r>
            <a:r>
              <a:rPr lang="en-GB" sz="2000" b="0" i="0" dirty="0">
                <a:effectLst/>
                <a:latin typeface="Calibri" panose="020F0502020204030204" pitchFamily="34" charset="0"/>
                <a:cs typeface="Calibri" panose="020F0502020204030204" pitchFamily="34" charset="0"/>
              </a:rPr>
              <a:t>Dataset:</a:t>
            </a:r>
          </a:p>
          <a:p>
            <a:pPr marL="800100" lvl="1" indent="-342900" algn="l">
              <a:lnSpc>
                <a:spcPct val="100000"/>
              </a:lnSpc>
              <a:buFont typeface="Arial" panose="020B0604020202020204" pitchFamily="34" charset="0"/>
              <a:buChar char="•"/>
            </a:pPr>
            <a:r>
              <a:rPr lang="en-GB" sz="1800" b="0" i="0" dirty="0">
                <a:effectLst/>
                <a:latin typeface="Calibri" panose="020F0502020204030204" pitchFamily="34" charset="0"/>
                <a:cs typeface="Calibri" panose="020F0502020204030204" pitchFamily="34" charset="0"/>
              </a:rPr>
              <a:t>5 columns </a:t>
            </a:r>
            <a:r>
              <a:rPr lang="en-GB" sz="1800" i="0" dirty="0">
                <a:latin typeface="Calibri" panose="020F0502020204030204" pitchFamily="34" charset="0"/>
                <a:cs typeface="Calibri" panose="020F0502020204030204" pitchFamily="34" charset="0"/>
              </a:rPr>
              <a:t>in the transaction dataset are</a:t>
            </a:r>
            <a:r>
              <a:rPr lang="en-GB" sz="1800" b="0" i="0" dirty="0">
                <a:effectLst/>
                <a:latin typeface="Calibri" panose="020F0502020204030204" pitchFamily="34" charset="0"/>
                <a:cs typeface="Calibri" panose="020F0502020204030204" pitchFamily="34" charset="0"/>
              </a:rPr>
              <a:t>:</a:t>
            </a:r>
          </a:p>
          <a:p>
            <a:pPr marL="1257300" lvl="2" indent="-34290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t_dat: this feature </a:t>
            </a:r>
            <a:r>
              <a:rPr lang="en-GB" dirty="0">
                <a:latin typeface="Calibri" panose="020F0502020204030204" pitchFamily="34" charset="0"/>
                <a:cs typeface="Calibri" panose="020F0502020204030204" pitchFamily="34" charset="0"/>
              </a:rPr>
              <a:t>includes the date of the transaction in the format YYYY-MM-DD, but it is provided as a string</a:t>
            </a:r>
            <a:r>
              <a:rPr lang="en-GB" i="0" dirty="0">
                <a:latin typeface="Calibri" panose="020F0502020204030204" pitchFamily="34" charset="0"/>
                <a:cs typeface="Calibri" panose="020F0502020204030204" pitchFamily="34" charset="0"/>
              </a:rPr>
              <a:t>.</a:t>
            </a:r>
          </a:p>
          <a:p>
            <a:pPr marL="1257300" lvl="2" indent="-34290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c</a:t>
            </a:r>
            <a:r>
              <a:rPr lang="en-GB" i="0" dirty="0">
                <a:latin typeface="Calibri" panose="020F0502020204030204" pitchFamily="34" charset="0"/>
                <a:cs typeface="Calibri" panose="020F0502020204030204" pitchFamily="34" charset="0"/>
              </a:rPr>
              <a:t>ustomer_</a:t>
            </a:r>
            <a:r>
              <a:rPr lang="en-GB" dirty="0">
                <a:latin typeface="Calibri" panose="020F0502020204030204" pitchFamily="34" charset="0"/>
                <a:cs typeface="Calibri" panose="020F0502020204030204" pitchFamily="34" charset="0"/>
              </a:rPr>
              <a:t>id</a:t>
            </a:r>
            <a:r>
              <a:rPr lang="en-GB" i="0" dirty="0">
                <a:latin typeface="Calibri" panose="020F0502020204030204" pitchFamily="34" charset="0"/>
                <a:cs typeface="Calibri" panose="020F0502020204030204" pitchFamily="34" charset="0"/>
              </a:rPr>
              <a:t>: it is</a:t>
            </a:r>
            <a:r>
              <a:rPr lang="en-GB" dirty="0">
                <a:latin typeface="Calibri" panose="020F0502020204030204" pitchFamily="34" charset="0"/>
                <a:cs typeface="Calibri" panose="020F0502020204030204" pitchFamily="34" charset="0"/>
              </a:rPr>
              <a:t> the customer’s identifier that can be mapped to the customer_id column in the customer table.</a:t>
            </a:r>
            <a:r>
              <a:rPr lang="en-GB" i="0" dirty="0">
                <a:latin typeface="Calibri" panose="020F0502020204030204" pitchFamily="34" charset="0"/>
                <a:cs typeface="Calibri" panose="020F0502020204030204" pitchFamily="34" charset="0"/>
              </a:rPr>
              <a:t> </a:t>
            </a:r>
          </a:p>
          <a:p>
            <a:pPr marL="1257300" lvl="2" indent="-34290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article_id</a:t>
            </a:r>
            <a:r>
              <a:rPr lang="en-GB" i="0" dirty="0">
                <a:latin typeface="Calibri" panose="020F0502020204030204" pitchFamily="34" charset="0"/>
                <a:cs typeface="Calibri" panose="020F0502020204030204" pitchFamily="34" charset="0"/>
              </a:rPr>
              <a:t>: it is the product’s identifier that can be mapped to the </a:t>
            </a:r>
            <a:r>
              <a:rPr lang="en-GB" dirty="0">
                <a:latin typeface="Calibri" panose="020F0502020204030204" pitchFamily="34" charset="0"/>
                <a:cs typeface="Calibri" panose="020F0502020204030204" pitchFamily="34" charset="0"/>
              </a:rPr>
              <a:t>article_id column in the articles table.</a:t>
            </a:r>
            <a:endParaRPr lang="en-GB" i="0" dirty="0">
              <a:latin typeface="Calibri" panose="020F0502020204030204" pitchFamily="34" charset="0"/>
              <a:cs typeface="Calibri" panose="020F0502020204030204" pitchFamily="34" charset="0"/>
            </a:endParaRPr>
          </a:p>
          <a:p>
            <a:pPr marL="1257300" lvl="2" indent="-342900" algn="l">
              <a:lnSpc>
                <a:spcPct val="100000"/>
              </a:lnSpc>
              <a:buFont typeface="Wingdings" panose="05000000000000000000" pitchFamily="2" charset="2"/>
              <a:buChar char="Ø"/>
            </a:pPr>
            <a:r>
              <a:rPr lang="en-GB" i="0" dirty="0">
                <a:latin typeface="Calibri" panose="020F0502020204030204" pitchFamily="34" charset="0"/>
                <a:cs typeface="Calibri" panose="020F0502020204030204" pitchFamily="34" charset="0"/>
              </a:rPr>
              <a:t>price: the price paid by the individual.  </a:t>
            </a:r>
          </a:p>
          <a:p>
            <a:pPr marL="1257300" lvl="2" indent="-342900" algn="l">
              <a:lnSpc>
                <a:spcPct val="100000"/>
              </a:lnSpc>
              <a:buFont typeface="Wingdings" panose="05000000000000000000" pitchFamily="2" charset="2"/>
              <a:buChar char="Ø"/>
            </a:pPr>
            <a:r>
              <a:rPr lang="en-GB" dirty="0">
                <a:latin typeface="Calibri" panose="020F0502020204030204" pitchFamily="34" charset="0"/>
                <a:cs typeface="Calibri" panose="020F0502020204030204" pitchFamily="34" charset="0"/>
              </a:rPr>
              <a:t>sales_channel_id: sales channel includes 2 unique values. The values are 1 and 2. No detailed explanation or description could be concluded for 1 and 2 even after EDA.</a:t>
            </a:r>
          </a:p>
          <a:p>
            <a:pPr lvl="1" algn="l">
              <a:lnSpc>
                <a:spcPct val="100000"/>
              </a:lnSpc>
            </a:pPr>
            <a:endParaRPr lang="en-GB" sz="1600" b="0" i="0" dirty="0">
              <a:effectLst/>
              <a:latin typeface="Inter"/>
            </a:endParaRPr>
          </a:p>
          <a:p>
            <a:pPr marL="342900" indent="-342900" algn="l">
              <a:lnSpc>
                <a:spcPct val="100000"/>
              </a:lnSpc>
              <a:buFont typeface="Arial" panose="020B0604020202020204" pitchFamily="34" charset="0"/>
              <a:buChar char="•"/>
            </a:pPr>
            <a:endParaRPr lang="en-GB" b="0" i="0" dirty="0">
              <a:effectLst/>
              <a:latin typeface="Inter"/>
            </a:endParaRPr>
          </a:p>
          <a:p>
            <a:pPr algn="l"/>
            <a:endParaRPr lang="en-IE" sz="2000" dirty="0"/>
          </a:p>
        </p:txBody>
      </p:sp>
    </p:spTree>
    <p:extLst>
      <p:ext uri="{BB962C8B-B14F-4D97-AF65-F5344CB8AC3E}">
        <p14:creationId xmlns:p14="http://schemas.microsoft.com/office/powerpoint/2010/main" val="2396377634"/>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5975</TotalTime>
  <Words>2142</Words>
  <Application>Microsoft Office PowerPoint</Application>
  <PresentationFormat>Widescreen</PresentationFormat>
  <Paragraphs>199</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Avenir Next LT Pro</vt:lpstr>
      <vt:lpstr>Calibri</vt:lpstr>
      <vt:lpstr>Goudy Old Style</vt:lpstr>
      <vt:lpstr>Inter</vt:lpstr>
      <vt:lpstr>Wingdings</vt:lpstr>
      <vt:lpstr>FrostyVTI</vt:lpstr>
      <vt:lpstr>H&amp;M Personalized Fashion Recommendation </vt:lpstr>
      <vt:lpstr>Background information:</vt:lpstr>
      <vt:lpstr>Problem Statement:</vt:lpstr>
      <vt:lpstr>What is the dataset?</vt:lpstr>
      <vt:lpstr>What is the dataset?</vt:lpstr>
      <vt:lpstr>Attributes detailed description:</vt:lpstr>
      <vt:lpstr>Attributes detailed description:</vt:lpstr>
      <vt:lpstr>Attributes detailed description:</vt:lpstr>
      <vt:lpstr>Attributes detailed description:</vt:lpstr>
      <vt:lpstr>How data was prepared?</vt:lpstr>
      <vt:lpstr>What model was used to conduct the analytics:</vt:lpstr>
      <vt:lpstr>What model was used to conduct the analytics:</vt:lpstr>
      <vt:lpstr>What model was used to conduct the analytics:</vt:lpstr>
      <vt:lpstr>Findings:</vt:lpstr>
      <vt:lpstr>Findings:</vt:lpstr>
      <vt:lpstr>Findings:</vt:lpstr>
      <vt:lpstr>Describe the lifecycle of the project:</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shrutisindhi1403@outlook.com</dc:creator>
  <cp:lastModifiedBy>shrutisindhi1403@outlook.com</cp:lastModifiedBy>
  <cp:revision>228</cp:revision>
  <dcterms:created xsi:type="dcterms:W3CDTF">2022-03-09T22:34:35Z</dcterms:created>
  <dcterms:modified xsi:type="dcterms:W3CDTF">2023-01-12T02:04:39Z</dcterms:modified>
</cp:coreProperties>
</file>