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7" r:id="rId5"/>
    <p:sldId id="258" r:id="rId7"/>
    <p:sldId id="261" r:id="rId8"/>
    <p:sldId id="259" r:id="rId9"/>
    <p:sldId id="269" r:id="rId10"/>
    <p:sldId id="27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 sz="6000">
                <a:latin typeface="Bodoni MT Black" panose="02070A03080606020203" charset="0"/>
                <a:cs typeface="Bodoni MT Black" panose="02070A03080606020203" charset="0"/>
              </a:rPr>
              <a:t>Amazon Sales</a:t>
            </a:r>
            <a:endParaRPr lang="en-IN" altLang="en-US" sz="6000">
              <a:latin typeface="Bodoni MT Black" panose="02070A03080606020203" charset="0"/>
              <a:cs typeface="Bodoni MT Black" panose="02070A03080606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Introduction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8590"/>
            <a:ext cx="10972800" cy="5221605"/>
          </a:xfrm>
        </p:spPr>
        <p:txBody>
          <a:bodyPr>
            <a:normAutofit lnSpcReduction="10000"/>
          </a:bodyPr>
          <a:p>
            <a:pPr algn="l">
              <a:lnSpc>
                <a:spcPct val="150000"/>
              </a:lnSpc>
            </a:pPr>
            <a:r>
              <a:rPr 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Objectiv</a:t>
            </a:r>
            <a:r>
              <a:rPr lang="en-IN" alt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e:</a:t>
            </a:r>
            <a:endParaRPr lang="en-US" sz="3100" b="1"/>
          </a:p>
          <a:p>
            <a:pPr marL="457200" lvl="1" indent="457200">
              <a:lnSpc>
                <a:spcPct val="140000"/>
              </a:lnSpc>
              <a:buNone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To understand sales trends over the past three </a:t>
            </a: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years.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50000"/>
              </a:lnSpc>
            </a:pPr>
            <a:r>
              <a:rPr lang="en-US" sz="3600" b="1">
                <a:solidFill>
                  <a:schemeClr val="accent4">
                    <a:lumMod val="95000"/>
                    <a:lumOff val="5000"/>
                  </a:schemeClr>
                </a:solidFill>
                <a:latin typeface="Arial Narrow" panose="020B0606020202030204" charset="0"/>
                <a:cs typeface="Arial Narrow" panose="020B0606020202030204" charset="0"/>
              </a:rPr>
              <a:t>Scope: </a:t>
            </a:r>
            <a:endParaRPr lang="en-US" sz="4000" b="1">
              <a:solidFill>
                <a:schemeClr val="accent4">
                  <a:lumMod val="95000"/>
                  <a:lumOff val="5000"/>
                </a:schemeClr>
              </a:solidFill>
              <a:latin typeface="Siemens Slab Black" charset="0"/>
              <a:cs typeface="Siemens Slab Black" charset="0"/>
            </a:endParaRPr>
          </a:p>
          <a:p>
            <a:pPr marL="457200" lvl="1" indent="457200" algn="l">
              <a:lnSpc>
                <a:spcPct val="130000"/>
              </a:lnSpc>
              <a:buClrTx/>
              <a:buSzTx/>
              <a:buFontTx/>
              <a:buNone/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Helps in identifying seasonal patterns and making data-driven decisions.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 marL="0" indent="0" algn="l">
              <a:buClrTx/>
              <a:buSzTx/>
              <a:buFontTx/>
              <a:buNone/>
            </a:pP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12000" y="337255"/>
            <a:ext cx="10800000" cy="705600"/>
          </a:xfrm>
        </p:spPr>
        <p:txBody>
          <a:bodyPr wrap="square">
            <a:normAutofit/>
          </a:bodyPr>
          <a:lstStyle/>
          <a:p>
            <a:r>
              <a:rPr lang="en-IN" altLang="en-US" sz="4400" spc="0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Overview of the ETL Process</a:t>
            </a:r>
            <a:endParaRPr lang="en-IN" altLang="en-US" sz="4400" spc="0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632251" y="2022016"/>
            <a:ext cx="5237592" cy="58771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000" b="1">
                <a:latin typeface="Bahnschrift" panose="020B0502040204020203" charset="0"/>
                <a:cs typeface="Bahnschrift" panose="020B0502040204020203" charset="0"/>
              </a:rPr>
              <a:t>Sales data collected from Amazon's internal systems.</a:t>
            </a:r>
            <a:endParaRPr lang="en-US" sz="2000" b="1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1" name="圆角矩形 13"/>
          <p:cNvSpPr/>
          <p:nvPr>
            <p:custDataLst>
              <p:tags r:id="rId3"/>
            </p:custDataLst>
          </p:nvPr>
        </p:nvSpPr>
        <p:spPr>
          <a:xfrm>
            <a:off x="632251" y="1602197"/>
            <a:ext cx="1972800" cy="475200"/>
          </a:xfrm>
          <a:prstGeom prst="roundRect">
            <a:avLst>
              <a:gd name="adj" fmla="val 14094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>
                <a:solidFill>
                  <a:schemeClr val="lt1">
                    <a:lumMod val="100000"/>
                  </a:schemeClr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EXTRACT</a:t>
            </a:r>
            <a:endParaRPr lang="en-US" sz="3600" b="1">
              <a:solidFill>
                <a:schemeClr val="accent4">
                  <a:lumMod val="95000"/>
                  <a:lumOff val="5000"/>
                </a:schemeClr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632460" y="3772535"/>
            <a:ext cx="5237480" cy="8070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latin typeface="Bahnschrift" panose="020B0502040204020203" charset="0"/>
                <a:cs typeface="Bahnschrift" panose="020B0502040204020203" charset="0"/>
              </a:rPr>
              <a:t>Data cleaned, formatted, and categorized by month, year, and product category.</a:t>
            </a:r>
            <a:endParaRPr lang="en-US" sz="2000" b="1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3" name="圆角矩形 13"/>
          <p:cNvSpPr/>
          <p:nvPr>
            <p:custDataLst>
              <p:tags r:id="rId5"/>
            </p:custDataLst>
          </p:nvPr>
        </p:nvSpPr>
        <p:spPr>
          <a:xfrm>
            <a:off x="611931" y="3296617"/>
            <a:ext cx="1973081" cy="475724"/>
          </a:xfrm>
          <a:prstGeom prst="roundRect">
            <a:avLst>
              <a:gd name="adj" fmla="val 14094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>
                <a:solidFill>
                  <a:schemeClr val="lt1">
                    <a:lumMod val="100000"/>
                  </a:schemeClr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TRANSFORM</a:t>
            </a:r>
            <a:endParaRPr lang="en-IN" altLang="en-US" sz="2000" b="1">
              <a:solidFill>
                <a:schemeClr val="lt1">
                  <a:lumMod val="100000"/>
                </a:schemeClr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632460" y="5203190"/>
            <a:ext cx="5237480" cy="8159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sz="2000" b="1">
                <a:latin typeface="Bahnschrift" panose="020B0502040204020203" charset="0"/>
                <a:cs typeface="Bahnschrift" panose="020B0502040204020203" charset="0"/>
              </a:rPr>
              <a:t>Data loaded into a database for analysis.</a:t>
            </a:r>
            <a:endParaRPr lang="en-US" sz="2000" b="1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15" name="圆角矩形 13"/>
          <p:cNvSpPr/>
          <p:nvPr>
            <p:custDataLst>
              <p:tags r:id="rId7"/>
            </p:custDataLst>
          </p:nvPr>
        </p:nvSpPr>
        <p:spPr>
          <a:xfrm>
            <a:off x="632460" y="4728210"/>
            <a:ext cx="1972945" cy="475200"/>
          </a:xfrm>
          <a:prstGeom prst="roundRect">
            <a:avLst>
              <a:gd name="adj" fmla="val 14094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>
                <a:solidFill>
                  <a:schemeClr val="lt1">
                    <a:lumMod val="100000"/>
                  </a:schemeClr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LOAD</a:t>
            </a:r>
            <a:endParaRPr lang="en-IN" altLang="en-US" sz="1600" b="1"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pic>
        <p:nvPicPr>
          <p:cNvPr id="5" name="Picture 4" descr="Screenshot 2024-08-11 121257"/>
          <p:cNvPicPr>
            <a:picLocks noChangeAspect="1"/>
          </p:cNvPicPr>
          <p:nvPr/>
        </p:nvPicPr>
        <p:blipFill>
          <a:blip r:embed="rId8"/>
          <a:srcRect l="-1012" t="-2681" r="8186" b="2681"/>
          <a:stretch>
            <a:fillRect/>
          </a:stretch>
        </p:blipFill>
        <p:spPr>
          <a:xfrm>
            <a:off x="5870575" y="967740"/>
            <a:ext cx="6398895" cy="57785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935"/>
            <a:ext cx="10972800" cy="951230"/>
          </a:xfrm>
        </p:spPr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Details of Data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" y="995045"/>
            <a:ext cx="12000865" cy="5634355"/>
          </a:xfrm>
        </p:spPr>
        <p:txBody>
          <a:bodyPr/>
          <a:p>
            <a:pPr marL="0" indent="0">
              <a:buNone/>
            </a:pPr>
            <a:r>
              <a:rPr lang="en-US" sz="3100" b="1">
                <a:latin typeface="Bahnschrift" panose="020B0502040204020203" charset="0"/>
                <a:cs typeface="Bahnschrift" panose="020B0502040204020203" charset="0"/>
              </a:rPr>
              <a:t>Following is the data provided to do analysis on :</a:t>
            </a: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-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 marL="0" indent="0">
              <a:lnSpc>
                <a:spcPct val="140000"/>
              </a:lnSpc>
              <a:buFont typeface="Wingdings" panose="05000000000000000000" charset="0"/>
              <a:buNone/>
            </a:pP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</p:txBody>
      </p:sp>
      <p:pic>
        <p:nvPicPr>
          <p:cNvPr id="4" name="Picture 3" descr="Screenshot 2024-08-11 115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" y="1605915"/>
            <a:ext cx="11239500" cy="5121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Main KPIs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Total Sales Revenue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20000"/>
              </a:lnSpc>
            </a:pPr>
            <a:r>
              <a:rPr lang="en-US" sz="3100">
                <a:latin typeface="Bahnschrift" panose="020B0502040204020203" charset="0"/>
                <a:cs typeface="Bahnschrift" panose="020B0502040204020203" charset="0"/>
              </a:rPr>
              <a:t>Sales Growth Rate</a:t>
            </a:r>
            <a:endParaRPr 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30000"/>
              </a:lnSpc>
            </a:pP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Distribution of Total Revnue</a:t>
            </a:r>
            <a:endParaRPr lang="en-IN" alt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30000"/>
              </a:lnSpc>
            </a:pP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Monthly Sales Trend</a:t>
            </a:r>
            <a:endParaRPr lang="en-IN" altLang="en-US" sz="3100">
              <a:latin typeface="Bahnschrift" panose="020B0502040204020203" charset="0"/>
              <a:cs typeface="Bahnschrift" panose="020B0502040204020203" charset="0"/>
            </a:endParaRPr>
          </a:p>
          <a:p>
            <a:pPr>
              <a:lnSpc>
                <a:spcPct val="130000"/>
              </a:lnSpc>
            </a:pPr>
            <a:r>
              <a:rPr lang="en-IN" altLang="en-US" sz="3100">
                <a:latin typeface="Bahnschrift" panose="020B0502040204020203" charset="0"/>
                <a:cs typeface="Bahnschrift" panose="020B0502040204020203" charset="0"/>
              </a:rPr>
              <a:t>Yearly Sales Trend</a:t>
            </a:r>
            <a:endParaRPr lang="en-IN" altLang="en-US" sz="3100"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3035"/>
            <a:ext cx="10972800" cy="819785"/>
          </a:xfrm>
        </p:spPr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Sales Trends Analysis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pic>
        <p:nvPicPr>
          <p:cNvPr id="5" name="Content Placeholder 4" descr="Screenshot 2024-08-11 1221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178560"/>
            <a:ext cx="5896610" cy="5415915"/>
          </a:xfrm>
          <a:prstGeom prst="rect">
            <a:avLst/>
          </a:prstGeom>
        </p:spPr>
      </p:pic>
      <p:pic>
        <p:nvPicPr>
          <p:cNvPr id="7" name="Picture 6" descr="Screenshot 2024-08-11 122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210" y="1278255"/>
            <a:ext cx="6320790" cy="5139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Monthly Sales Trend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pic>
        <p:nvPicPr>
          <p:cNvPr id="4" name="Content Placeholder 3" descr="Screenshot 2024-08-11 12234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6095" y="1600200"/>
            <a:ext cx="10956290" cy="49828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tx2">
                    <a:lumMod val="95000"/>
                    <a:lumOff val="5000"/>
                  </a:schemeClr>
                </a:solidFill>
                <a:latin typeface="Franklin Gothic Heavy" panose="020B0903020102020204" charset="0"/>
                <a:cs typeface="Franklin Gothic Heavy" panose="020B0903020102020204" charset="0"/>
              </a:rPr>
              <a:t>Yearly Sales Trend</a:t>
            </a:r>
            <a:endParaRPr lang="en-IN" altLang="en-US">
              <a:solidFill>
                <a:schemeClr val="tx2">
                  <a:lumMod val="95000"/>
                  <a:lumOff val="5000"/>
                </a:schemeClr>
              </a:solidFill>
              <a:latin typeface="Franklin Gothic Heavy" panose="020B0903020102020204" charset="0"/>
              <a:cs typeface="Franklin Gothic Heavy" panose="020B0903020102020204" charset="0"/>
            </a:endParaRPr>
          </a:p>
        </p:txBody>
      </p:sp>
      <p:pic>
        <p:nvPicPr>
          <p:cNvPr id="4" name="Content Placeholder 3" descr="Screenshot 2024-08-11 1225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0840" y="1600200"/>
            <a:ext cx="10793095" cy="5104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39790"/>
          </a:xfrm>
        </p:spPr>
        <p:txBody>
          <a:bodyPr/>
          <a:p>
            <a:pPr algn="ctr"/>
            <a:r>
              <a:rPr lang="en-IN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Bahnschrift SemiBold" panose="020B0502040204020203" charset="0"/>
                <a:cs typeface="Bahnschrift SemiBold" panose="020B0502040204020203" charset="0"/>
              </a:rPr>
              <a:t>Thank You</a:t>
            </a:r>
            <a:endParaRPr lang="en-IN" alt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  <a:reflection blurRad="6350" stA="50000" endA="300" endPos="50000" dist="29997" dir="5400000" sy="-100000" algn="bl" rotWithShape="0"/>
              </a:effectLst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3.4427559055118,&quot;left&quot;:48.18354330708662,&quot;top&quot;:126.15724409448819,&quot;width&quot;:414.3505520269438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60_3*l_h_f*1_3_1"/>
  <p:tag name="KSO_WM_TEMPLATE_CATEGORY" val="diagram"/>
  <p:tag name="KSO_WM_TEMPLATE_INDEX" val="20237960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63.4427559055118,&quot;left&quot;:48.18354330708662,&quot;top&quot;:126.15724409448819,&quot;width&quot;:414.3505520269438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60_3*l_h_a*1_3_1"/>
  <p:tag name="KSO_WM_TEMPLATE_CATEGORY" val="diagram"/>
  <p:tag name="KSO_WM_TEMPLATE_INDEX" val="20237960"/>
  <p:tag name="KSO_WM_UNIT_LAYERLEVEL" val="1_1_1"/>
  <p:tag name="KSO_WM_TAG_VERSION" val="3.0"/>
  <p:tag name="KSO_WM_BEAUTIFY_FLAG" val="#wm#"/>
  <p:tag name="KSO_WM_UNIT_PRESET_TEXT" val="Titl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SPECIAL_SOURCE" val="bdnull"/>
  <p:tag name="KSO_WM_SLIDE_ID" val="custom20238187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3"/>
  <p:tag name="KSO_WM_SLIDE_INDEX" val="1"/>
  <p:tag name="KSO_WM_SLIDE_SIZE" val="411.56*333.516"/>
  <p:tag name="KSO_WM_SLIDE_POSITION" val="50.1946*155.824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8187"/>
  <p:tag name="KSO_WM_SLIDE_LAYOUT" val="a_α_l"/>
  <p:tag name="KSO_WM_SLIDE_LAYOUT_CNT" val="1_1_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187_1*a*1"/>
  <p:tag name="KSO_WM_TEMPLATE_CATEGORY" val="custom"/>
  <p:tag name="KSO_WM_TEMPLATE_INDEX" val="20238187"/>
  <p:tag name="KSO_WM_UNIT_LAYERLEVEL" val="1"/>
  <p:tag name="KSO_WM_TAG_VERSION" val="3.0"/>
  <p:tag name="KSO_WM_BEAUTIFY_FLAG" val="#wm#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3.4427559055118,&quot;left&quot;:48.18354330708662,&quot;top&quot;:126.15724409448819,&quot;width&quot;:414.3505520269438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60_3*l_h_f*1_1_1"/>
  <p:tag name="KSO_WM_TEMPLATE_CATEGORY" val="diagram"/>
  <p:tag name="KSO_WM_TEMPLATE_INDEX" val="20237960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63.4427559055118,&quot;left&quot;:48.18354330708662,&quot;top&quot;:126.15724409448819,&quot;width&quot;:414.3505520269438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60_3*l_h_a*1_1_1"/>
  <p:tag name="KSO_WM_TEMPLATE_CATEGORY" val="diagram"/>
  <p:tag name="KSO_WM_TEMPLATE_INDEX" val="20237960"/>
  <p:tag name="KSO_WM_UNIT_LAYERLEVEL" val="1_1_1"/>
  <p:tag name="KSO_WM_TAG_VERSION" val="3.0"/>
  <p:tag name="KSO_WM_BEAUTIFY_FLAG" val="#wm#"/>
  <p:tag name="KSO_WM_UNIT_PRESET_TEXT" val="Titl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63.4427559055118,&quot;left&quot;:48.18354330708662,&quot;top&quot;:126.15724409448819,&quot;width&quot;:414.3505520269438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60_3*l_h_f*1_2_1"/>
  <p:tag name="KSO_WM_TEMPLATE_CATEGORY" val="diagram"/>
  <p:tag name="KSO_WM_TEMPLATE_INDEX" val="20237960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TEXT_FILL_FORE_SCHEMECOLOR_INDEX" val="1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363.4427559055118,&quot;left&quot;:48.18354330708662,&quot;top&quot;:126.15724409448819,&quot;width&quot;:414.3505520269438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60_3*l_h_a*1_2_1"/>
  <p:tag name="KSO_WM_TEMPLATE_CATEGORY" val="diagram"/>
  <p:tag name="KSO_WM_TEMPLATE_INDEX" val="20237960"/>
  <p:tag name="KSO_WM_UNIT_LAYERLEVEL" val="1_1_1"/>
  <p:tag name="KSO_WM_TAG_VERSION" val="3.0"/>
  <p:tag name="KSO_WM_BEAUTIFY_FLAG" val="#wm#"/>
  <p:tag name="KSO_WM_UNIT_PRESET_TEXT" val="Title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Business Cooper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Presentation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Bodoni MT Black</vt:lpstr>
      <vt:lpstr>Franklin Gothic Heavy</vt:lpstr>
      <vt:lpstr>Arial Narrow</vt:lpstr>
      <vt:lpstr>Bahnschrift</vt:lpstr>
      <vt:lpstr>Siemens Slab Black</vt:lpstr>
      <vt:lpstr>Wingdings</vt:lpstr>
      <vt:lpstr>Bahnschrift SemiBold</vt:lpstr>
      <vt:lpstr>微软雅黑</vt:lpstr>
      <vt:lpstr>Arial Unicode MS</vt:lpstr>
      <vt:lpstr>Calibri</vt:lpstr>
      <vt:lpstr>Arial Black</vt:lpstr>
      <vt:lpstr>Business Cooperate</vt:lpstr>
      <vt:lpstr>Financial Analytics</vt:lpstr>
      <vt:lpstr>Introduction</vt:lpstr>
      <vt:lpstr>Overview of the ETL Process</vt:lpstr>
      <vt:lpstr>Details of Data</vt:lpstr>
      <vt:lpstr>Main KPIs</vt:lpstr>
      <vt:lpstr>My Design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</dc:title>
  <dc:creator>afl21</dc:creator>
  <cp:lastModifiedBy>afl21</cp:lastModifiedBy>
  <cp:revision>3</cp:revision>
  <dcterms:created xsi:type="dcterms:W3CDTF">2024-07-19T17:33:00Z</dcterms:created>
  <dcterms:modified xsi:type="dcterms:W3CDTF">2024-08-11T06:56:06Z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52635F67A63D4F2FA38603B947015FA5_11</vt:lpwstr>
  </property>
  <property fmtid="{D5CDD505-2E9C-101B-9397-08002B2CF9AE}" pid="3" name="KSOProductBuildVer">
    <vt:lpwstr>1033-12.2.0.17545</vt:lpwstr>
  </property>
</Properties>
</file>