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8" r:id="rId5"/>
    <p:sldId id="261" r:id="rId6"/>
    <p:sldId id="259" r:id="rId7"/>
    <p:sldId id="26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IN" altLang="en-US" sz="5400">
                <a:latin typeface="Bodoni MT Black" panose="02070A03080606020203" charset="0"/>
                <a:cs typeface="Bodoni MT Black" panose="02070A03080606020203" charset="0"/>
              </a:rPr>
              <a:t>Big Game Census Analytics</a:t>
            </a:r>
            <a:endParaRPr lang="en-IN" altLang="en-US" sz="5400">
              <a:latin typeface="Bodoni MT Black" panose="02070A03080606020203" charset="0"/>
              <a:cs typeface="Bodoni MT Black" panose="02070A03080606020203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olidFill>
                  <a:schemeClr val="tx2">
                    <a:lumMod val="95000"/>
                    <a:lumOff val="5000"/>
                  </a:schemeClr>
                </a:solidFill>
                <a:latin typeface="Franklin Gothic Heavy" panose="020B0903020102020204" charset="0"/>
                <a:cs typeface="Franklin Gothic Heavy" panose="020B0903020102020204" charset="0"/>
              </a:rPr>
              <a:t>Introduction</a:t>
            </a:r>
            <a:endParaRPr lang="en-IN" altLang="en-US">
              <a:solidFill>
                <a:schemeClr val="tx2">
                  <a:lumMod val="95000"/>
                  <a:lumOff val="5000"/>
                </a:schemeClr>
              </a:solidFill>
              <a:latin typeface="Franklin Gothic Heavy" panose="020B0903020102020204" charset="0"/>
              <a:cs typeface="Franklin Gothic Heavy" panose="020B09030201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8590"/>
            <a:ext cx="10972800" cy="5221605"/>
          </a:xfrm>
        </p:spPr>
        <p:txBody>
          <a:bodyPr>
            <a:normAutofit lnSpcReduction="10000"/>
          </a:bodyPr>
          <a:p>
            <a:pPr algn="l"/>
            <a:r>
              <a:rPr lang="en-US" sz="3600" b="1">
                <a:solidFill>
                  <a:schemeClr val="accent4">
                    <a:lumMod val="95000"/>
                    <a:lumOff val="5000"/>
                  </a:schemeClr>
                </a:solidFill>
                <a:latin typeface="Arial Narrow" panose="020B0606020202030204" charset="0"/>
                <a:cs typeface="Arial Narrow" panose="020B0606020202030204" charset="0"/>
              </a:rPr>
              <a:t>Objective</a:t>
            </a:r>
            <a:r>
              <a:rPr lang="en-US" sz="3100" b="1"/>
              <a:t>: </a:t>
            </a:r>
            <a:endParaRPr lang="en-US" sz="3100" b="1"/>
          </a:p>
          <a:p>
            <a:pPr marL="457200" lvl="1" indent="457200">
              <a:lnSpc>
                <a:spcPct val="120000"/>
              </a:lnSpc>
              <a:buNone/>
            </a:pPr>
            <a:r>
              <a:rPr lang="en-US" sz="3100">
                <a:latin typeface="Bahnschrift" panose="020B0502040204020203" charset="0"/>
                <a:cs typeface="Bahnschrift" panose="020B0502040204020203" charset="0"/>
              </a:rPr>
              <a:t>To explore the birthplaces of Super Bowl 52 players in </a:t>
            </a:r>
            <a:r>
              <a:rPr lang="en-IN" altLang="en-US" sz="3100">
                <a:latin typeface="Bahnschrift" panose="020B0502040204020203" charset="0"/>
                <a:cs typeface="Bahnschrift" panose="020B0502040204020203" charset="0"/>
              </a:rPr>
              <a:t>	</a:t>
            </a:r>
            <a:r>
              <a:rPr lang="en-US" sz="3100">
                <a:latin typeface="Bahnschrift" panose="020B0502040204020203" charset="0"/>
                <a:cs typeface="Bahnschrift" panose="020B0502040204020203" charset="0"/>
              </a:rPr>
              <a:t>relation to state population data.</a:t>
            </a:r>
            <a:endParaRPr lang="en-US" sz="3100">
              <a:latin typeface="Bahnschrift" panose="020B0502040204020203" charset="0"/>
              <a:cs typeface="Bahnschrift" panose="020B0502040204020203" charset="0"/>
            </a:endParaRPr>
          </a:p>
          <a:p>
            <a:r>
              <a:rPr lang="en-IN" altLang="en-US" sz="3600" b="1">
                <a:solidFill>
                  <a:schemeClr val="accent4">
                    <a:lumMod val="95000"/>
                    <a:lumOff val="5000"/>
                  </a:schemeClr>
                </a:solidFill>
                <a:latin typeface="Arial Narrow" panose="020B0606020202030204" charset="0"/>
                <a:cs typeface="Arial Narrow" panose="020B0606020202030204" charset="0"/>
              </a:rPr>
              <a:t>Inspiration</a:t>
            </a:r>
            <a:r>
              <a:rPr lang="en-US" sz="3600" b="1">
                <a:solidFill>
                  <a:schemeClr val="accent4">
                    <a:lumMod val="95000"/>
                    <a:lumOff val="5000"/>
                  </a:schemeClr>
                </a:solidFill>
                <a:latin typeface="Arial Narrow" panose="020B0606020202030204" charset="0"/>
                <a:cs typeface="Arial Narrow" panose="020B0606020202030204" charset="0"/>
              </a:rPr>
              <a:t>: </a:t>
            </a:r>
            <a:endParaRPr lang="en-US" sz="4000" b="1">
              <a:solidFill>
                <a:schemeClr val="accent4">
                  <a:lumMod val="95000"/>
                  <a:lumOff val="5000"/>
                </a:schemeClr>
              </a:solidFill>
              <a:latin typeface="Siemens Slab Black" charset="0"/>
              <a:cs typeface="Siemens Slab Black" charset="0"/>
            </a:endParaRPr>
          </a:p>
          <a:p>
            <a:pPr marL="457200" lvl="1" indent="457200" algn="l">
              <a:lnSpc>
                <a:spcPct val="110000"/>
              </a:lnSpc>
              <a:buClrTx/>
              <a:buSzTx/>
              <a:buFontTx/>
              <a:buNone/>
            </a:pPr>
            <a:r>
              <a:rPr lang="en-US" sz="3100">
                <a:latin typeface="Bahnschrift" panose="020B0502040204020203" charset="0"/>
                <a:cs typeface="Bahnschrift" panose="020B0502040204020203" charset="0"/>
              </a:rPr>
              <a:t>Developed by two data enthusiasts after their teams </a:t>
            </a:r>
            <a:r>
              <a:rPr lang="en-IN" altLang="en-US" sz="3100">
                <a:latin typeface="Bahnschrift" panose="020B0502040204020203" charset="0"/>
                <a:cs typeface="Bahnschrift" panose="020B0502040204020203" charset="0"/>
              </a:rPr>
              <a:t>	</a:t>
            </a:r>
            <a:r>
              <a:rPr lang="en-US" sz="3100">
                <a:latin typeface="Bahnschrift" panose="020B0502040204020203" charset="0"/>
                <a:cs typeface="Bahnschrift" panose="020B0502040204020203" charset="0"/>
              </a:rPr>
              <a:t>were eliminated from the playoffs.</a:t>
            </a:r>
            <a:endParaRPr lang="en-US" sz="3100">
              <a:latin typeface="Bahnschrift" panose="020B0502040204020203" charset="0"/>
              <a:cs typeface="Bahnschrift" panose="020B0502040204020203" charset="0"/>
            </a:endParaRPr>
          </a:p>
          <a:p>
            <a:pPr algn="l">
              <a:buClrTx/>
              <a:buSzTx/>
              <a:buFontTx/>
            </a:pPr>
            <a:r>
              <a:rPr lang="en-IN" altLang="en-US" sz="3600" b="1">
                <a:solidFill>
                  <a:schemeClr val="accent4">
                    <a:lumMod val="95000"/>
                    <a:lumOff val="5000"/>
                  </a:schemeClr>
                </a:solidFill>
                <a:latin typeface="Arial Narrow" panose="020B0606020202030204" charset="0"/>
                <a:cs typeface="Arial Narrow" panose="020B0606020202030204" charset="0"/>
              </a:rPr>
              <a:t>Data Source</a:t>
            </a:r>
            <a:r>
              <a:rPr lang="en-US" sz="3600" b="1">
                <a:solidFill>
                  <a:schemeClr val="accent4">
                    <a:lumMod val="95000"/>
                    <a:lumOff val="5000"/>
                  </a:schemeClr>
                </a:solidFill>
                <a:latin typeface="Arial Narrow" panose="020B0606020202030204" charset="0"/>
                <a:cs typeface="Arial Narrow" panose="020B0606020202030204" charset="0"/>
              </a:rPr>
              <a:t>: </a:t>
            </a:r>
            <a:endParaRPr lang="en-US" sz="4000">
              <a:solidFill>
                <a:schemeClr val="accent4">
                  <a:lumMod val="95000"/>
                  <a:lumOff val="5000"/>
                </a:schemeClr>
              </a:solidFill>
              <a:latin typeface="Siemens Slab Black" charset="0"/>
              <a:cs typeface="Siemens Slab Black" charset="0"/>
            </a:endParaRPr>
          </a:p>
          <a:p>
            <a:pPr marL="457200" lvl="1" indent="457200" algn="l">
              <a:lnSpc>
                <a:spcPct val="110000"/>
              </a:lnSpc>
              <a:buClrTx/>
              <a:buSzTx/>
              <a:buFontTx/>
              <a:buNone/>
            </a:pPr>
            <a:r>
              <a:rPr lang="en-US" sz="3100">
                <a:latin typeface="Bahnschrift" panose="020B0502040204020203" charset="0"/>
                <a:cs typeface="Bahnschrift" panose="020B0502040204020203" charset="0"/>
              </a:rPr>
              <a:t>Census data from census.gov and roster information </a:t>
            </a:r>
            <a:r>
              <a:rPr lang="en-IN" altLang="en-US" sz="3100">
                <a:latin typeface="Bahnschrift" panose="020B0502040204020203" charset="0"/>
                <a:cs typeface="Bahnschrift" panose="020B0502040204020203" charset="0"/>
              </a:rPr>
              <a:t>	</a:t>
            </a:r>
            <a:r>
              <a:rPr lang="en-US" sz="3100">
                <a:latin typeface="Bahnschrift" panose="020B0502040204020203" charset="0"/>
                <a:cs typeface="Bahnschrift" panose="020B0502040204020203" charset="0"/>
              </a:rPr>
              <a:t>from Yahoo Sports.</a:t>
            </a:r>
            <a:endParaRPr lang="en-US" sz="3100">
              <a:latin typeface="Bahnschrift" panose="020B0502040204020203" charset="0"/>
              <a:cs typeface="Bahnschrift" panose="020B0502040204020203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olidFill>
                  <a:schemeClr val="tx2">
                    <a:lumMod val="95000"/>
                    <a:lumOff val="5000"/>
                  </a:schemeClr>
                </a:solidFill>
                <a:latin typeface="Franklin Gothic Heavy" panose="020B0903020102020204" charset="0"/>
                <a:cs typeface="Franklin Gothic Heavy" panose="020B0903020102020204" charset="0"/>
              </a:rPr>
              <a:t>Methodology</a:t>
            </a:r>
            <a:endParaRPr lang="en-IN" altLang="en-US">
              <a:solidFill>
                <a:schemeClr val="tx2">
                  <a:lumMod val="95000"/>
                  <a:lumOff val="5000"/>
                </a:schemeClr>
              </a:solidFill>
              <a:latin typeface="Franklin Gothic Heavy" panose="020B0903020102020204" charset="0"/>
              <a:cs typeface="Franklin Gothic Heavy" panose="020B09030201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290" y="1600200"/>
            <a:ext cx="12000865" cy="5029200"/>
          </a:xfrm>
        </p:spPr>
        <p:txBody>
          <a:bodyPr/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b="1">
                <a:latin typeface="Bahnschrift" panose="020B0502040204020203" charset="0"/>
                <a:cs typeface="Bahnschrift" panose="020B0502040204020203" charset="0"/>
              </a:rPr>
              <a:t>Data Collection:</a:t>
            </a:r>
            <a:r>
              <a:rPr lang="en-US" sz="3100">
                <a:latin typeface="Bahnschrift" panose="020B0502040204020203" charset="0"/>
                <a:cs typeface="Bahnschrift" panose="020B0502040204020203" charset="0"/>
              </a:rPr>
              <a:t> Census data pulled from census.gov, roster information from Yahoo Sports. in</a:t>
            </a:r>
            <a:endParaRPr lang="en-US" sz="3100">
              <a:latin typeface="Bahnschrift" panose="020B0502040204020203" charset="0"/>
              <a:cs typeface="Bahnschrift" panose="020B0502040204020203" charset="0"/>
            </a:endParaRPr>
          </a:p>
          <a:p>
            <a:pPr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en-US" b="1">
                <a:latin typeface="Bahnschrift" panose="020B0502040204020203" charset="0"/>
                <a:cs typeface="Bahnschrift" panose="020B0502040204020203" charset="0"/>
              </a:rPr>
              <a:t>Data Integration:</a:t>
            </a:r>
            <a:r>
              <a:rPr lang="en-US" sz="3100">
                <a:latin typeface="Bahnschrift" panose="020B0502040204020203" charset="0"/>
                <a:cs typeface="Bahnschrift" panose="020B0502040204020203" charset="0"/>
              </a:rPr>
              <a:t> Merging of player birthplaces with state population data.</a:t>
            </a:r>
            <a:endParaRPr lang="en-US" sz="3100">
              <a:latin typeface="Bahnschrift" panose="020B0502040204020203" charset="0"/>
              <a:cs typeface="Bahnschrift" panose="020B0502040204020203" charset="0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b="1">
                <a:latin typeface="Bahnschrift" panose="020B0502040204020203" charset="0"/>
                <a:cs typeface="Bahnschrift" panose="020B0502040204020203" charset="0"/>
              </a:rPr>
              <a:t>Visualization Platform:</a:t>
            </a:r>
            <a:r>
              <a:rPr lang="en-US" sz="3100">
                <a:latin typeface="Bahnschrift" panose="020B0502040204020203" charset="0"/>
                <a:cs typeface="Bahnschrift" panose="020B0502040204020203" charset="0"/>
              </a:rPr>
              <a:t> Designed using </a:t>
            </a:r>
            <a:r>
              <a:rPr lang="en-IN" altLang="en-US" sz="3100">
                <a:latin typeface="Bahnschrift" panose="020B0502040204020203" charset="0"/>
                <a:cs typeface="Bahnschrift" panose="020B0502040204020203" charset="0"/>
              </a:rPr>
              <a:t>Power-BI</a:t>
            </a:r>
            <a:r>
              <a:rPr lang="en-US" sz="3100">
                <a:latin typeface="Bahnschrift" panose="020B0502040204020203" charset="0"/>
                <a:cs typeface="Bahnschrift" panose="020B0502040204020203" charset="0"/>
              </a:rPr>
              <a:t>.</a:t>
            </a:r>
            <a:endParaRPr lang="en-US" sz="3100">
              <a:latin typeface="Bahnschrift" panose="020B0502040204020203" charset="0"/>
              <a:cs typeface="Bahnschrift" panose="020B0502040204020203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olidFill>
                  <a:schemeClr val="tx2">
                    <a:lumMod val="95000"/>
                    <a:lumOff val="5000"/>
                  </a:schemeClr>
                </a:solidFill>
                <a:latin typeface="Franklin Gothic Heavy" panose="020B0903020102020204" charset="0"/>
                <a:cs typeface="Franklin Gothic Heavy" panose="020B0903020102020204" charset="0"/>
              </a:rPr>
              <a:t>Main KPIs</a:t>
            </a:r>
            <a:endParaRPr lang="en-IN" altLang="en-US">
              <a:solidFill>
                <a:schemeClr val="tx2">
                  <a:lumMod val="95000"/>
                  <a:lumOff val="5000"/>
                </a:schemeClr>
              </a:solidFill>
              <a:latin typeface="Franklin Gothic Heavy" panose="020B0903020102020204" charset="0"/>
              <a:cs typeface="Franklin Gothic Heavy" panose="020B09030201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en-US" sz="3100">
                <a:latin typeface="Bahnschrift" panose="020B0502040204020203" charset="0"/>
                <a:cs typeface="Bahnschrift" panose="020B0502040204020203" charset="0"/>
              </a:rPr>
              <a:t>Number of Players per State</a:t>
            </a:r>
            <a:endParaRPr lang="en-US" sz="3100">
              <a:latin typeface="Bahnschrift" panose="020B0502040204020203" charset="0"/>
              <a:cs typeface="Bahnschrift" panose="020B0502040204020203" charset="0"/>
            </a:endParaRPr>
          </a:p>
          <a:p>
            <a:pPr>
              <a:lnSpc>
                <a:spcPct val="130000"/>
              </a:lnSpc>
            </a:pPr>
            <a:r>
              <a:rPr lang="en-IN" altLang="en-US" sz="3100">
                <a:latin typeface="Bahnschrift" panose="020B0502040204020203" charset="0"/>
                <a:cs typeface="Bahnschrift" panose="020B0502040204020203" charset="0"/>
              </a:rPr>
              <a:t>Players poistion and their age.</a:t>
            </a:r>
            <a:endParaRPr lang="en-IN" altLang="en-US" sz="3100">
              <a:latin typeface="Bahnschrift" panose="020B0502040204020203" charset="0"/>
              <a:cs typeface="Bahnschrift" panose="020B0502040204020203" charset="0"/>
            </a:endParaRPr>
          </a:p>
          <a:p>
            <a:pPr>
              <a:lnSpc>
                <a:spcPct val="130000"/>
              </a:lnSpc>
            </a:pPr>
            <a:r>
              <a:rPr lang="en-IN" altLang="en-US" sz="3100">
                <a:latin typeface="Bahnschrift" panose="020B0502040204020203" charset="0"/>
                <a:cs typeface="Bahnschrift" panose="020B0502040204020203" charset="0"/>
              </a:rPr>
              <a:t>Latitude and Longitude by players name.</a:t>
            </a:r>
            <a:endParaRPr lang="en-IN" altLang="en-US" sz="3100">
              <a:latin typeface="Bahnschrift" panose="020B0502040204020203" charset="0"/>
              <a:cs typeface="Bahnschrift" panose="020B0502040204020203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olidFill>
                  <a:schemeClr val="tx2">
                    <a:lumMod val="95000"/>
                    <a:lumOff val="5000"/>
                  </a:schemeClr>
                </a:solidFill>
                <a:latin typeface="Franklin Gothic Heavy" panose="020B0903020102020204" charset="0"/>
                <a:cs typeface="Franklin Gothic Heavy" panose="020B0903020102020204" charset="0"/>
              </a:rPr>
              <a:t>My Design</a:t>
            </a:r>
            <a:endParaRPr lang="en-IN" altLang="en-US">
              <a:solidFill>
                <a:schemeClr val="tx2">
                  <a:lumMod val="95000"/>
                  <a:lumOff val="5000"/>
                </a:schemeClr>
              </a:solidFill>
              <a:latin typeface="Franklin Gothic Heavy" panose="020B0903020102020204" charset="0"/>
              <a:cs typeface="Franklin Gothic Heavy" panose="020B0903020102020204" charset="0"/>
            </a:endParaRPr>
          </a:p>
        </p:txBody>
      </p:sp>
      <p:pic>
        <p:nvPicPr>
          <p:cNvPr id="5" name="Content Placeholder 4" descr="Screenshot 2024-08-11 14552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4305" y="1174750"/>
            <a:ext cx="11806555" cy="54629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creenshot 2024-08-11 14554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2250" y="189865"/>
            <a:ext cx="11833225" cy="64376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9790"/>
          </a:xfrm>
        </p:spPr>
        <p:txBody>
          <a:bodyPr/>
          <a:p>
            <a:pPr algn="ctr"/>
            <a:r>
              <a:rPr lang="en-IN" altLang="en-US" sz="660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  <a:reflection blurRad="6350" stA="50000" endA="300" endPos="50000" dist="29997" dir="5400000" sy="-100000" algn="bl" rotWithShape="0"/>
                </a:effectLst>
                <a:latin typeface="Bahnschrift SemiBold" panose="020B0502040204020203" charset="0"/>
                <a:cs typeface="Bahnschrift SemiBold" panose="020B0502040204020203" charset="0"/>
              </a:rPr>
              <a:t>Thank You</a:t>
            </a:r>
            <a:endParaRPr lang="en-IN" altLang="en-US" sz="6600"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  <a:reflection blurRad="6350" stA="50000" endA="300" endPos="50000" dist="29997" dir="5400000" sy="-100000" algn="bl" rotWithShape="0"/>
              </a:effectLst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672</Words>
  <Application>WPS Presentation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7" baseType="lpstr">
      <vt:lpstr>Arial</vt:lpstr>
      <vt:lpstr>宋体</vt:lpstr>
      <vt:lpstr>Wingdings</vt:lpstr>
      <vt:lpstr>Bodoni MT Black</vt:lpstr>
      <vt:lpstr>Franklin Gothic Heavy</vt:lpstr>
      <vt:lpstr>Arial Narrow</vt:lpstr>
      <vt:lpstr>Bahnschrift</vt:lpstr>
      <vt:lpstr>Siemens Slab Black</vt:lpstr>
      <vt:lpstr>Wingdings</vt:lpstr>
      <vt:lpstr>Bahnschrift SemiBold</vt:lpstr>
      <vt:lpstr>微软雅黑</vt:lpstr>
      <vt:lpstr>Arial Unicode MS</vt:lpstr>
      <vt:lpstr>Calibri</vt:lpstr>
      <vt:lpstr>Mali SemiBold</vt:lpstr>
      <vt:lpstr>Segoe Print</vt:lpstr>
      <vt:lpstr>Lato</vt:lpstr>
      <vt:lpstr>Manrope ExtraBold</vt:lpstr>
      <vt:lpstr>Nunito Sans</vt:lpstr>
      <vt:lpstr>Nunito Sans ExtraBold</vt:lpstr>
      <vt:lpstr>Communications and Dialogues</vt:lpstr>
      <vt:lpstr>Financial Analytics</vt:lpstr>
      <vt:lpstr>Introduction</vt:lpstr>
      <vt:lpstr>Details of Data</vt:lpstr>
      <vt:lpstr>Main KPIs</vt:lpstr>
      <vt:lpstr>My Design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Analytics</dc:title>
  <dc:creator>afl21</dc:creator>
  <cp:lastModifiedBy>afl21</cp:lastModifiedBy>
  <cp:revision>3</cp:revision>
  <dcterms:created xsi:type="dcterms:W3CDTF">2024-07-19T17:33:00Z</dcterms:created>
  <dcterms:modified xsi:type="dcterms:W3CDTF">2024-08-11T09:27:25Z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52635F67A63D4F2FA38603B947015FA5_11</vt:lpwstr>
  </property>
  <property fmtid="{D5CDD505-2E9C-101B-9397-08002B2CF9AE}" pid="3" name="KSOProductBuildVer">
    <vt:lpwstr>1033-12.2.0.17545</vt:lpwstr>
  </property>
</Properties>
</file>