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6" r:id="rId4"/>
    <p:sldId id="259" r:id="rId5"/>
    <p:sldId id="262" r:id="rId6"/>
    <p:sldId id="261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65" autoAdjust="0"/>
  </p:normalViewPr>
  <p:slideViewPr>
    <p:cSldViewPr snapToGrid="0">
      <p:cViewPr>
        <p:scale>
          <a:sx n="90" d="100"/>
          <a:sy n="90" d="100"/>
        </p:scale>
        <p:origin x="54" y="-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770CC-854D-454E-BD86-FE0B5E5EBBE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5743E-EC8B-41CC-A4F0-93807A008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64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5743E-EC8B-41CC-A4F0-93807A008F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91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5743E-EC8B-41CC-A4F0-93807A008F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70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5743E-EC8B-41CC-A4F0-93807A008F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03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5743E-EC8B-41CC-A4F0-93807A008F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72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5743E-EC8B-41CC-A4F0-93807A008F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10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5743E-EC8B-41CC-A4F0-93807A008F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18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063C-1324-4B9A-B9D3-0E0632BFE1D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6F08-DCC6-48E3-85D9-423291F77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9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063C-1324-4B9A-B9D3-0E0632BFE1D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6F08-DCC6-48E3-85D9-423291F77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1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063C-1324-4B9A-B9D3-0E0632BFE1D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6F08-DCC6-48E3-85D9-423291F77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49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063C-1324-4B9A-B9D3-0E0632BFE1D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6F08-DCC6-48E3-85D9-423291F77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9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063C-1324-4B9A-B9D3-0E0632BFE1D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6F08-DCC6-48E3-85D9-423291F77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71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063C-1324-4B9A-B9D3-0E0632BFE1D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6F08-DCC6-48E3-85D9-423291F77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063C-1324-4B9A-B9D3-0E0632BFE1D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6F08-DCC6-48E3-85D9-423291F77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2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063C-1324-4B9A-B9D3-0E0632BFE1D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6F08-DCC6-48E3-85D9-423291F77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41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063C-1324-4B9A-B9D3-0E0632BFE1D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6F08-DCC6-48E3-85D9-423291F77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79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063C-1324-4B9A-B9D3-0E0632BFE1D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6F08-DCC6-48E3-85D9-423291F77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60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063C-1324-4B9A-B9D3-0E0632BFE1D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6F08-DCC6-48E3-85D9-423291F77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9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9063C-1324-4B9A-B9D3-0E0632BFE1D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16F08-DCC6-48E3-85D9-423291F77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2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0070C0"/>
                </a:solidFill>
                <a:latin typeface="+mn-lt"/>
              </a:rPr>
              <a:t>UCB – Python for Data Analysis and Scientific Computing</a:t>
            </a:r>
            <a:br>
              <a:rPr lang="en-US" sz="4400" dirty="0">
                <a:solidFill>
                  <a:srgbClr val="0070C0"/>
                </a:solidFill>
                <a:latin typeface="+mn-lt"/>
              </a:rPr>
            </a:br>
            <a:br>
              <a:rPr lang="en-US" sz="4400" dirty="0">
                <a:latin typeface="+mn-lt"/>
              </a:rPr>
            </a:br>
            <a:r>
              <a:rPr lang="en-US" sz="4400" dirty="0">
                <a:solidFill>
                  <a:srgbClr val="0070C0"/>
                </a:solidFill>
                <a:latin typeface="+mn-lt"/>
              </a:rPr>
              <a:t>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8253" y="4632185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sz="1800" dirty="0">
                <a:solidFill>
                  <a:srgbClr val="0070C0"/>
                </a:solidFill>
              </a:rPr>
              <a:t>By : Shruti Kaushik</a:t>
            </a:r>
          </a:p>
          <a:p>
            <a:pPr algn="r"/>
            <a:r>
              <a:rPr lang="en-US" sz="1800" dirty="0">
                <a:solidFill>
                  <a:srgbClr val="0070C0"/>
                </a:solidFill>
              </a:rPr>
              <a:t>Date: June 27</a:t>
            </a:r>
            <a:r>
              <a:rPr lang="en-US" sz="1800" baseline="30000" dirty="0">
                <a:solidFill>
                  <a:srgbClr val="0070C0"/>
                </a:solidFill>
              </a:rPr>
              <a:t>th</a:t>
            </a:r>
            <a:r>
              <a:rPr lang="en-US" sz="1800" dirty="0">
                <a:solidFill>
                  <a:srgbClr val="0070C0"/>
                </a:solidFill>
              </a:rPr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664193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384"/>
            <a:ext cx="10515600" cy="846679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Up-Sampling - Resample the data to Daily frequency and interpolate the Daily Sales for the month of January’17</a:t>
            </a:r>
            <a:br>
              <a:rPr lang="en-US" sz="2400" dirty="0">
                <a:solidFill>
                  <a:srgbClr val="0070C0"/>
                </a:solidFill>
                <a:latin typeface="+mn-lt"/>
              </a:rPr>
            </a:br>
            <a:endParaRPr lang="en-US" sz="24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839" y="156914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88020" y="154254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20" y="1063663"/>
            <a:ext cx="6191250" cy="2943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184" y="4186935"/>
            <a:ext cx="49244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01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1693"/>
            <a:ext cx="10515600" cy="618408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Up-Sampling – Extrapolate to Predict the Future Sales for 2018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839" y="156914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88020" y="154254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26701"/>
            <a:ext cx="6829425" cy="2971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29050"/>
            <a:ext cx="6048375" cy="3028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1062" y="4144519"/>
            <a:ext cx="51054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69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Project 2 Objective - To perform data analysis on the Store Sales data and </a:t>
            </a:r>
            <a:br>
              <a:rPr lang="en-US" sz="2400" b="1" dirty="0">
                <a:solidFill>
                  <a:srgbClr val="0070C0"/>
                </a:solidFill>
                <a:latin typeface="+mn-lt"/>
              </a:rPr>
            </a:br>
            <a:r>
              <a:rPr lang="en-US" sz="2400" b="1" dirty="0">
                <a:solidFill>
                  <a:srgbClr val="0070C0"/>
                </a:solidFill>
                <a:latin typeface="+mn-lt"/>
              </a:rPr>
              <a:t>identify the customer's purchase patterns</a:t>
            </a:r>
            <a:br>
              <a:rPr lang="en-US" sz="2400" dirty="0">
                <a:solidFill>
                  <a:srgbClr val="0070C0"/>
                </a:solidFill>
                <a:latin typeface="+mn-lt"/>
              </a:rPr>
            </a:br>
            <a:endParaRPr lang="en-US" sz="24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I intend to use various Python packages like pandas, </a:t>
            </a:r>
            <a:r>
              <a:rPr lang="en-US" sz="1400" dirty="0" err="1"/>
              <a:t>numpy</a:t>
            </a:r>
            <a:r>
              <a:rPr lang="en-US" sz="1400" dirty="0"/>
              <a:t> and </a:t>
            </a:r>
            <a:r>
              <a:rPr lang="en-US" sz="1400" dirty="0" err="1"/>
              <a:t>matplotlib</a:t>
            </a:r>
            <a:r>
              <a:rPr lang="en-US" sz="1400" dirty="0"/>
              <a:t> to perform the data analysis on the Store Sales and understand the customer’s purchase patterns like – </a:t>
            </a:r>
          </a:p>
          <a:p>
            <a:pPr marL="0" indent="0">
              <a:buNone/>
            </a:pPr>
            <a:r>
              <a:rPr lang="en-US" sz="1400" dirty="0"/>
              <a:t>•How many customers have purchased an item of particular category?</a:t>
            </a:r>
          </a:p>
          <a:p>
            <a:pPr marL="0" indent="0">
              <a:buNone/>
            </a:pPr>
            <a:r>
              <a:rPr lang="en-US" sz="1400" dirty="0"/>
              <a:t>•Which customers have purchased items of all categories?</a:t>
            </a:r>
          </a:p>
          <a:p>
            <a:pPr marL="0" indent="0">
              <a:buNone/>
            </a:pPr>
            <a:r>
              <a:rPr lang="en-US" sz="1400" dirty="0"/>
              <a:t>•How many customers have purchased items of only few categories? etc.'''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Dataset - </a:t>
            </a: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219298"/>
              </p:ext>
            </p:extLst>
          </p:nvPr>
        </p:nvGraphicFramePr>
        <p:xfrm>
          <a:off x="1853879" y="433801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Packager Shell Object" showAsIcon="1" r:id="rId3" imgW="914400" imgH="771480" progId="Package">
                  <p:embed/>
                </p:oleObj>
              </mc:Choice>
              <mc:Fallback>
                <p:oleObj name="Packager Shell Object" showAsIcon="1" r:id="rId3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3879" y="433801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9613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Import the required packages and load the input file</a:t>
            </a:r>
            <a:br>
              <a:rPr lang="en-US" sz="2800" dirty="0">
                <a:solidFill>
                  <a:srgbClr val="0070C0"/>
                </a:solidFill>
              </a:rPr>
            </a:b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839" y="156914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88020" y="154254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42" y="1410121"/>
            <a:ext cx="8623958" cy="389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73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Capture the distinct Categories of Sales data and plot their Sales using Pie Chart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839" y="156914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88020" y="154254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700" y="1515946"/>
            <a:ext cx="9325216" cy="464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20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Capture the distinct Categories of Sales data and plot their Sales using Pie Chart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839" y="156914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88020" y="154254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22" y="1829885"/>
            <a:ext cx="3038475" cy="1038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670" y="3177672"/>
            <a:ext cx="73628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49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Perform Data Analysis on the Customer data to identify patterns</a:t>
            </a:r>
            <a:br>
              <a:rPr lang="en-US" sz="2800" dirty="0">
                <a:solidFill>
                  <a:srgbClr val="0070C0"/>
                </a:solidFill>
              </a:rPr>
            </a:b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839" y="156914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88020" y="154254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54" y="1234824"/>
            <a:ext cx="91630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37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Capture the results and draw conclusion -</a:t>
            </a:r>
            <a:br>
              <a:rPr lang="en-US" sz="2800" dirty="0">
                <a:solidFill>
                  <a:srgbClr val="0070C0"/>
                </a:solidFill>
              </a:rPr>
            </a:b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839" y="156914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Capture the results and draw conclusion -</a:t>
            </a:r>
            <a:br>
              <a:rPr lang="en-US" sz="3200" dirty="0"/>
            </a:br>
            <a:r>
              <a:rPr lang="en-US" sz="3200" dirty="0"/>
              <a:t>.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88020" y="154254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44" y="1253260"/>
            <a:ext cx="7943850" cy="26384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52981" y="4259753"/>
            <a:ext cx="949895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Data insights –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The store has highest sales of Hats and lowest of sunscreen. Placing the Sunscreen close to Hats might help improve the sales on sunscreen.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Beer has 2</a:t>
            </a:r>
            <a:r>
              <a:rPr lang="en-US" sz="1600" baseline="30000" dirty="0"/>
              <a:t>nd</a:t>
            </a:r>
            <a:r>
              <a:rPr lang="en-US" sz="1600" dirty="0"/>
              <a:t> highest sales, placing snacks or other such items close to beer might help improve the overall sales of the store.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The valued customers should be offered special promotional sales and/or discounts from time to time. </a:t>
            </a:r>
          </a:p>
        </p:txBody>
      </p:sp>
    </p:spTree>
    <p:extLst>
      <p:ext uri="{BB962C8B-B14F-4D97-AF65-F5344CB8AC3E}">
        <p14:creationId xmlns:p14="http://schemas.microsoft.com/office/powerpoint/2010/main" val="1114535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793" y="2969684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0070C0"/>
                </a:solidFill>
              </a:rPr>
              <a:t>Thank You!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88020" y="154254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37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177" y="145206"/>
            <a:ext cx="10515600" cy="1325563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Game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177" y="1470769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Basic Definitions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Project 1 Objective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Down-Sampling – Quarterly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Down-Sampling – Annual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Overall Sales Observation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Up-Sampling – Interpolation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Prediction - Extrapolation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Project 2 Objective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Basic Plotting of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Data Analysis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Overall Sales Observation </a:t>
            </a:r>
          </a:p>
        </p:txBody>
      </p:sp>
    </p:spTree>
    <p:extLst>
      <p:ext uri="{BB962C8B-B14F-4D97-AF65-F5344CB8AC3E}">
        <p14:creationId xmlns:p14="http://schemas.microsoft.com/office/powerpoint/2010/main" val="276269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707" y="0"/>
            <a:ext cx="10515600" cy="1325563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Definitions</a:t>
            </a:r>
            <a:endParaRPr lang="en-US" sz="24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752" y="1325563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Resampling</a:t>
            </a:r>
            <a:r>
              <a:rPr lang="en-US" sz="2000" dirty="0"/>
              <a:t> - Estimating the precision of sample statistics by using subsets of available data or drawing randomly with replacement from a set of data points. Resampling may be required if the data is available at the same frequency that we want to make predictions.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Interpolation</a:t>
            </a:r>
            <a:r>
              <a:rPr lang="en-US" sz="2000" dirty="0"/>
              <a:t> – In the mathematical field of numerical analysis, interpolation is a method of constructing new data points within the range of a discrete set of known data points. Will be used in Up-Sampling.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Extrapolation</a:t>
            </a:r>
            <a:r>
              <a:rPr lang="en-US" sz="2000" dirty="0"/>
              <a:t> - In mathematics, extrapolation is the process of estimating, beyond the original observation range, the value of a variable on the basis of its relationship with another variable. </a:t>
            </a:r>
          </a:p>
        </p:txBody>
      </p:sp>
    </p:spTree>
    <p:extLst>
      <p:ext uri="{BB962C8B-B14F-4D97-AF65-F5344CB8AC3E}">
        <p14:creationId xmlns:p14="http://schemas.microsoft.com/office/powerpoint/2010/main" val="3890951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Project 1 Objective – Perform Resampling and Interpolation/Extrapolation of Time Series Data</a:t>
            </a:r>
            <a:br>
              <a:rPr lang="en-US" sz="2800" b="1" dirty="0">
                <a:latin typeface="+mn-lt"/>
              </a:rPr>
            </a:br>
            <a:endParaRPr lang="en-US" sz="2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I intend to use various Python packages like pandas, </a:t>
            </a:r>
            <a:r>
              <a:rPr lang="en-US" sz="1600" dirty="0" err="1"/>
              <a:t>numpy</a:t>
            </a:r>
            <a:r>
              <a:rPr lang="en-US" sz="1600" dirty="0"/>
              <a:t>, </a:t>
            </a:r>
            <a:r>
              <a:rPr lang="en-US" sz="1600" dirty="0" err="1"/>
              <a:t>scipy</a:t>
            </a:r>
            <a:r>
              <a:rPr lang="en-US" sz="1600" dirty="0"/>
              <a:t> and </a:t>
            </a:r>
            <a:r>
              <a:rPr lang="en-US" sz="1600" dirty="0" err="1"/>
              <a:t>matplotlib</a:t>
            </a:r>
            <a:r>
              <a:rPr lang="en-US" sz="1600" dirty="0"/>
              <a:t> to perform up-sampling and down-sampling on the time series data and plot the results for better understanding.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Dataset - I have prepared a ‘Monthly Sales dataset for the Diabetes Control Pills over the period of 2015-2017’.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Down-sample</a:t>
            </a:r>
            <a:r>
              <a:rPr lang="en-US" sz="1600" dirty="0"/>
              <a:t> - time series data to a ‘lower frequency’ and summarize the higher frequency observations. Here, I will </a:t>
            </a:r>
          </a:p>
          <a:p>
            <a:pPr marL="0" indent="0">
              <a:buNone/>
            </a:pPr>
            <a:r>
              <a:rPr lang="en-US" sz="1600" dirty="0"/>
              <a:t>decrease the frequency of the data samples from ‘Months to Quarters / Years’ and calculate the quarterly mean and total annual sales of the product.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Up-sample</a:t>
            </a:r>
            <a:r>
              <a:rPr lang="en-US" sz="1600" dirty="0"/>
              <a:t> - time series data to a ‘higher frequency’ and interpolate the new observations. Here, I will increase the </a:t>
            </a:r>
          </a:p>
          <a:p>
            <a:pPr marL="0" indent="0">
              <a:buNone/>
            </a:pPr>
            <a:r>
              <a:rPr lang="en-US" sz="1600" dirty="0"/>
              <a:t>frequency of the data samples from ‘Monthly to Daily’ sales and determine how the fine-grained observations</a:t>
            </a:r>
          </a:p>
          <a:p>
            <a:pPr marL="0" indent="0">
              <a:buNone/>
            </a:pPr>
            <a:r>
              <a:rPr lang="en-US" sz="1600" dirty="0"/>
              <a:t>are calculated using </a:t>
            </a:r>
            <a:r>
              <a:rPr lang="en-US" sz="1600" dirty="0" err="1"/>
              <a:t>scipy</a:t>
            </a:r>
            <a:r>
              <a:rPr lang="en-US" sz="1600" dirty="0"/>
              <a:t> interpolation.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595637"/>
              </p:ext>
            </p:extLst>
          </p:nvPr>
        </p:nvGraphicFramePr>
        <p:xfrm>
          <a:off x="1643063" y="3005138"/>
          <a:ext cx="20605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Packager Shell Object" showAsIcon="1" r:id="rId3" imgW="2060280" imgH="440280" progId="Package">
                  <p:embed/>
                </p:oleObj>
              </mc:Choice>
              <mc:Fallback>
                <p:oleObj name="Packager Shell Object" showAsIcon="1" r:id="rId3" imgW="2060280" imgH="440280" progId="Package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3063" y="3005138"/>
                        <a:ext cx="2060575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0240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Down-Sampling – Import the required packages and load the input file.</a:t>
            </a:r>
            <a:br>
              <a:rPr lang="en-US" sz="2800" dirty="0">
                <a:solidFill>
                  <a:srgbClr val="0070C0"/>
                </a:solidFill>
              </a:rPr>
            </a:b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839" y="156914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88020" y="154254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5947"/>
            <a:ext cx="77724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35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839" y="0"/>
            <a:ext cx="10515600" cy="925551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Down-Sampling – Resample the data to Quarterly frequency and Plot the Mean Sales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839" y="156914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88020" y="154254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20" y="800835"/>
            <a:ext cx="9284319" cy="30797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839" y="3880624"/>
            <a:ext cx="93345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96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384"/>
            <a:ext cx="10515600" cy="846679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Down-Sampling - Resample the data to Annual frequency and Plot the Total Annual Sales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839" y="156914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88020" y="154254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13781"/>
            <a:ext cx="9591675" cy="3057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084599"/>
            <a:ext cx="9591675" cy="277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15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384"/>
            <a:ext cx="10515600" cy="846679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Down-Sampling – Overall Observation of Sales</a:t>
            </a:r>
            <a:br>
              <a:rPr lang="en-US" sz="2800" dirty="0">
                <a:solidFill>
                  <a:srgbClr val="0070C0"/>
                </a:solidFill>
              </a:rPr>
            </a:b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090278"/>
            <a:ext cx="4543425" cy="2333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441" y="1037063"/>
            <a:ext cx="5257800" cy="9239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8200" y="3938815"/>
            <a:ext cx="98377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Data insight </a:t>
            </a:r>
            <a:r>
              <a:rPr lang="en-US" dirty="0">
                <a:solidFill>
                  <a:srgbClr val="0070C0"/>
                </a:solidFill>
              </a:rPr>
              <a:t>-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Looking at the graph and above vitals, we can conclude that the overall sales of pills go high during the last quarter of the year!  </a:t>
            </a:r>
            <a:r>
              <a:rPr lang="en-US" dirty="0">
                <a:ea typeface="+mj-ea"/>
                <a:cs typeface="+mj-cs"/>
              </a:rPr>
              <a:t>Festive</a:t>
            </a:r>
            <a:r>
              <a:rPr lang="en-US" dirty="0"/>
              <a:t> season and over-eating may have something to do with this?! :-)</a:t>
            </a:r>
          </a:p>
        </p:txBody>
      </p:sp>
    </p:spTree>
    <p:extLst>
      <p:ext uri="{BB962C8B-B14F-4D97-AF65-F5344CB8AC3E}">
        <p14:creationId xmlns:p14="http://schemas.microsoft.com/office/powerpoint/2010/main" val="4222819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384"/>
            <a:ext cx="10515600" cy="846679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Up-Sampling - Resample the data to Daily frequency and interpolate the Daily Sales values for the month of January’17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839" y="156914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88020" y="154254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00100"/>
            <a:ext cx="10180899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56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694</Words>
  <Application>Microsoft Office PowerPoint</Application>
  <PresentationFormat>Widescreen</PresentationFormat>
  <Paragraphs>93</Paragraphs>
  <Slides>18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Package</vt:lpstr>
      <vt:lpstr>Packager Shell Object</vt:lpstr>
      <vt:lpstr>UCB – Python for Data Analysis and Scientific Computing  Final Project</vt:lpstr>
      <vt:lpstr>Game Plan</vt:lpstr>
      <vt:lpstr>Definitions</vt:lpstr>
      <vt:lpstr>Project 1 Objective – Perform Resampling and Interpolation/Extrapolation of Time Series Data </vt:lpstr>
      <vt:lpstr>Down-Sampling – Import the required packages and load the input file. </vt:lpstr>
      <vt:lpstr>Down-Sampling – Resample the data to Quarterly frequency and Plot the Mean Sales</vt:lpstr>
      <vt:lpstr>Down-Sampling - Resample the data to Annual frequency and Plot the Total Annual Sales </vt:lpstr>
      <vt:lpstr>Down-Sampling – Overall Observation of Sales </vt:lpstr>
      <vt:lpstr>Up-Sampling - Resample the data to Daily frequency and interpolate the Daily Sales values for the month of January’17 </vt:lpstr>
      <vt:lpstr>Up-Sampling - Resample the data to Daily frequency and interpolate the Daily Sales for the month of January’17 </vt:lpstr>
      <vt:lpstr>Up-Sampling – Extrapolate to Predict the Future Sales for 2018</vt:lpstr>
      <vt:lpstr>Project 2 Objective - To perform data analysis on the Store Sales data and  identify the customer's purchase patterns </vt:lpstr>
      <vt:lpstr>Import the required packages and load the input file </vt:lpstr>
      <vt:lpstr>Capture the distinct Categories of Sales data and plot their Sales using Pie Chart </vt:lpstr>
      <vt:lpstr>Capture the distinct Categories of Sales data and plot their Sales using Pie Chart </vt:lpstr>
      <vt:lpstr>Perform Data Analysis on the Customer data to identify patterns </vt:lpstr>
      <vt:lpstr>Capture the results and draw conclusion - </vt:lpstr>
      <vt:lpstr>PowerPoint Presentation</vt:lpstr>
    </vt:vector>
  </TitlesOfParts>
  <Company>Wells Fargo N.A.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Kaushik, Shruti</dc:creator>
  <cp:lastModifiedBy>Puneet Kaushik</cp:lastModifiedBy>
  <cp:revision>19</cp:revision>
  <dcterms:created xsi:type="dcterms:W3CDTF">2018-06-26T17:09:02Z</dcterms:created>
  <dcterms:modified xsi:type="dcterms:W3CDTF">2018-06-27T02:28:15Z</dcterms:modified>
</cp:coreProperties>
</file>