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62" r:id="rId7"/>
    <p:sldId id="259" r:id="rId8"/>
    <p:sldId id="261" r:id="rId9"/>
    <p:sldId id="260"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82461-A6EF-4132-9425-A4346C15B3FD}"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556D2CF1-0C86-455C-A278-3B9AB2188A09}">
      <dgm:prSet/>
      <dgm:spPr/>
      <dgm:t>
        <a:bodyPr/>
        <a:lstStyle/>
        <a:p>
          <a:r>
            <a:rPr lang="en-US"/>
            <a:t>Agenda</a:t>
          </a:r>
        </a:p>
      </dgm:t>
    </dgm:pt>
    <dgm:pt modelId="{85C57C44-2AC0-4073-A1FD-F7B6EF45D149}" type="parTrans" cxnId="{5281EA9E-D57E-44DC-AF78-B26EB7585018}">
      <dgm:prSet/>
      <dgm:spPr/>
      <dgm:t>
        <a:bodyPr/>
        <a:lstStyle/>
        <a:p>
          <a:endParaRPr lang="en-US"/>
        </a:p>
      </dgm:t>
    </dgm:pt>
    <dgm:pt modelId="{E8706AC7-CC34-4D12-9AE3-DDDCD8FE8119}" type="sibTrans" cxnId="{5281EA9E-D57E-44DC-AF78-B26EB7585018}">
      <dgm:prSet/>
      <dgm:spPr/>
      <dgm:t>
        <a:bodyPr/>
        <a:lstStyle/>
        <a:p>
          <a:endParaRPr lang="en-US"/>
        </a:p>
      </dgm:t>
    </dgm:pt>
    <dgm:pt modelId="{94F038AA-47D4-49B3-A325-D84B65076731}">
      <dgm:prSet/>
      <dgm:spPr/>
      <dgm:t>
        <a:bodyPr/>
        <a:lstStyle/>
        <a:p>
          <a:r>
            <a:rPr lang="en-US"/>
            <a:t>Analyze the </a:t>
          </a:r>
          <a:r>
            <a:rPr lang="en-US" b="0" i="0"/>
            <a:t>data of donation gifts to various colleges</a:t>
          </a:r>
          <a:endParaRPr lang="en-US"/>
        </a:p>
      </dgm:t>
    </dgm:pt>
    <dgm:pt modelId="{E5C2E20F-D47D-41BF-8C61-91F399D5EAD5}" type="parTrans" cxnId="{9D8BF810-5101-4561-A727-40F71CD63271}">
      <dgm:prSet/>
      <dgm:spPr/>
      <dgm:t>
        <a:bodyPr/>
        <a:lstStyle/>
        <a:p>
          <a:endParaRPr lang="en-US"/>
        </a:p>
      </dgm:t>
    </dgm:pt>
    <dgm:pt modelId="{0D71A1C1-6429-4A90-9B74-CABC222AFD6D}" type="sibTrans" cxnId="{9D8BF810-5101-4561-A727-40F71CD63271}">
      <dgm:prSet/>
      <dgm:spPr/>
      <dgm:t>
        <a:bodyPr/>
        <a:lstStyle/>
        <a:p>
          <a:endParaRPr lang="en-US"/>
        </a:p>
      </dgm:t>
    </dgm:pt>
    <dgm:pt modelId="{D429484B-6397-48C9-B713-40814341A781}">
      <dgm:prSet/>
      <dgm:spPr/>
      <dgm:t>
        <a:bodyPr/>
        <a:lstStyle/>
        <a:p>
          <a:r>
            <a:rPr lang="en-US"/>
            <a:t>Analysis and Visualization</a:t>
          </a:r>
        </a:p>
      </dgm:t>
    </dgm:pt>
    <dgm:pt modelId="{E6F6E8A4-1FFA-431E-9A5D-554DD167B09F}" type="parTrans" cxnId="{D52E44A1-EE7F-45AB-9F47-A675C9AF4201}">
      <dgm:prSet/>
      <dgm:spPr/>
      <dgm:t>
        <a:bodyPr/>
        <a:lstStyle/>
        <a:p>
          <a:endParaRPr lang="en-US"/>
        </a:p>
      </dgm:t>
    </dgm:pt>
    <dgm:pt modelId="{AAED837B-2D46-44FE-8B8E-9C1A9F6194E1}" type="sibTrans" cxnId="{D52E44A1-EE7F-45AB-9F47-A675C9AF4201}">
      <dgm:prSet/>
      <dgm:spPr/>
      <dgm:t>
        <a:bodyPr/>
        <a:lstStyle/>
        <a:p>
          <a:endParaRPr lang="en-US"/>
        </a:p>
      </dgm:t>
    </dgm:pt>
    <dgm:pt modelId="{FAB97775-9687-40A3-A436-A99871DC5026}">
      <dgm:prSet/>
      <dgm:spPr/>
      <dgm:t>
        <a:bodyPr/>
        <a:lstStyle/>
        <a:p>
          <a:r>
            <a:rPr lang="en-US" dirty="0"/>
            <a:t>Donations distribution by Location</a:t>
          </a:r>
        </a:p>
      </dgm:t>
    </dgm:pt>
    <dgm:pt modelId="{FD1C46AD-0934-4DFB-896E-A4A352B34CC9}" type="parTrans" cxnId="{A31CA558-A3BF-4B15-869A-F20810449EF7}">
      <dgm:prSet/>
      <dgm:spPr/>
      <dgm:t>
        <a:bodyPr/>
        <a:lstStyle/>
        <a:p>
          <a:endParaRPr lang="en-US"/>
        </a:p>
      </dgm:t>
    </dgm:pt>
    <dgm:pt modelId="{7DC040E4-D37F-452C-B1F1-792486277B6D}" type="sibTrans" cxnId="{A31CA558-A3BF-4B15-869A-F20810449EF7}">
      <dgm:prSet/>
      <dgm:spPr/>
      <dgm:t>
        <a:bodyPr/>
        <a:lstStyle/>
        <a:p>
          <a:endParaRPr lang="en-US"/>
        </a:p>
      </dgm:t>
    </dgm:pt>
    <dgm:pt modelId="{879E8B0B-F2B8-4282-A179-65BD11B4720A}">
      <dgm:prSet/>
      <dgm:spPr/>
      <dgm:t>
        <a:bodyPr/>
        <a:lstStyle/>
        <a:p>
          <a:r>
            <a:rPr lang="en-US" dirty="0"/>
            <a:t>Donations distribution by College Type</a:t>
          </a:r>
        </a:p>
      </dgm:t>
    </dgm:pt>
    <dgm:pt modelId="{7D4A1453-C7DB-464A-8E33-84093EF5C37F}" type="parTrans" cxnId="{F10FEA04-8AAF-4A35-B6FA-AA86C38994A8}">
      <dgm:prSet/>
      <dgm:spPr/>
      <dgm:t>
        <a:bodyPr/>
        <a:lstStyle/>
        <a:p>
          <a:endParaRPr lang="en-US"/>
        </a:p>
      </dgm:t>
    </dgm:pt>
    <dgm:pt modelId="{739A664A-ED2A-4C17-A9D9-45F6CD898B27}" type="sibTrans" cxnId="{F10FEA04-8AAF-4A35-B6FA-AA86C38994A8}">
      <dgm:prSet/>
      <dgm:spPr/>
      <dgm:t>
        <a:bodyPr/>
        <a:lstStyle/>
        <a:p>
          <a:endParaRPr lang="en-US"/>
        </a:p>
      </dgm:t>
    </dgm:pt>
    <dgm:pt modelId="{67E5E144-44F4-4798-9DE2-EFD909AD9BC3}">
      <dgm:prSet/>
      <dgm:spPr/>
      <dgm:t>
        <a:bodyPr/>
        <a:lstStyle/>
        <a:p>
          <a:r>
            <a:rPr lang="en-US" dirty="0"/>
            <a:t>Donations distribution by Academic Major</a:t>
          </a:r>
        </a:p>
      </dgm:t>
    </dgm:pt>
    <dgm:pt modelId="{8CC97E05-821F-44B7-A009-7F1D9C0C362B}" type="parTrans" cxnId="{062F88EF-D262-4E42-AAB1-975D7BE38767}">
      <dgm:prSet/>
      <dgm:spPr/>
      <dgm:t>
        <a:bodyPr/>
        <a:lstStyle/>
        <a:p>
          <a:endParaRPr lang="en-US"/>
        </a:p>
      </dgm:t>
    </dgm:pt>
    <dgm:pt modelId="{FA52D02C-AACC-448B-8B94-6E3FFDACC7CD}" type="sibTrans" cxnId="{062F88EF-D262-4E42-AAB1-975D7BE38767}">
      <dgm:prSet/>
      <dgm:spPr/>
      <dgm:t>
        <a:bodyPr/>
        <a:lstStyle/>
        <a:p>
          <a:endParaRPr lang="en-US"/>
        </a:p>
      </dgm:t>
    </dgm:pt>
    <dgm:pt modelId="{F1E1FFA3-8302-423D-8B58-D93FBC208F56}">
      <dgm:prSet/>
      <dgm:spPr/>
      <dgm:t>
        <a:bodyPr/>
        <a:lstStyle/>
        <a:p>
          <a:r>
            <a:rPr lang="en-US" dirty="0"/>
            <a:t>Donations distribution by Graduation Year</a:t>
          </a:r>
        </a:p>
      </dgm:t>
    </dgm:pt>
    <dgm:pt modelId="{A40086F1-A96A-41D1-BDBE-FAAFF98BAD71}" type="parTrans" cxnId="{AC954157-8FFE-456B-ACE5-EA6D315F2B6D}">
      <dgm:prSet/>
      <dgm:spPr/>
      <dgm:t>
        <a:bodyPr/>
        <a:lstStyle/>
        <a:p>
          <a:endParaRPr lang="en-US"/>
        </a:p>
      </dgm:t>
    </dgm:pt>
    <dgm:pt modelId="{F780F5FD-E52C-4D82-BE73-24B0EBF11554}" type="sibTrans" cxnId="{AC954157-8FFE-456B-ACE5-EA6D315F2B6D}">
      <dgm:prSet/>
      <dgm:spPr/>
      <dgm:t>
        <a:bodyPr/>
        <a:lstStyle/>
        <a:p>
          <a:endParaRPr lang="en-US"/>
        </a:p>
      </dgm:t>
    </dgm:pt>
    <dgm:pt modelId="{26753BCF-84D9-4D41-AA8C-116F0C0AE647}">
      <dgm:prSet/>
      <dgm:spPr/>
      <dgm:t>
        <a:bodyPr/>
        <a:lstStyle/>
        <a:p>
          <a:r>
            <a:rPr lang="en-US" dirty="0"/>
            <a:t>Top Academic Majors of Donors</a:t>
          </a:r>
        </a:p>
      </dgm:t>
    </dgm:pt>
    <dgm:pt modelId="{110189AE-E477-4A59-AE2D-48F1B12BE95F}" type="parTrans" cxnId="{79B4D638-AA6F-4D23-8F3B-DCC721A92A88}">
      <dgm:prSet/>
      <dgm:spPr/>
      <dgm:t>
        <a:bodyPr/>
        <a:lstStyle/>
        <a:p>
          <a:endParaRPr lang="en-US"/>
        </a:p>
      </dgm:t>
    </dgm:pt>
    <dgm:pt modelId="{87D9A234-4750-4FD3-B514-B925583F8C9C}" type="sibTrans" cxnId="{79B4D638-AA6F-4D23-8F3B-DCC721A92A88}">
      <dgm:prSet/>
      <dgm:spPr/>
      <dgm:t>
        <a:bodyPr/>
        <a:lstStyle/>
        <a:p>
          <a:endParaRPr lang="en-US"/>
        </a:p>
      </dgm:t>
    </dgm:pt>
    <dgm:pt modelId="{4A15216B-57AD-42F2-A7C0-B533A4AD9618}">
      <dgm:prSet/>
      <dgm:spPr/>
      <dgm:t>
        <a:bodyPr/>
        <a:lstStyle/>
        <a:p>
          <a:r>
            <a:rPr lang="en-US" dirty="0"/>
            <a:t>Top College Types that received donations</a:t>
          </a:r>
        </a:p>
      </dgm:t>
    </dgm:pt>
    <dgm:pt modelId="{76C74456-D20F-441F-9556-B0025121FDE9}" type="parTrans" cxnId="{9AC3BCBC-F216-4F7B-AAAE-ACB327616969}">
      <dgm:prSet/>
      <dgm:spPr/>
      <dgm:t>
        <a:bodyPr/>
        <a:lstStyle/>
        <a:p>
          <a:endParaRPr lang="en-US"/>
        </a:p>
      </dgm:t>
    </dgm:pt>
    <dgm:pt modelId="{8ECB3CB0-6817-458E-B971-83781540E918}" type="sibTrans" cxnId="{9AC3BCBC-F216-4F7B-AAAE-ACB327616969}">
      <dgm:prSet/>
      <dgm:spPr/>
      <dgm:t>
        <a:bodyPr/>
        <a:lstStyle/>
        <a:p>
          <a:endParaRPr lang="en-US"/>
        </a:p>
      </dgm:t>
    </dgm:pt>
    <dgm:pt modelId="{68920474-C6F6-49B5-A889-50EBF59A6085}">
      <dgm:prSet/>
      <dgm:spPr/>
      <dgm:t>
        <a:bodyPr/>
        <a:lstStyle/>
        <a:p>
          <a:r>
            <a:rPr lang="en-US" dirty="0"/>
            <a:t>Donation trend over years</a:t>
          </a:r>
        </a:p>
      </dgm:t>
    </dgm:pt>
    <dgm:pt modelId="{EDD5349D-A064-4EC1-8A68-18FF6574B000}" type="parTrans" cxnId="{9AD1503C-2EBD-4D98-8302-BF8654951D10}">
      <dgm:prSet/>
      <dgm:spPr/>
      <dgm:t>
        <a:bodyPr/>
        <a:lstStyle/>
        <a:p>
          <a:endParaRPr lang="en-US"/>
        </a:p>
      </dgm:t>
    </dgm:pt>
    <dgm:pt modelId="{EF2E2B81-723B-4EFE-B486-1AFE746167DC}" type="sibTrans" cxnId="{9AD1503C-2EBD-4D98-8302-BF8654951D10}">
      <dgm:prSet/>
      <dgm:spPr/>
      <dgm:t>
        <a:bodyPr/>
        <a:lstStyle/>
        <a:p>
          <a:endParaRPr lang="en-US"/>
        </a:p>
      </dgm:t>
    </dgm:pt>
    <dgm:pt modelId="{8DAC6B92-B133-481C-ACD1-9B5557282A31}">
      <dgm:prSet/>
      <dgm:spPr/>
      <dgm:t>
        <a:bodyPr/>
        <a:lstStyle/>
        <a:p>
          <a:r>
            <a:rPr lang="en-US"/>
            <a:t>Findings/Results</a:t>
          </a:r>
        </a:p>
      </dgm:t>
    </dgm:pt>
    <dgm:pt modelId="{C89F2156-712C-47F8-B27B-FDC7755DE147}" type="parTrans" cxnId="{BE10D0D4-7211-4903-B99F-81A77DF0CF43}">
      <dgm:prSet/>
      <dgm:spPr/>
      <dgm:t>
        <a:bodyPr/>
        <a:lstStyle/>
        <a:p>
          <a:endParaRPr lang="en-US"/>
        </a:p>
      </dgm:t>
    </dgm:pt>
    <dgm:pt modelId="{0004948E-98EC-417B-854A-F1E8F57365CD}" type="sibTrans" cxnId="{BE10D0D4-7211-4903-B99F-81A77DF0CF43}">
      <dgm:prSet/>
      <dgm:spPr/>
      <dgm:t>
        <a:bodyPr/>
        <a:lstStyle/>
        <a:p>
          <a:endParaRPr lang="en-US"/>
        </a:p>
      </dgm:t>
    </dgm:pt>
    <dgm:pt modelId="{3222BCE2-81F0-4151-B6A8-41C9FB00C3AC}">
      <dgm:prSet/>
      <dgm:spPr/>
      <dgm:t>
        <a:bodyPr/>
        <a:lstStyle/>
        <a:p>
          <a:r>
            <a:rPr lang="en-US"/>
            <a:t>Interesting insights</a:t>
          </a:r>
        </a:p>
      </dgm:t>
    </dgm:pt>
    <dgm:pt modelId="{38DDBFD7-58B1-4867-B023-AB41A28422B2}" type="parTrans" cxnId="{515B0937-6F28-413D-93D5-1294FBF57A98}">
      <dgm:prSet/>
      <dgm:spPr/>
      <dgm:t>
        <a:bodyPr/>
        <a:lstStyle/>
        <a:p>
          <a:endParaRPr lang="en-US"/>
        </a:p>
      </dgm:t>
    </dgm:pt>
    <dgm:pt modelId="{0C62D334-313A-4038-95BD-2CEB8FFBE971}" type="sibTrans" cxnId="{515B0937-6F28-413D-93D5-1294FBF57A98}">
      <dgm:prSet/>
      <dgm:spPr/>
      <dgm:t>
        <a:bodyPr/>
        <a:lstStyle/>
        <a:p>
          <a:endParaRPr lang="en-US"/>
        </a:p>
      </dgm:t>
    </dgm:pt>
    <dgm:pt modelId="{1B92EB68-E6C8-41B2-8C2D-A68ED28AE5BE}" type="pres">
      <dgm:prSet presAssocID="{93E82461-A6EF-4132-9425-A4346C15B3FD}" presName="Name0" presStyleCnt="0">
        <dgm:presLayoutVars>
          <dgm:dir/>
          <dgm:animLvl val="lvl"/>
          <dgm:resizeHandles val="exact"/>
        </dgm:presLayoutVars>
      </dgm:prSet>
      <dgm:spPr/>
    </dgm:pt>
    <dgm:pt modelId="{299A9830-C32E-4924-84E0-CFC785C361A0}" type="pres">
      <dgm:prSet presAssocID="{556D2CF1-0C86-455C-A278-3B9AB2188A09}" presName="composite" presStyleCnt="0"/>
      <dgm:spPr/>
    </dgm:pt>
    <dgm:pt modelId="{B6E357FC-51F0-4E6E-B4EC-0D60CFBDEA28}" type="pres">
      <dgm:prSet presAssocID="{556D2CF1-0C86-455C-A278-3B9AB2188A09}" presName="parTx" presStyleLbl="alignNode1" presStyleIdx="0" presStyleCnt="3">
        <dgm:presLayoutVars>
          <dgm:chMax val="0"/>
          <dgm:chPref val="0"/>
          <dgm:bulletEnabled val="1"/>
        </dgm:presLayoutVars>
      </dgm:prSet>
      <dgm:spPr/>
    </dgm:pt>
    <dgm:pt modelId="{92A40EF0-8CA1-4A7B-ACCB-C921CB771681}" type="pres">
      <dgm:prSet presAssocID="{556D2CF1-0C86-455C-A278-3B9AB2188A09}" presName="desTx" presStyleLbl="alignAccFollowNode1" presStyleIdx="0" presStyleCnt="3">
        <dgm:presLayoutVars>
          <dgm:bulletEnabled val="1"/>
        </dgm:presLayoutVars>
      </dgm:prSet>
      <dgm:spPr/>
    </dgm:pt>
    <dgm:pt modelId="{C71152BC-C996-454D-8077-03AB9F03455C}" type="pres">
      <dgm:prSet presAssocID="{E8706AC7-CC34-4D12-9AE3-DDDCD8FE8119}" presName="space" presStyleCnt="0"/>
      <dgm:spPr/>
    </dgm:pt>
    <dgm:pt modelId="{C828D3EE-A3BB-4437-B82F-5243621EFCB5}" type="pres">
      <dgm:prSet presAssocID="{D429484B-6397-48C9-B713-40814341A781}" presName="composite" presStyleCnt="0"/>
      <dgm:spPr/>
    </dgm:pt>
    <dgm:pt modelId="{EB351104-537C-4A90-AFE1-AC2B6F3E54A5}" type="pres">
      <dgm:prSet presAssocID="{D429484B-6397-48C9-B713-40814341A781}" presName="parTx" presStyleLbl="alignNode1" presStyleIdx="1" presStyleCnt="3">
        <dgm:presLayoutVars>
          <dgm:chMax val="0"/>
          <dgm:chPref val="0"/>
          <dgm:bulletEnabled val="1"/>
        </dgm:presLayoutVars>
      </dgm:prSet>
      <dgm:spPr/>
    </dgm:pt>
    <dgm:pt modelId="{E07CAC0C-685F-4711-B510-750615262BA0}" type="pres">
      <dgm:prSet presAssocID="{D429484B-6397-48C9-B713-40814341A781}" presName="desTx" presStyleLbl="alignAccFollowNode1" presStyleIdx="1" presStyleCnt="3">
        <dgm:presLayoutVars>
          <dgm:bulletEnabled val="1"/>
        </dgm:presLayoutVars>
      </dgm:prSet>
      <dgm:spPr/>
    </dgm:pt>
    <dgm:pt modelId="{3CE055E4-07FB-459A-9C1D-5281087A3740}" type="pres">
      <dgm:prSet presAssocID="{AAED837B-2D46-44FE-8B8E-9C1A9F6194E1}" presName="space" presStyleCnt="0"/>
      <dgm:spPr/>
    </dgm:pt>
    <dgm:pt modelId="{769132F9-35F6-47B8-B685-891E0D135DA4}" type="pres">
      <dgm:prSet presAssocID="{8DAC6B92-B133-481C-ACD1-9B5557282A31}" presName="composite" presStyleCnt="0"/>
      <dgm:spPr/>
    </dgm:pt>
    <dgm:pt modelId="{11C77787-0F7D-449A-9E1F-304B0DEABD82}" type="pres">
      <dgm:prSet presAssocID="{8DAC6B92-B133-481C-ACD1-9B5557282A31}" presName="parTx" presStyleLbl="alignNode1" presStyleIdx="2" presStyleCnt="3">
        <dgm:presLayoutVars>
          <dgm:chMax val="0"/>
          <dgm:chPref val="0"/>
          <dgm:bulletEnabled val="1"/>
        </dgm:presLayoutVars>
      </dgm:prSet>
      <dgm:spPr/>
    </dgm:pt>
    <dgm:pt modelId="{2DCD0B0C-B41E-43FE-98B2-532913ABD7D4}" type="pres">
      <dgm:prSet presAssocID="{8DAC6B92-B133-481C-ACD1-9B5557282A31}" presName="desTx" presStyleLbl="alignAccFollowNode1" presStyleIdx="2" presStyleCnt="3">
        <dgm:presLayoutVars>
          <dgm:bulletEnabled val="1"/>
        </dgm:presLayoutVars>
      </dgm:prSet>
      <dgm:spPr/>
    </dgm:pt>
  </dgm:ptLst>
  <dgm:cxnLst>
    <dgm:cxn modelId="{F10FEA04-8AAF-4A35-B6FA-AA86C38994A8}" srcId="{D429484B-6397-48C9-B713-40814341A781}" destId="{879E8B0B-F2B8-4282-A179-65BD11B4720A}" srcOrd="1" destOrd="0" parTransId="{7D4A1453-C7DB-464A-8E33-84093EF5C37F}" sibTransId="{739A664A-ED2A-4C17-A9D9-45F6CD898B27}"/>
    <dgm:cxn modelId="{9D8BF810-5101-4561-A727-40F71CD63271}" srcId="{556D2CF1-0C86-455C-A278-3B9AB2188A09}" destId="{94F038AA-47D4-49B3-A325-D84B65076731}" srcOrd="0" destOrd="0" parTransId="{E5C2E20F-D47D-41BF-8C61-91F399D5EAD5}" sibTransId="{0D71A1C1-6429-4A90-9B74-CABC222AFD6D}"/>
    <dgm:cxn modelId="{B7057113-3EA3-467E-8B7A-CBF32E46058F}" type="presOf" srcId="{D429484B-6397-48C9-B713-40814341A781}" destId="{EB351104-537C-4A90-AFE1-AC2B6F3E54A5}" srcOrd="0" destOrd="0" presId="urn:microsoft.com/office/officeart/2005/8/layout/hList1"/>
    <dgm:cxn modelId="{31E41614-51A8-41DF-8ED6-C710634CFDFF}" type="presOf" srcId="{94F038AA-47D4-49B3-A325-D84B65076731}" destId="{92A40EF0-8CA1-4A7B-ACCB-C921CB771681}" srcOrd="0" destOrd="0" presId="urn:microsoft.com/office/officeart/2005/8/layout/hList1"/>
    <dgm:cxn modelId="{BBB18F19-585F-4606-B84B-39944C5CD8FA}" type="presOf" srcId="{68920474-C6F6-49B5-A889-50EBF59A6085}" destId="{E07CAC0C-685F-4711-B510-750615262BA0}" srcOrd="0" destOrd="6" presId="urn:microsoft.com/office/officeart/2005/8/layout/hList1"/>
    <dgm:cxn modelId="{515B0937-6F28-413D-93D5-1294FBF57A98}" srcId="{8DAC6B92-B133-481C-ACD1-9B5557282A31}" destId="{3222BCE2-81F0-4151-B6A8-41C9FB00C3AC}" srcOrd="0" destOrd="0" parTransId="{38DDBFD7-58B1-4867-B023-AB41A28422B2}" sibTransId="{0C62D334-313A-4038-95BD-2CEB8FFBE971}"/>
    <dgm:cxn modelId="{79B4D638-AA6F-4D23-8F3B-DCC721A92A88}" srcId="{D429484B-6397-48C9-B713-40814341A781}" destId="{26753BCF-84D9-4D41-AA8C-116F0C0AE647}" srcOrd="4" destOrd="0" parTransId="{110189AE-E477-4A59-AE2D-48F1B12BE95F}" sibTransId="{87D9A234-4750-4FD3-B514-B925583F8C9C}"/>
    <dgm:cxn modelId="{9AD1503C-2EBD-4D98-8302-BF8654951D10}" srcId="{D429484B-6397-48C9-B713-40814341A781}" destId="{68920474-C6F6-49B5-A889-50EBF59A6085}" srcOrd="6" destOrd="0" parTransId="{EDD5349D-A064-4EC1-8A68-18FF6574B000}" sibTransId="{EF2E2B81-723B-4EFE-B486-1AFE746167DC}"/>
    <dgm:cxn modelId="{02C0F43E-34A4-4A4C-9D36-A6E806B1858D}" type="presOf" srcId="{556D2CF1-0C86-455C-A278-3B9AB2188A09}" destId="{B6E357FC-51F0-4E6E-B4EC-0D60CFBDEA28}" srcOrd="0" destOrd="0" presId="urn:microsoft.com/office/officeart/2005/8/layout/hList1"/>
    <dgm:cxn modelId="{9E4DC166-51AF-45B1-A908-890D0F7DADFF}" type="presOf" srcId="{879E8B0B-F2B8-4282-A179-65BD11B4720A}" destId="{E07CAC0C-685F-4711-B510-750615262BA0}" srcOrd="0" destOrd="1" presId="urn:microsoft.com/office/officeart/2005/8/layout/hList1"/>
    <dgm:cxn modelId="{684D9674-211F-40D5-96A8-ACF98FFC70B7}" type="presOf" srcId="{4A15216B-57AD-42F2-A7C0-B533A4AD9618}" destId="{E07CAC0C-685F-4711-B510-750615262BA0}" srcOrd="0" destOrd="5" presId="urn:microsoft.com/office/officeart/2005/8/layout/hList1"/>
    <dgm:cxn modelId="{42AB0076-198A-4F60-8D3B-17F92211ACE9}" type="presOf" srcId="{8DAC6B92-B133-481C-ACD1-9B5557282A31}" destId="{11C77787-0F7D-449A-9E1F-304B0DEABD82}" srcOrd="0" destOrd="0" presId="urn:microsoft.com/office/officeart/2005/8/layout/hList1"/>
    <dgm:cxn modelId="{AC954157-8FFE-456B-ACE5-EA6D315F2B6D}" srcId="{D429484B-6397-48C9-B713-40814341A781}" destId="{F1E1FFA3-8302-423D-8B58-D93FBC208F56}" srcOrd="3" destOrd="0" parTransId="{A40086F1-A96A-41D1-BDBE-FAAFF98BAD71}" sibTransId="{F780F5FD-E52C-4D82-BE73-24B0EBF11554}"/>
    <dgm:cxn modelId="{A31CA558-A3BF-4B15-869A-F20810449EF7}" srcId="{D429484B-6397-48C9-B713-40814341A781}" destId="{FAB97775-9687-40A3-A436-A99871DC5026}" srcOrd="0" destOrd="0" parTransId="{FD1C46AD-0934-4DFB-896E-A4A352B34CC9}" sibTransId="{7DC040E4-D37F-452C-B1F1-792486277B6D}"/>
    <dgm:cxn modelId="{5E73FE7E-DEFF-43E8-B191-419F753DAF1F}" type="presOf" srcId="{67E5E144-44F4-4798-9DE2-EFD909AD9BC3}" destId="{E07CAC0C-685F-4711-B510-750615262BA0}" srcOrd="0" destOrd="2" presId="urn:microsoft.com/office/officeart/2005/8/layout/hList1"/>
    <dgm:cxn modelId="{70E3E380-9C5C-4DC9-AD5D-C007CDF4B0E6}" type="presOf" srcId="{F1E1FFA3-8302-423D-8B58-D93FBC208F56}" destId="{E07CAC0C-685F-4711-B510-750615262BA0}" srcOrd="0" destOrd="3" presId="urn:microsoft.com/office/officeart/2005/8/layout/hList1"/>
    <dgm:cxn modelId="{36348189-03EC-4ABA-9F51-69815D0A4D11}" type="presOf" srcId="{93E82461-A6EF-4132-9425-A4346C15B3FD}" destId="{1B92EB68-E6C8-41B2-8C2D-A68ED28AE5BE}" srcOrd="0" destOrd="0" presId="urn:microsoft.com/office/officeart/2005/8/layout/hList1"/>
    <dgm:cxn modelId="{5281EA9E-D57E-44DC-AF78-B26EB7585018}" srcId="{93E82461-A6EF-4132-9425-A4346C15B3FD}" destId="{556D2CF1-0C86-455C-A278-3B9AB2188A09}" srcOrd="0" destOrd="0" parTransId="{85C57C44-2AC0-4073-A1FD-F7B6EF45D149}" sibTransId="{E8706AC7-CC34-4D12-9AE3-DDDCD8FE8119}"/>
    <dgm:cxn modelId="{D52E44A1-EE7F-45AB-9F47-A675C9AF4201}" srcId="{93E82461-A6EF-4132-9425-A4346C15B3FD}" destId="{D429484B-6397-48C9-B713-40814341A781}" srcOrd="1" destOrd="0" parTransId="{E6F6E8A4-1FFA-431E-9A5D-554DD167B09F}" sibTransId="{AAED837B-2D46-44FE-8B8E-9C1A9F6194E1}"/>
    <dgm:cxn modelId="{60DF24B2-D901-4EDD-8B9D-5661AFA5D471}" type="presOf" srcId="{26753BCF-84D9-4D41-AA8C-116F0C0AE647}" destId="{E07CAC0C-685F-4711-B510-750615262BA0}" srcOrd="0" destOrd="4" presId="urn:microsoft.com/office/officeart/2005/8/layout/hList1"/>
    <dgm:cxn modelId="{6F115CB6-BBD3-44DE-9EC7-DC2C8A30D555}" type="presOf" srcId="{3222BCE2-81F0-4151-B6A8-41C9FB00C3AC}" destId="{2DCD0B0C-B41E-43FE-98B2-532913ABD7D4}" srcOrd="0" destOrd="0" presId="urn:microsoft.com/office/officeart/2005/8/layout/hList1"/>
    <dgm:cxn modelId="{9AC3BCBC-F216-4F7B-AAAE-ACB327616969}" srcId="{D429484B-6397-48C9-B713-40814341A781}" destId="{4A15216B-57AD-42F2-A7C0-B533A4AD9618}" srcOrd="5" destOrd="0" parTransId="{76C74456-D20F-441F-9556-B0025121FDE9}" sibTransId="{8ECB3CB0-6817-458E-B971-83781540E918}"/>
    <dgm:cxn modelId="{BE10D0D4-7211-4903-B99F-81A77DF0CF43}" srcId="{93E82461-A6EF-4132-9425-A4346C15B3FD}" destId="{8DAC6B92-B133-481C-ACD1-9B5557282A31}" srcOrd="2" destOrd="0" parTransId="{C89F2156-712C-47F8-B27B-FDC7755DE147}" sibTransId="{0004948E-98EC-417B-854A-F1E8F57365CD}"/>
    <dgm:cxn modelId="{062F88EF-D262-4E42-AAB1-975D7BE38767}" srcId="{D429484B-6397-48C9-B713-40814341A781}" destId="{67E5E144-44F4-4798-9DE2-EFD909AD9BC3}" srcOrd="2" destOrd="0" parTransId="{8CC97E05-821F-44B7-A009-7F1D9C0C362B}" sibTransId="{FA52D02C-AACC-448B-8B94-6E3FFDACC7CD}"/>
    <dgm:cxn modelId="{47527CF8-8FE4-400B-B4C0-E50C2ACA25CB}" type="presOf" srcId="{FAB97775-9687-40A3-A436-A99871DC5026}" destId="{E07CAC0C-685F-4711-B510-750615262BA0}" srcOrd="0" destOrd="0" presId="urn:microsoft.com/office/officeart/2005/8/layout/hList1"/>
    <dgm:cxn modelId="{8F1993EB-63E8-48D4-AC28-3ADC4B4251F4}" type="presParOf" srcId="{1B92EB68-E6C8-41B2-8C2D-A68ED28AE5BE}" destId="{299A9830-C32E-4924-84E0-CFC785C361A0}" srcOrd="0" destOrd="0" presId="urn:microsoft.com/office/officeart/2005/8/layout/hList1"/>
    <dgm:cxn modelId="{483C267B-AFC1-40C6-9B1C-5CD1461CDA63}" type="presParOf" srcId="{299A9830-C32E-4924-84E0-CFC785C361A0}" destId="{B6E357FC-51F0-4E6E-B4EC-0D60CFBDEA28}" srcOrd="0" destOrd="0" presId="urn:microsoft.com/office/officeart/2005/8/layout/hList1"/>
    <dgm:cxn modelId="{DEA0A1FE-BBBA-4CEB-867A-6D576BD2B047}" type="presParOf" srcId="{299A9830-C32E-4924-84E0-CFC785C361A0}" destId="{92A40EF0-8CA1-4A7B-ACCB-C921CB771681}" srcOrd="1" destOrd="0" presId="urn:microsoft.com/office/officeart/2005/8/layout/hList1"/>
    <dgm:cxn modelId="{D240002B-A64B-4844-9643-2FF9BAC0241D}" type="presParOf" srcId="{1B92EB68-E6C8-41B2-8C2D-A68ED28AE5BE}" destId="{C71152BC-C996-454D-8077-03AB9F03455C}" srcOrd="1" destOrd="0" presId="urn:microsoft.com/office/officeart/2005/8/layout/hList1"/>
    <dgm:cxn modelId="{2E2C31DA-C426-4866-A047-ACE47C4D4080}" type="presParOf" srcId="{1B92EB68-E6C8-41B2-8C2D-A68ED28AE5BE}" destId="{C828D3EE-A3BB-4437-B82F-5243621EFCB5}" srcOrd="2" destOrd="0" presId="urn:microsoft.com/office/officeart/2005/8/layout/hList1"/>
    <dgm:cxn modelId="{2B92D0DB-1170-4AF3-81A0-D53D64A504BF}" type="presParOf" srcId="{C828D3EE-A3BB-4437-B82F-5243621EFCB5}" destId="{EB351104-537C-4A90-AFE1-AC2B6F3E54A5}" srcOrd="0" destOrd="0" presId="urn:microsoft.com/office/officeart/2005/8/layout/hList1"/>
    <dgm:cxn modelId="{967E508B-BB9B-4F3A-8198-C91A3AE41646}" type="presParOf" srcId="{C828D3EE-A3BB-4437-B82F-5243621EFCB5}" destId="{E07CAC0C-685F-4711-B510-750615262BA0}" srcOrd="1" destOrd="0" presId="urn:microsoft.com/office/officeart/2005/8/layout/hList1"/>
    <dgm:cxn modelId="{B1D64044-4B9E-4CB5-9F82-C5B01EC7226B}" type="presParOf" srcId="{1B92EB68-E6C8-41B2-8C2D-A68ED28AE5BE}" destId="{3CE055E4-07FB-459A-9C1D-5281087A3740}" srcOrd="3" destOrd="0" presId="urn:microsoft.com/office/officeart/2005/8/layout/hList1"/>
    <dgm:cxn modelId="{A0FB0086-8A9B-4AD2-ACAF-F163AFB9EAD3}" type="presParOf" srcId="{1B92EB68-E6C8-41B2-8C2D-A68ED28AE5BE}" destId="{769132F9-35F6-47B8-B685-891E0D135DA4}" srcOrd="4" destOrd="0" presId="urn:microsoft.com/office/officeart/2005/8/layout/hList1"/>
    <dgm:cxn modelId="{200E1BB5-B3BE-40C3-B677-808DF6422469}" type="presParOf" srcId="{769132F9-35F6-47B8-B685-891E0D135DA4}" destId="{11C77787-0F7D-449A-9E1F-304B0DEABD82}" srcOrd="0" destOrd="0" presId="urn:microsoft.com/office/officeart/2005/8/layout/hList1"/>
    <dgm:cxn modelId="{EEB0A1A5-30A4-43BB-AA8E-BD2581254EF0}" type="presParOf" srcId="{769132F9-35F6-47B8-B685-891E0D135DA4}" destId="{2DCD0B0C-B41E-43FE-98B2-532913ABD7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87958C-CB9B-485C-8C3C-D2190A5A0F3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B3D63D1-3008-4E75-962E-8D37D45CBA21}">
      <dgm:prSet/>
      <dgm:spPr/>
      <dgm:t>
        <a:bodyPr/>
        <a:lstStyle/>
        <a:p>
          <a:r>
            <a:rPr lang="en-US"/>
            <a:t>Based on the graphs produced, we can conclude that most of the donations come from Colorado(CO) and California(CA). </a:t>
          </a:r>
        </a:p>
      </dgm:t>
    </dgm:pt>
    <dgm:pt modelId="{4E444FF2-65E4-420C-A36B-446A12587D93}" type="parTrans" cxnId="{DFFC3ADF-5BCB-4DB3-A451-D0FCFE49C8F7}">
      <dgm:prSet/>
      <dgm:spPr/>
      <dgm:t>
        <a:bodyPr/>
        <a:lstStyle/>
        <a:p>
          <a:endParaRPr lang="en-US"/>
        </a:p>
      </dgm:t>
    </dgm:pt>
    <dgm:pt modelId="{61E595C0-450B-4FA5-8E33-60823986EBCD}" type="sibTrans" cxnId="{DFFC3ADF-5BCB-4DB3-A451-D0FCFE49C8F7}">
      <dgm:prSet/>
      <dgm:spPr/>
      <dgm:t>
        <a:bodyPr/>
        <a:lstStyle/>
        <a:p>
          <a:endParaRPr lang="en-US"/>
        </a:p>
      </dgm:t>
    </dgm:pt>
    <dgm:pt modelId="{358EFA46-5DEF-413D-AD53-BE95C41F70FC}">
      <dgm:prSet/>
      <dgm:spPr/>
      <dgm:t>
        <a:bodyPr/>
        <a:lstStyle/>
        <a:p>
          <a:r>
            <a:rPr lang="en-US"/>
            <a:t>The colleges that receive the most sum of donations is College of Natural Science, College of Arts &amp; Sciences, College of Social Science, College of Agriculture &amp; Natural Resources and College of Engineering.</a:t>
          </a:r>
        </a:p>
      </dgm:t>
    </dgm:pt>
    <dgm:pt modelId="{E7F698E8-763B-48DE-9974-9373BC91EE9D}" type="parTrans" cxnId="{3E0FC1BA-7EF1-4B7F-9F49-B76E787AAF00}">
      <dgm:prSet/>
      <dgm:spPr/>
      <dgm:t>
        <a:bodyPr/>
        <a:lstStyle/>
        <a:p>
          <a:endParaRPr lang="en-US"/>
        </a:p>
      </dgm:t>
    </dgm:pt>
    <dgm:pt modelId="{4D255311-C829-48BB-A47F-3336B0AD2012}" type="sibTrans" cxnId="{3E0FC1BA-7EF1-4B7F-9F49-B76E787AAF00}">
      <dgm:prSet/>
      <dgm:spPr/>
      <dgm:t>
        <a:bodyPr/>
        <a:lstStyle/>
        <a:p>
          <a:endParaRPr lang="en-US"/>
        </a:p>
      </dgm:t>
    </dgm:pt>
    <dgm:pt modelId="{A88A7D2B-8E74-41B4-83EB-0010D6FBCCB5}">
      <dgm:prSet/>
      <dgm:spPr/>
      <dgm:t>
        <a:bodyPr/>
        <a:lstStyle/>
        <a:p>
          <a:r>
            <a:rPr lang="en-US"/>
            <a:t>Engineering and Composition majors received the most amount of donations.</a:t>
          </a:r>
        </a:p>
      </dgm:t>
    </dgm:pt>
    <dgm:pt modelId="{089E7744-2257-4A74-861C-5620E5F09E49}" type="parTrans" cxnId="{AE5FB157-7028-46D2-8A71-98705DB481AF}">
      <dgm:prSet/>
      <dgm:spPr/>
      <dgm:t>
        <a:bodyPr/>
        <a:lstStyle/>
        <a:p>
          <a:endParaRPr lang="en-US"/>
        </a:p>
      </dgm:t>
    </dgm:pt>
    <dgm:pt modelId="{5821BA95-1B2E-48BB-BBBE-9BDD2BC06430}" type="sibTrans" cxnId="{AE5FB157-7028-46D2-8A71-98705DB481AF}">
      <dgm:prSet/>
      <dgm:spPr/>
      <dgm:t>
        <a:bodyPr/>
        <a:lstStyle/>
        <a:p>
          <a:endParaRPr lang="en-US"/>
        </a:p>
      </dgm:t>
    </dgm:pt>
    <dgm:pt modelId="{23CC1EE4-14F5-462D-886D-6FE495C8AF01}">
      <dgm:prSet/>
      <dgm:spPr/>
      <dgm:t>
        <a:bodyPr/>
        <a:lstStyle/>
        <a:p>
          <a:r>
            <a:rPr lang="en-US"/>
            <a:t>From the trend graph, we can determine that the highest donations were received in 2013 and we can also see that the donations are typically higher in early quarters(Q1) or late quarters(Q4) of the years.</a:t>
          </a:r>
        </a:p>
      </dgm:t>
    </dgm:pt>
    <dgm:pt modelId="{DFF055A2-62A0-4F08-B71A-1E3503E3E688}" type="parTrans" cxnId="{1397D6CD-B0A1-41C1-B909-3A911D715398}">
      <dgm:prSet/>
      <dgm:spPr/>
      <dgm:t>
        <a:bodyPr/>
        <a:lstStyle/>
        <a:p>
          <a:endParaRPr lang="en-US"/>
        </a:p>
      </dgm:t>
    </dgm:pt>
    <dgm:pt modelId="{7CB9DB25-06B9-434B-9B53-9F7FA0794433}" type="sibTrans" cxnId="{1397D6CD-B0A1-41C1-B909-3A911D715398}">
      <dgm:prSet/>
      <dgm:spPr/>
      <dgm:t>
        <a:bodyPr/>
        <a:lstStyle/>
        <a:p>
          <a:endParaRPr lang="en-US"/>
        </a:p>
      </dgm:t>
    </dgm:pt>
    <dgm:pt modelId="{43EEB55D-75B0-4042-A13A-3E1CAD81540D}" type="pres">
      <dgm:prSet presAssocID="{3887958C-CB9B-485C-8C3C-D2190A5A0F33}" presName="outerComposite" presStyleCnt="0">
        <dgm:presLayoutVars>
          <dgm:chMax val="5"/>
          <dgm:dir/>
          <dgm:resizeHandles val="exact"/>
        </dgm:presLayoutVars>
      </dgm:prSet>
      <dgm:spPr/>
    </dgm:pt>
    <dgm:pt modelId="{923B3145-4E41-40AF-B828-78CC64E0787C}" type="pres">
      <dgm:prSet presAssocID="{3887958C-CB9B-485C-8C3C-D2190A5A0F33}" presName="dummyMaxCanvas" presStyleCnt="0">
        <dgm:presLayoutVars/>
      </dgm:prSet>
      <dgm:spPr/>
    </dgm:pt>
    <dgm:pt modelId="{74E4560C-FC15-44F9-B118-E7831AC10422}" type="pres">
      <dgm:prSet presAssocID="{3887958C-CB9B-485C-8C3C-D2190A5A0F33}" presName="FourNodes_1" presStyleLbl="node1" presStyleIdx="0" presStyleCnt="4">
        <dgm:presLayoutVars>
          <dgm:bulletEnabled val="1"/>
        </dgm:presLayoutVars>
      </dgm:prSet>
      <dgm:spPr/>
    </dgm:pt>
    <dgm:pt modelId="{46E4DA71-215B-4DE4-A661-F5CB997D451E}" type="pres">
      <dgm:prSet presAssocID="{3887958C-CB9B-485C-8C3C-D2190A5A0F33}" presName="FourNodes_2" presStyleLbl="node1" presStyleIdx="1" presStyleCnt="4">
        <dgm:presLayoutVars>
          <dgm:bulletEnabled val="1"/>
        </dgm:presLayoutVars>
      </dgm:prSet>
      <dgm:spPr/>
    </dgm:pt>
    <dgm:pt modelId="{C87B673B-C278-4583-A7D2-826D1A437F77}" type="pres">
      <dgm:prSet presAssocID="{3887958C-CB9B-485C-8C3C-D2190A5A0F33}" presName="FourNodes_3" presStyleLbl="node1" presStyleIdx="2" presStyleCnt="4">
        <dgm:presLayoutVars>
          <dgm:bulletEnabled val="1"/>
        </dgm:presLayoutVars>
      </dgm:prSet>
      <dgm:spPr/>
    </dgm:pt>
    <dgm:pt modelId="{53B94177-7D45-4340-83AF-BA6640E55A94}" type="pres">
      <dgm:prSet presAssocID="{3887958C-CB9B-485C-8C3C-D2190A5A0F33}" presName="FourNodes_4" presStyleLbl="node1" presStyleIdx="3" presStyleCnt="4">
        <dgm:presLayoutVars>
          <dgm:bulletEnabled val="1"/>
        </dgm:presLayoutVars>
      </dgm:prSet>
      <dgm:spPr/>
    </dgm:pt>
    <dgm:pt modelId="{4AAF1DFC-B5F4-46DF-A182-7507A85777C3}" type="pres">
      <dgm:prSet presAssocID="{3887958C-CB9B-485C-8C3C-D2190A5A0F33}" presName="FourConn_1-2" presStyleLbl="fgAccFollowNode1" presStyleIdx="0" presStyleCnt="3">
        <dgm:presLayoutVars>
          <dgm:bulletEnabled val="1"/>
        </dgm:presLayoutVars>
      </dgm:prSet>
      <dgm:spPr/>
    </dgm:pt>
    <dgm:pt modelId="{CFB87A31-ED5C-4B89-9344-C4C97E03E330}" type="pres">
      <dgm:prSet presAssocID="{3887958C-CB9B-485C-8C3C-D2190A5A0F33}" presName="FourConn_2-3" presStyleLbl="fgAccFollowNode1" presStyleIdx="1" presStyleCnt="3">
        <dgm:presLayoutVars>
          <dgm:bulletEnabled val="1"/>
        </dgm:presLayoutVars>
      </dgm:prSet>
      <dgm:spPr/>
    </dgm:pt>
    <dgm:pt modelId="{5F4F47DC-2D96-4BBD-BFC4-6D4B8988AB26}" type="pres">
      <dgm:prSet presAssocID="{3887958C-CB9B-485C-8C3C-D2190A5A0F33}" presName="FourConn_3-4" presStyleLbl="fgAccFollowNode1" presStyleIdx="2" presStyleCnt="3">
        <dgm:presLayoutVars>
          <dgm:bulletEnabled val="1"/>
        </dgm:presLayoutVars>
      </dgm:prSet>
      <dgm:spPr/>
    </dgm:pt>
    <dgm:pt modelId="{39054791-6010-4007-9766-070E1D43C064}" type="pres">
      <dgm:prSet presAssocID="{3887958C-CB9B-485C-8C3C-D2190A5A0F33}" presName="FourNodes_1_text" presStyleLbl="node1" presStyleIdx="3" presStyleCnt="4">
        <dgm:presLayoutVars>
          <dgm:bulletEnabled val="1"/>
        </dgm:presLayoutVars>
      </dgm:prSet>
      <dgm:spPr/>
    </dgm:pt>
    <dgm:pt modelId="{8CD0911E-4275-428A-AF0C-4FD740826F71}" type="pres">
      <dgm:prSet presAssocID="{3887958C-CB9B-485C-8C3C-D2190A5A0F33}" presName="FourNodes_2_text" presStyleLbl="node1" presStyleIdx="3" presStyleCnt="4">
        <dgm:presLayoutVars>
          <dgm:bulletEnabled val="1"/>
        </dgm:presLayoutVars>
      </dgm:prSet>
      <dgm:spPr/>
    </dgm:pt>
    <dgm:pt modelId="{9DEFE1B2-9E6F-41EF-8BEC-A51AE0C3875A}" type="pres">
      <dgm:prSet presAssocID="{3887958C-CB9B-485C-8C3C-D2190A5A0F33}" presName="FourNodes_3_text" presStyleLbl="node1" presStyleIdx="3" presStyleCnt="4">
        <dgm:presLayoutVars>
          <dgm:bulletEnabled val="1"/>
        </dgm:presLayoutVars>
      </dgm:prSet>
      <dgm:spPr/>
    </dgm:pt>
    <dgm:pt modelId="{4A85BA8A-7F8F-4929-AB70-E445C1E55810}" type="pres">
      <dgm:prSet presAssocID="{3887958C-CB9B-485C-8C3C-D2190A5A0F33}" presName="FourNodes_4_text" presStyleLbl="node1" presStyleIdx="3" presStyleCnt="4">
        <dgm:presLayoutVars>
          <dgm:bulletEnabled val="1"/>
        </dgm:presLayoutVars>
      </dgm:prSet>
      <dgm:spPr/>
    </dgm:pt>
  </dgm:ptLst>
  <dgm:cxnLst>
    <dgm:cxn modelId="{B4669B0A-57A9-48DF-871E-7BC31E5821B0}" type="presOf" srcId="{1B3D63D1-3008-4E75-962E-8D37D45CBA21}" destId="{39054791-6010-4007-9766-070E1D43C064}" srcOrd="1" destOrd="0" presId="urn:microsoft.com/office/officeart/2005/8/layout/vProcess5"/>
    <dgm:cxn modelId="{F8A3F40D-961C-425E-8DD2-6320818210CC}" type="presOf" srcId="{61E595C0-450B-4FA5-8E33-60823986EBCD}" destId="{4AAF1DFC-B5F4-46DF-A182-7507A85777C3}" srcOrd="0" destOrd="0" presId="urn:microsoft.com/office/officeart/2005/8/layout/vProcess5"/>
    <dgm:cxn modelId="{FA3EBB6F-F284-459B-A545-A30B241A4D82}" type="presOf" srcId="{4D255311-C829-48BB-A47F-3336B0AD2012}" destId="{CFB87A31-ED5C-4B89-9344-C4C97E03E330}" srcOrd="0" destOrd="0" presId="urn:microsoft.com/office/officeart/2005/8/layout/vProcess5"/>
    <dgm:cxn modelId="{AE5FB157-7028-46D2-8A71-98705DB481AF}" srcId="{3887958C-CB9B-485C-8C3C-D2190A5A0F33}" destId="{A88A7D2B-8E74-41B4-83EB-0010D6FBCCB5}" srcOrd="2" destOrd="0" parTransId="{089E7744-2257-4A74-861C-5620E5F09E49}" sibTransId="{5821BA95-1B2E-48BB-BBBE-9BDD2BC06430}"/>
    <dgm:cxn modelId="{BCCFAC7D-E782-40EC-8774-6A69C130982F}" type="presOf" srcId="{23CC1EE4-14F5-462D-886D-6FE495C8AF01}" destId="{53B94177-7D45-4340-83AF-BA6640E55A94}" srcOrd="0" destOrd="0" presId="urn:microsoft.com/office/officeart/2005/8/layout/vProcess5"/>
    <dgm:cxn modelId="{697E438B-1D6F-4E1C-B807-47451BEDC00B}" type="presOf" srcId="{358EFA46-5DEF-413D-AD53-BE95C41F70FC}" destId="{46E4DA71-215B-4DE4-A661-F5CB997D451E}" srcOrd="0" destOrd="0" presId="urn:microsoft.com/office/officeart/2005/8/layout/vProcess5"/>
    <dgm:cxn modelId="{090FFC94-ECF7-45D6-BB0F-0650827BFDBF}" type="presOf" srcId="{23CC1EE4-14F5-462D-886D-6FE495C8AF01}" destId="{4A85BA8A-7F8F-4929-AB70-E445C1E55810}" srcOrd="1" destOrd="0" presId="urn:microsoft.com/office/officeart/2005/8/layout/vProcess5"/>
    <dgm:cxn modelId="{8EEBD2AF-160C-4EFA-AB72-61F553E668EE}" type="presOf" srcId="{5821BA95-1B2E-48BB-BBBE-9BDD2BC06430}" destId="{5F4F47DC-2D96-4BBD-BFC4-6D4B8988AB26}" srcOrd="0" destOrd="0" presId="urn:microsoft.com/office/officeart/2005/8/layout/vProcess5"/>
    <dgm:cxn modelId="{AABAAAB7-33F3-46B1-B5C5-7392106F3B9E}" type="presOf" srcId="{358EFA46-5DEF-413D-AD53-BE95C41F70FC}" destId="{8CD0911E-4275-428A-AF0C-4FD740826F71}" srcOrd="1" destOrd="0" presId="urn:microsoft.com/office/officeart/2005/8/layout/vProcess5"/>
    <dgm:cxn modelId="{3E0FC1BA-7EF1-4B7F-9F49-B76E787AAF00}" srcId="{3887958C-CB9B-485C-8C3C-D2190A5A0F33}" destId="{358EFA46-5DEF-413D-AD53-BE95C41F70FC}" srcOrd="1" destOrd="0" parTransId="{E7F698E8-763B-48DE-9974-9373BC91EE9D}" sibTransId="{4D255311-C829-48BB-A47F-3336B0AD2012}"/>
    <dgm:cxn modelId="{1397D6CD-B0A1-41C1-B909-3A911D715398}" srcId="{3887958C-CB9B-485C-8C3C-D2190A5A0F33}" destId="{23CC1EE4-14F5-462D-886D-6FE495C8AF01}" srcOrd="3" destOrd="0" parTransId="{DFF055A2-62A0-4F08-B71A-1E3503E3E688}" sibTransId="{7CB9DB25-06B9-434B-9B53-9F7FA0794433}"/>
    <dgm:cxn modelId="{224CF2D6-6249-45F8-930C-D8A3298DD976}" type="presOf" srcId="{A88A7D2B-8E74-41B4-83EB-0010D6FBCCB5}" destId="{C87B673B-C278-4583-A7D2-826D1A437F77}" srcOrd="0" destOrd="0" presId="urn:microsoft.com/office/officeart/2005/8/layout/vProcess5"/>
    <dgm:cxn modelId="{92AD02DC-58F7-4D11-B007-9F673416FBD7}" type="presOf" srcId="{A88A7D2B-8E74-41B4-83EB-0010D6FBCCB5}" destId="{9DEFE1B2-9E6F-41EF-8BEC-A51AE0C3875A}" srcOrd="1" destOrd="0" presId="urn:microsoft.com/office/officeart/2005/8/layout/vProcess5"/>
    <dgm:cxn modelId="{DFFC3ADF-5BCB-4DB3-A451-D0FCFE49C8F7}" srcId="{3887958C-CB9B-485C-8C3C-D2190A5A0F33}" destId="{1B3D63D1-3008-4E75-962E-8D37D45CBA21}" srcOrd="0" destOrd="0" parTransId="{4E444FF2-65E4-420C-A36B-446A12587D93}" sibTransId="{61E595C0-450B-4FA5-8E33-60823986EBCD}"/>
    <dgm:cxn modelId="{A838C0E0-E205-4C40-850E-C222D58804E1}" type="presOf" srcId="{3887958C-CB9B-485C-8C3C-D2190A5A0F33}" destId="{43EEB55D-75B0-4042-A13A-3E1CAD81540D}" srcOrd="0" destOrd="0" presId="urn:microsoft.com/office/officeart/2005/8/layout/vProcess5"/>
    <dgm:cxn modelId="{A8DF8EED-D1E9-462F-ACE6-BC6F38D6D153}" type="presOf" srcId="{1B3D63D1-3008-4E75-962E-8D37D45CBA21}" destId="{74E4560C-FC15-44F9-B118-E7831AC10422}" srcOrd="0" destOrd="0" presId="urn:microsoft.com/office/officeart/2005/8/layout/vProcess5"/>
    <dgm:cxn modelId="{62A84BD2-984A-4862-9523-6891AC12EFFA}" type="presParOf" srcId="{43EEB55D-75B0-4042-A13A-3E1CAD81540D}" destId="{923B3145-4E41-40AF-B828-78CC64E0787C}" srcOrd="0" destOrd="0" presId="urn:microsoft.com/office/officeart/2005/8/layout/vProcess5"/>
    <dgm:cxn modelId="{3FE1F26F-28ED-40E8-A63E-1C85D1D77F3F}" type="presParOf" srcId="{43EEB55D-75B0-4042-A13A-3E1CAD81540D}" destId="{74E4560C-FC15-44F9-B118-E7831AC10422}" srcOrd="1" destOrd="0" presId="urn:microsoft.com/office/officeart/2005/8/layout/vProcess5"/>
    <dgm:cxn modelId="{C70FE7A1-FB84-4BF1-A029-3D5F16211D40}" type="presParOf" srcId="{43EEB55D-75B0-4042-A13A-3E1CAD81540D}" destId="{46E4DA71-215B-4DE4-A661-F5CB997D451E}" srcOrd="2" destOrd="0" presId="urn:microsoft.com/office/officeart/2005/8/layout/vProcess5"/>
    <dgm:cxn modelId="{3604DEA2-6D5F-40E3-96BD-1209AE65B080}" type="presParOf" srcId="{43EEB55D-75B0-4042-A13A-3E1CAD81540D}" destId="{C87B673B-C278-4583-A7D2-826D1A437F77}" srcOrd="3" destOrd="0" presId="urn:microsoft.com/office/officeart/2005/8/layout/vProcess5"/>
    <dgm:cxn modelId="{7BFFA569-A47C-416E-9994-DC727C51FD60}" type="presParOf" srcId="{43EEB55D-75B0-4042-A13A-3E1CAD81540D}" destId="{53B94177-7D45-4340-83AF-BA6640E55A94}" srcOrd="4" destOrd="0" presId="urn:microsoft.com/office/officeart/2005/8/layout/vProcess5"/>
    <dgm:cxn modelId="{83296BD2-4073-4995-9E71-F940FA999087}" type="presParOf" srcId="{43EEB55D-75B0-4042-A13A-3E1CAD81540D}" destId="{4AAF1DFC-B5F4-46DF-A182-7507A85777C3}" srcOrd="5" destOrd="0" presId="urn:microsoft.com/office/officeart/2005/8/layout/vProcess5"/>
    <dgm:cxn modelId="{DFAE63C8-9704-4D0A-A475-2ADEB6274EE3}" type="presParOf" srcId="{43EEB55D-75B0-4042-A13A-3E1CAD81540D}" destId="{CFB87A31-ED5C-4B89-9344-C4C97E03E330}" srcOrd="6" destOrd="0" presId="urn:microsoft.com/office/officeart/2005/8/layout/vProcess5"/>
    <dgm:cxn modelId="{0E4EAF76-CABB-4AB4-81B4-0742F6AA7CEF}" type="presParOf" srcId="{43EEB55D-75B0-4042-A13A-3E1CAD81540D}" destId="{5F4F47DC-2D96-4BBD-BFC4-6D4B8988AB26}" srcOrd="7" destOrd="0" presId="urn:microsoft.com/office/officeart/2005/8/layout/vProcess5"/>
    <dgm:cxn modelId="{63BEC6AC-696A-4D24-B03B-BEA828E97F20}" type="presParOf" srcId="{43EEB55D-75B0-4042-A13A-3E1CAD81540D}" destId="{39054791-6010-4007-9766-070E1D43C064}" srcOrd="8" destOrd="0" presId="urn:microsoft.com/office/officeart/2005/8/layout/vProcess5"/>
    <dgm:cxn modelId="{E793D61F-2BE4-4D97-B4FC-8FB15831A35E}" type="presParOf" srcId="{43EEB55D-75B0-4042-A13A-3E1CAD81540D}" destId="{8CD0911E-4275-428A-AF0C-4FD740826F71}" srcOrd="9" destOrd="0" presId="urn:microsoft.com/office/officeart/2005/8/layout/vProcess5"/>
    <dgm:cxn modelId="{5BC1DABB-759A-47CF-A244-05B70231B36D}" type="presParOf" srcId="{43EEB55D-75B0-4042-A13A-3E1CAD81540D}" destId="{9DEFE1B2-9E6F-41EF-8BEC-A51AE0C3875A}" srcOrd="10" destOrd="0" presId="urn:microsoft.com/office/officeart/2005/8/layout/vProcess5"/>
    <dgm:cxn modelId="{CE3B68C5-CE76-414E-860B-3D29E9A548C6}" type="presParOf" srcId="{43EEB55D-75B0-4042-A13A-3E1CAD81540D}" destId="{4A85BA8A-7F8F-4929-AB70-E445C1E5581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357FC-51F0-4E6E-B4EC-0D60CFBDEA28}">
      <dsp:nvSpPr>
        <dsp:cNvPr id="0" name=""/>
        <dsp:cNvSpPr/>
      </dsp:nvSpPr>
      <dsp:spPr>
        <a:xfrm>
          <a:off x="3286" y="250929"/>
          <a:ext cx="320397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Agenda</a:t>
          </a:r>
        </a:p>
      </dsp:txBody>
      <dsp:txXfrm>
        <a:off x="3286" y="250929"/>
        <a:ext cx="3203971" cy="489600"/>
      </dsp:txXfrm>
    </dsp:sp>
    <dsp:sp modelId="{92A40EF0-8CA1-4A7B-ACCB-C921CB771681}">
      <dsp:nvSpPr>
        <dsp:cNvPr id="0" name=""/>
        <dsp:cNvSpPr/>
      </dsp:nvSpPr>
      <dsp:spPr>
        <a:xfrm>
          <a:off x="3286" y="740529"/>
          <a:ext cx="3203971" cy="33598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Analyze the </a:t>
          </a:r>
          <a:r>
            <a:rPr lang="en-US" sz="1700" b="0" i="0" kern="1200"/>
            <a:t>data of donation gifts to various colleges</a:t>
          </a:r>
          <a:endParaRPr lang="en-US" sz="1700" kern="1200"/>
        </a:p>
      </dsp:txBody>
      <dsp:txXfrm>
        <a:off x="3286" y="740529"/>
        <a:ext cx="3203971" cy="3359880"/>
      </dsp:txXfrm>
    </dsp:sp>
    <dsp:sp modelId="{EB351104-537C-4A90-AFE1-AC2B6F3E54A5}">
      <dsp:nvSpPr>
        <dsp:cNvPr id="0" name=""/>
        <dsp:cNvSpPr/>
      </dsp:nvSpPr>
      <dsp:spPr>
        <a:xfrm>
          <a:off x="3655814" y="250929"/>
          <a:ext cx="3203971" cy="4896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Analysis and Visualization</a:t>
          </a:r>
        </a:p>
      </dsp:txBody>
      <dsp:txXfrm>
        <a:off x="3655814" y="250929"/>
        <a:ext cx="3203971" cy="489600"/>
      </dsp:txXfrm>
    </dsp:sp>
    <dsp:sp modelId="{E07CAC0C-685F-4711-B510-750615262BA0}">
      <dsp:nvSpPr>
        <dsp:cNvPr id="0" name=""/>
        <dsp:cNvSpPr/>
      </dsp:nvSpPr>
      <dsp:spPr>
        <a:xfrm>
          <a:off x="3655814" y="740529"/>
          <a:ext cx="3203971" cy="335988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Donations distribution by Location</a:t>
          </a:r>
        </a:p>
        <a:p>
          <a:pPr marL="171450" lvl="1" indent="-171450" algn="l" defTabSz="755650">
            <a:lnSpc>
              <a:spcPct val="90000"/>
            </a:lnSpc>
            <a:spcBef>
              <a:spcPct val="0"/>
            </a:spcBef>
            <a:spcAft>
              <a:spcPct val="15000"/>
            </a:spcAft>
            <a:buChar char="•"/>
          </a:pPr>
          <a:r>
            <a:rPr lang="en-US" sz="1700" kern="1200" dirty="0"/>
            <a:t>Donations distribution by College Type</a:t>
          </a:r>
        </a:p>
        <a:p>
          <a:pPr marL="171450" lvl="1" indent="-171450" algn="l" defTabSz="755650">
            <a:lnSpc>
              <a:spcPct val="90000"/>
            </a:lnSpc>
            <a:spcBef>
              <a:spcPct val="0"/>
            </a:spcBef>
            <a:spcAft>
              <a:spcPct val="15000"/>
            </a:spcAft>
            <a:buChar char="•"/>
          </a:pPr>
          <a:r>
            <a:rPr lang="en-US" sz="1700" kern="1200" dirty="0"/>
            <a:t>Donations distribution by Academic Major</a:t>
          </a:r>
        </a:p>
        <a:p>
          <a:pPr marL="171450" lvl="1" indent="-171450" algn="l" defTabSz="755650">
            <a:lnSpc>
              <a:spcPct val="90000"/>
            </a:lnSpc>
            <a:spcBef>
              <a:spcPct val="0"/>
            </a:spcBef>
            <a:spcAft>
              <a:spcPct val="15000"/>
            </a:spcAft>
            <a:buChar char="•"/>
          </a:pPr>
          <a:r>
            <a:rPr lang="en-US" sz="1700" kern="1200" dirty="0"/>
            <a:t>Donations distribution by Graduation Year</a:t>
          </a:r>
        </a:p>
        <a:p>
          <a:pPr marL="171450" lvl="1" indent="-171450" algn="l" defTabSz="755650">
            <a:lnSpc>
              <a:spcPct val="90000"/>
            </a:lnSpc>
            <a:spcBef>
              <a:spcPct val="0"/>
            </a:spcBef>
            <a:spcAft>
              <a:spcPct val="15000"/>
            </a:spcAft>
            <a:buChar char="•"/>
          </a:pPr>
          <a:r>
            <a:rPr lang="en-US" sz="1700" kern="1200" dirty="0"/>
            <a:t>Top Academic Majors of Donors</a:t>
          </a:r>
        </a:p>
        <a:p>
          <a:pPr marL="171450" lvl="1" indent="-171450" algn="l" defTabSz="755650">
            <a:lnSpc>
              <a:spcPct val="90000"/>
            </a:lnSpc>
            <a:spcBef>
              <a:spcPct val="0"/>
            </a:spcBef>
            <a:spcAft>
              <a:spcPct val="15000"/>
            </a:spcAft>
            <a:buChar char="•"/>
          </a:pPr>
          <a:r>
            <a:rPr lang="en-US" sz="1700" kern="1200" dirty="0"/>
            <a:t>Top College Types that received donations</a:t>
          </a:r>
        </a:p>
        <a:p>
          <a:pPr marL="171450" lvl="1" indent="-171450" algn="l" defTabSz="755650">
            <a:lnSpc>
              <a:spcPct val="90000"/>
            </a:lnSpc>
            <a:spcBef>
              <a:spcPct val="0"/>
            </a:spcBef>
            <a:spcAft>
              <a:spcPct val="15000"/>
            </a:spcAft>
            <a:buChar char="•"/>
          </a:pPr>
          <a:r>
            <a:rPr lang="en-US" sz="1700" kern="1200" dirty="0"/>
            <a:t>Donation trend over years</a:t>
          </a:r>
        </a:p>
      </dsp:txBody>
      <dsp:txXfrm>
        <a:off x="3655814" y="740529"/>
        <a:ext cx="3203971" cy="3359880"/>
      </dsp:txXfrm>
    </dsp:sp>
    <dsp:sp modelId="{11C77787-0F7D-449A-9E1F-304B0DEABD82}">
      <dsp:nvSpPr>
        <dsp:cNvPr id="0" name=""/>
        <dsp:cNvSpPr/>
      </dsp:nvSpPr>
      <dsp:spPr>
        <a:xfrm>
          <a:off x="7308342" y="250929"/>
          <a:ext cx="3203971" cy="489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Findings/Results</a:t>
          </a:r>
        </a:p>
      </dsp:txBody>
      <dsp:txXfrm>
        <a:off x="7308342" y="250929"/>
        <a:ext cx="3203971" cy="489600"/>
      </dsp:txXfrm>
    </dsp:sp>
    <dsp:sp modelId="{2DCD0B0C-B41E-43FE-98B2-532913ABD7D4}">
      <dsp:nvSpPr>
        <dsp:cNvPr id="0" name=""/>
        <dsp:cNvSpPr/>
      </dsp:nvSpPr>
      <dsp:spPr>
        <a:xfrm>
          <a:off x="7308342" y="740529"/>
          <a:ext cx="3203971" cy="335988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Interesting insights</a:t>
          </a:r>
        </a:p>
      </dsp:txBody>
      <dsp:txXfrm>
        <a:off x="7308342" y="740529"/>
        <a:ext cx="3203971" cy="3359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4560C-FC15-44F9-B118-E7831AC10422}">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Based on the graphs produced, we can conclude that most of the donations come from Colorado(CO) and California(CA). </a:t>
          </a:r>
        </a:p>
      </dsp:txBody>
      <dsp:txXfrm>
        <a:off x="28038" y="28038"/>
        <a:ext cx="7298593" cy="901218"/>
      </dsp:txXfrm>
    </dsp:sp>
    <dsp:sp modelId="{46E4DA71-215B-4DE4-A661-F5CB997D451E}">
      <dsp:nvSpPr>
        <dsp:cNvPr id="0" name=""/>
        <dsp:cNvSpPr/>
      </dsp:nvSpPr>
      <dsp:spPr>
        <a:xfrm>
          <a:off x="704545" y="1131347"/>
          <a:ext cx="8412480" cy="957294"/>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colleges that receive the most sum of donations is College of Natural Science, College of Arts &amp; Sciences, College of Social Science, College of Agriculture &amp; Natural Resources and College of Engineering.</a:t>
          </a:r>
        </a:p>
      </dsp:txBody>
      <dsp:txXfrm>
        <a:off x="732583" y="1159385"/>
        <a:ext cx="7029617" cy="901218"/>
      </dsp:txXfrm>
    </dsp:sp>
    <dsp:sp modelId="{C87B673B-C278-4583-A7D2-826D1A437F77}">
      <dsp:nvSpPr>
        <dsp:cNvPr id="0" name=""/>
        <dsp:cNvSpPr/>
      </dsp:nvSpPr>
      <dsp:spPr>
        <a:xfrm>
          <a:off x="1398574" y="2262695"/>
          <a:ext cx="8412480" cy="957294"/>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Engineering and Composition majors received the most amount of donations.</a:t>
          </a:r>
        </a:p>
      </dsp:txBody>
      <dsp:txXfrm>
        <a:off x="1426612" y="2290733"/>
        <a:ext cx="7040133" cy="901218"/>
      </dsp:txXfrm>
    </dsp:sp>
    <dsp:sp modelId="{53B94177-7D45-4340-83AF-BA6640E55A94}">
      <dsp:nvSpPr>
        <dsp:cNvPr id="0" name=""/>
        <dsp:cNvSpPr/>
      </dsp:nvSpPr>
      <dsp:spPr>
        <a:xfrm>
          <a:off x="2103119" y="3394043"/>
          <a:ext cx="8412480" cy="95729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From the trend graph, we can determine that the highest donations were received in 2013 and we can also see that the donations are typically higher in early quarters(Q1) or late quarters(Q4) of the years.</a:t>
          </a:r>
        </a:p>
      </dsp:txBody>
      <dsp:txXfrm>
        <a:off x="2131157" y="3422081"/>
        <a:ext cx="7029617" cy="901218"/>
      </dsp:txXfrm>
    </dsp:sp>
    <dsp:sp modelId="{4AAF1DFC-B5F4-46DF-A182-7507A85777C3}">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CFB87A31-ED5C-4B89-9344-C4C97E03E330}">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5F4F47DC-2D96-4BBD-BFC4-6D4B8988AB26}">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5/21/2023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5/21/2023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Person writing on a notepad">
            <a:extLst>
              <a:ext uri="{FF2B5EF4-FFF2-40B4-BE49-F238E27FC236}">
                <a16:creationId xmlns:a16="http://schemas.microsoft.com/office/drawing/2014/main" id="{EAC04D28-EEBC-E00F-7AB8-77DF30183831}"/>
              </a:ext>
            </a:extLst>
          </p:cNvPr>
          <p:cNvPicPr>
            <a:picLocks noChangeAspect="1"/>
          </p:cNvPicPr>
          <p:nvPr/>
        </p:nvPicPr>
        <p:blipFill rotWithShape="1">
          <a:blip r:embed="rId2"/>
          <a:srcRect t="9247" r="9089" b="-2"/>
          <a:stretch/>
        </p:blipFill>
        <p:spPr>
          <a:xfrm>
            <a:off x="3523488" y="10"/>
            <a:ext cx="8668512" cy="6857990"/>
          </a:xfrm>
          <a:prstGeom prst="rect">
            <a:avLst/>
          </a:prstGeom>
        </p:spPr>
      </p:pic>
      <p:sp>
        <p:nvSpPr>
          <p:cNvPr id="66" name="Rectangle 6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1">
            <a:extLst>
              <a:ext uri="{FF2B5EF4-FFF2-40B4-BE49-F238E27FC236}">
                <a16:creationId xmlns:a16="http://schemas.microsoft.com/office/drawing/2014/main" id="{4199282D-5575-4FD6-A896-CD215F8E5063}"/>
              </a:ext>
            </a:extLst>
          </p:cNvPr>
          <p:cNvSpPr>
            <a:spLocks noGrp="1"/>
          </p:cNvSpPr>
          <p:nvPr>
            <p:ph type="ctrTitle"/>
          </p:nvPr>
        </p:nvSpPr>
        <p:spPr>
          <a:xfrm>
            <a:off x="477981" y="1122363"/>
            <a:ext cx="4023360" cy="3204134"/>
          </a:xfrm>
        </p:spPr>
        <p:txBody>
          <a:bodyPr anchor="b">
            <a:normAutofit/>
          </a:bodyPr>
          <a:lstStyle/>
          <a:p>
            <a:pPr algn="l"/>
            <a:r>
              <a:rPr lang="en-US" sz="4800"/>
              <a:t>COLLEGE DONATIONS</a:t>
            </a:r>
          </a:p>
        </p:txBody>
      </p:sp>
      <p:sp>
        <p:nvSpPr>
          <p:cNvPr id="3" name="slide1">
            <a:extLst>
              <a:ext uri="{FF2B5EF4-FFF2-40B4-BE49-F238E27FC236}">
                <a16:creationId xmlns:a16="http://schemas.microsoft.com/office/drawing/2014/main" id="{815BCE31-FF16-49FC-AC52-DC2320FCDA5A}"/>
              </a:ext>
            </a:extLst>
          </p:cNvPr>
          <p:cNvSpPr>
            <a:spLocks noGrp="1"/>
          </p:cNvSpPr>
          <p:nvPr>
            <p:ph type="subTitle" idx="1"/>
          </p:nvPr>
        </p:nvSpPr>
        <p:spPr>
          <a:xfrm>
            <a:off x="477980" y="4872922"/>
            <a:ext cx="4023359" cy="1208141"/>
          </a:xfrm>
        </p:spPr>
        <p:txBody>
          <a:bodyPr>
            <a:normAutofit/>
          </a:bodyPr>
          <a:lstStyle/>
          <a:p>
            <a:pPr algn="l"/>
            <a:r>
              <a:rPr lang="en-US" sz="2000"/>
              <a:t>DATA ANALYSIS</a:t>
            </a:r>
          </a:p>
        </p:txBody>
      </p:sp>
      <p:sp>
        <p:nvSpPr>
          <p:cNvPr id="68" name="Rectangle 6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925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94ED856-90E1-E1A9-33AD-D86F2AEED599}"/>
              </a:ext>
            </a:extLst>
          </p:cNvPr>
          <p:cNvSpPr>
            <a:spLocks noGrp="1"/>
          </p:cNvSpPr>
          <p:nvPr>
            <p:ph type="title"/>
          </p:nvPr>
        </p:nvSpPr>
        <p:spPr>
          <a:xfrm>
            <a:off x="630936" y="457200"/>
            <a:ext cx="4343400" cy="1929384"/>
          </a:xfrm>
        </p:spPr>
        <p:txBody>
          <a:bodyPr anchor="ctr">
            <a:normAutofit/>
          </a:bodyPr>
          <a:lstStyle/>
          <a:p>
            <a:r>
              <a:rPr lang="en-US"/>
              <a:t>Donation trend over years</a:t>
            </a:r>
            <a:br>
              <a:rPr lang="en-US"/>
            </a:br>
            <a:endParaRPr lang="en-US"/>
          </a:p>
        </p:txBody>
      </p:sp>
      <p:sp>
        <p:nvSpPr>
          <p:cNvPr id="3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F646AC4-C31D-446E-EBBD-120C4B0FCF15}"/>
              </a:ext>
            </a:extLst>
          </p:cNvPr>
          <p:cNvSpPr>
            <a:spLocks noGrp="1"/>
          </p:cNvSpPr>
          <p:nvPr>
            <p:ph idx="1"/>
          </p:nvPr>
        </p:nvSpPr>
        <p:spPr>
          <a:xfrm>
            <a:off x="5541263" y="457200"/>
            <a:ext cx="6007608" cy="1929384"/>
          </a:xfrm>
        </p:spPr>
        <p:txBody>
          <a:bodyPr anchor="ctr">
            <a:normAutofit/>
          </a:bodyPr>
          <a:lstStyle/>
          <a:p>
            <a:r>
              <a:rPr lang="en-US" sz="2000"/>
              <a:t>The donations are much higher for the years 2013-2015, with the highest peak in 2013.</a:t>
            </a:r>
          </a:p>
          <a:p>
            <a:r>
              <a:rPr lang="en-US" sz="2000"/>
              <a:t>Based on the Quarters, the donations seem to be much higher for the last quarter for years 2013, 2014. And the highest donation for 2015 is in the early quarter.</a:t>
            </a:r>
          </a:p>
        </p:txBody>
      </p:sp>
      <p:pic>
        <p:nvPicPr>
          <p:cNvPr id="11" name="slide11" descr="Trend of Donations over Years (1)">
            <a:extLst>
              <a:ext uri="{FF2B5EF4-FFF2-40B4-BE49-F238E27FC236}">
                <a16:creationId xmlns:a16="http://schemas.microsoft.com/office/drawing/2014/main" id="{74E60079-CBA4-4473-BD31-80BDB8DF7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25" y="2569464"/>
            <a:ext cx="5218349" cy="3678936"/>
          </a:xfrm>
          <a:prstGeom prst="rect">
            <a:avLst/>
          </a:prstGeom>
        </p:spPr>
      </p:pic>
      <p:pic>
        <p:nvPicPr>
          <p:cNvPr id="3" name="Picture 2">
            <a:extLst>
              <a:ext uri="{FF2B5EF4-FFF2-40B4-BE49-F238E27FC236}">
                <a16:creationId xmlns:a16="http://schemas.microsoft.com/office/drawing/2014/main" id="{E0206C72-AD30-F625-2281-872BF30564A5}"/>
              </a:ext>
            </a:extLst>
          </p:cNvPr>
          <p:cNvPicPr>
            <a:picLocks noChangeAspect="1"/>
          </p:cNvPicPr>
          <p:nvPr/>
        </p:nvPicPr>
        <p:blipFill>
          <a:blip r:embed="rId3"/>
          <a:stretch>
            <a:fillRect/>
          </a:stretch>
        </p:blipFill>
        <p:spPr>
          <a:xfrm>
            <a:off x="6254496" y="3041904"/>
            <a:ext cx="5468112" cy="273405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FC618915-37F1-4CFC-ACA5-2F17934F8C2C}"/>
              </a:ext>
            </a:extLst>
          </p:cNvPr>
          <p:cNvPicPr>
            <a:picLocks noChangeAspect="1"/>
          </p:cNvPicPr>
          <p:nvPr/>
        </p:nvPicPr>
        <p:blipFill rotWithShape="1">
          <a:blip r:embed="rId2"/>
          <a:srcRect l="23298" b="909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2FD492-3F82-2338-366C-DE256146AF3D}"/>
              </a:ext>
            </a:extLst>
          </p:cNvPr>
          <p:cNvSpPr>
            <a:spLocks noGrp="1"/>
          </p:cNvSpPr>
          <p:nvPr>
            <p:ph type="ctrTitle"/>
          </p:nvPr>
        </p:nvSpPr>
        <p:spPr>
          <a:xfrm>
            <a:off x="477981" y="1122363"/>
            <a:ext cx="4023360" cy="3204134"/>
          </a:xfrm>
        </p:spPr>
        <p:txBody>
          <a:bodyPr anchor="b">
            <a:normAutofit/>
          </a:bodyPr>
          <a:lstStyle/>
          <a:p>
            <a:pPr algn="l"/>
            <a:r>
              <a:rPr lang="en-US" sz="4400"/>
              <a:t>Findings/Results</a:t>
            </a:r>
          </a:p>
        </p:txBody>
      </p:sp>
      <p:sp>
        <p:nvSpPr>
          <p:cNvPr id="3" name="Subtitle 2">
            <a:extLst>
              <a:ext uri="{FF2B5EF4-FFF2-40B4-BE49-F238E27FC236}">
                <a16:creationId xmlns:a16="http://schemas.microsoft.com/office/drawing/2014/main" id="{61B59A8C-3C37-364C-6B7A-7D507A79A490}"/>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1612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DB805-332B-D61D-CF2C-AD553D50D2C1}"/>
              </a:ext>
            </a:extLst>
          </p:cNvPr>
          <p:cNvSpPr>
            <a:spLocks noGrp="1"/>
          </p:cNvSpPr>
          <p:nvPr>
            <p:ph type="title"/>
          </p:nvPr>
        </p:nvSpPr>
        <p:spPr>
          <a:xfrm>
            <a:off x="838200" y="557188"/>
            <a:ext cx="10515600" cy="1133499"/>
          </a:xfrm>
        </p:spPr>
        <p:txBody>
          <a:bodyPr>
            <a:normAutofit/>
          </a:bodyPr>
          <a:lstStyle/>
          <a:p>
            <a:r>
              <a:rPr lang="en-US" sz="5200" dirty="0"/>
              <a:t>Insights</a:t>
            </a:r>
            <a:endParaRPr lang="en-US" sz="5200"/>
          </a:p>
        </p:txBody>
      </p:sp>
      <p:graphicFrame>
        <p:nvGraphicFramePr>
          <p:cNvPr id="5" name="Content Placeholder 2">
            <a:extLst>
              <a:ext uri="{FF2B5EF4-FFF2-40B4-BE49-F238E27FC236}">
                <a16:creationId xmlns:a16="http://schemas.microsoft.com/office/drawing/2014/main" id="{28435739-7074-1417-D20A-C5DB0A9E8ABD}"/>
              </a:ext>
            </a:extLst>
          </p:cNvPr>
          <p:cNvGraphicFramePr>
            <a:graphicFrameLocks noGrp="1"/>
          </p:cNvGraphicFramePr>
          <p:nvPr>
            <p:ph idx="1"/>
            <p:extLst>
              <p:ext uri="{D42A27DB-BD31-4B8C-83A1-F6EECF244321}">
                <p14:modId xmlns:p14="http://schemas.microsoft.com/office/powerpoint/2010/main" val="6926697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950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3BA2C1A5-F4A1-7542-99DE-ACC7658E5432}"/>
              </a:ext>
            </a:extLst>
          </p:cNvPr>
          <p:cNvPicPr>
            <a:picLocks noChangeAspect="1"/>
          </p:cNvPicPr>
          <p:nvPr/>
        </p:nvPicPr>
        <p:blipFill rotWithShape="1">
          <a:blip r:embed="rId2"/>
          <a:srcRect t="9091" r="29044" b="1"/>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2FD492-3F82-2338-366C-DE256146AF3D}"/>
              </a:ext>
            </a:extLst>
          </p:cNvPr>
          <p:cNvSpPr>
            <a:spLocks noGrp="1"/>
          </p:cNvSpPr>
          <p:nvPr>
            <p:ph type="ctrTitle"/>
          </p:nvPr>
        </p:nvSpPr>
        <p:spPr>
          <a:xfrm>
            <a:off x="477981" y="1122363"/>
            <a:ext cx="4023360" cy="3204134"/>
          </a:xfrm>
        </p:spPr>
        <p:txBody>
          <a:bodyPr anchor="b">
            <a:normAutofit/>
          </a:bodyPr>
          <a:lstStyle/>
          <a:p>
            <a:pPr algn="l"/>
            <a:r>
              <a:rPr lang="en-US" sz="4800"/>
              <a:t>Thank you</a:t>
            </a:r>
          </a:p>
        </p:txBody>
      </p:sp>
      <p:sp>
        <p:nvSpPr>
          <p:cNvPr id="3" name="Subtitle 2">
            <a:extLst>
              <a:ext uri="{FF2B5EF4-FFF2-40B4-BE49-F238E27FC236}">
                <a16:creationId xmlns:a16="http://schemas.microsoft.com/office/drawing/2014/main" id="{61B59A8C-3C37-364C-6B7A-7D507A79A490}"/>
              </a:ext>
            </a:extLst>
          </p:cNvPr>
          <p:cNvSpPr>
            <a:spLocks noGrp="1"/>
          </p:cNvSpPr>
          <p:nvPr>
            <p:ph type="subTitle" idx="1"/>
          </p:nvPr>
        </p:nvSpPr>
        <p:spPr>
          <a:xfrm>
            <a:off x="477980" y="4872922"/>
            <a:ext cx="3440877" cy="716411"/>
          </a:xfrm>
        </p:spPr>
        <p:txBody>
          <a:bodyPr>
            <a:normAutofit lnSpcReduction="10000"/>
          </a:bodyPr>
          <a:lstStyle/>
          <a:p>
            <a:pPr algn="l"/>
            <a:r>
              <a:rPr lang="en-US" sz="2000" dirty="0"/>
              <a:t>Shruti Ramesh Babu Mallavolu</a:t>
            </a:r>
          </a:p>
          <a:p>
            <a:pPr algn="l"/>
            <a:r>
              <a:rPr lang="en-US" sz="2000" dirty="0"/>
              <a:t>smallavolu@umass.edu</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52716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544108-4FFD-97F2-E050-4ACF884FFB7B}"/>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BD05-448B-F126-DDD5-531285AC63F0}"/>
              </a:ext>
            </a:extLst>
          </p:cNvPr>
          <p:cNvSpPr>
            <a:spLocks noGrp="1"/>
          </p:cNvSpPr>
          <p:nvPr>
            <p:ph type="title"/>
          </p:nvPr>
        </p:nvSpPr>
        <p:spPr>
          <a:xfrm>
            <a:off x="838200" y="365125"/>
            <a:ext cx="10515600" cy="1325563"/>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7AD8FC21-D9A7-6AAE-FB34-0685C9BF792E}"/>
              </a:ext>
            </a:extLst>
          </p:cNvPr>
          <p:cNvGraphicFramePr>
            <a:graphicFrameLocks noGrp="1"/>
          </p:cNvGraphicFramePr>
          <p:nvPr>
            <p:ph idx="1"/>
            <p:extLst>
              <p:ext uri="{D42A27DB-BD31-4B8C-83A1-F6EECF244321}">
                <p14:modId xmlns:p14="http://schemas.microsoft.com/office/powerpoint/2010/main" val="30434486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4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gnifying glass showing decling performance">
            <a:extLst>
              <a:ext uri="{FF2B5EF4-FFF2-40B4-BE49-F238E27FC236}">
                <a16:creationId xmlns:a16="http://schemas.microsoft.com/office/drawing/2014/main" id="{715CB498-17C4-FE80-513D-211EDF26309E}"/>
              </a:ext>
            </a:extLst>
          </p:cNvPr>
          <p:cNvPicPr>
            <a:picLocks noChangeAspect="1"/>
          </p:cNvPicPr>
          <p:nvPr/>
        </p:nvPicPr>
        <p:blipFill rotWithShape="1">
          <a:blip r:embed="rId2"/>
          <a:srcRect t="1464" r="23298" b="7627"/>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2BD0571-3A94-6E86-8BEC-E7EC473DBAC7}"/>
              </a:ext>
            </a:extLst>
          </p:cNvPr>
          <p:cNvSpPr>
            <a:spLocks noGrp="1"/>
          </p:cNvSpPr>
          <p:nvPr>
            <p:ph type="ctrTitle"/>
          </p:nvPr>
        </p:nvSpPr>
        <p:spPr>
          <a:xfrm>
            <a:off x="477981" y="1122363"/>
            <a:ext cx="4023360" cy="3204134"/>
          </a:xfrm>
        </p:spPr>
        <p:txBody>
          <a:bodyPr anchor="b">
            <a:normAutofit/>
          </a:bodyPr>
          <a:lstStyle/>
          <a:p>
            <a:pPr algn="l"/>
            <a:r>
              <a:rPr lang="en-US" sz="4800"/>
              <a:t>Analysis and Visualization</a:t>
            </a:r>
          </a:p>
        </p:txBody>
      </p:sp>
      <p:sp>
        <p:nvSpPr>
          <p:cNvPr id="5" name="Subtitle 4">
            <a:extLst>
              <a:ext uri="{FF2B5EF4-FFF2-40B4-BE49-F238E27FC236}">
                <a16:creationId xmlns:a16="http://schemas.microsoft.com/office/drawing/2014/main" id="{18434200-562C-DE8A-BC30-AED7485CB32A}"/>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37638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E878297-12C1-F769-1C6C-7A2519B6DA9F}"/>
              </a:ext>
            </a:extLst>
          </p:cNvPr>
          <p:cNvSpPr>
            <a:spLocks noGrp="1"/>
          </p:cNvSpPr>
          <p:nvPr>
            <p:ph type="title"/>
          </p:nvPr>
        </p:nvSpPr>
        <p:spPr>
          <a:xfrm>
            <a:off x="630936" y="639520"/>
            <a:ext cx="3429000" cy="1719072"/>
          </a:xfrm>
        </p:spPr>
        <p:txBody>
          <a:bodyPr anchor="b">
            <a:normAutofit/>
          </a:bodyPr>
          <a:lstStyle/>
          <a:p>
            <a:r>
              <a:rPr lang="en-US" sz="3800"/>
              <a:t>Donations distribution by Location </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8FD64BE-BAE4-DD00-9D5A-5164A95A06D4}"/>
              </a:ext>
            </a:extLst>
          </p:cNvPr>
          <p:cNvSpPr>
            <a:spLocks noGrp="1"/>
          </p:cNvSpPr>
          <p:nvPr>
            <p:ph idx="1"/>
          </p:nvPr>
        </p:nvSpPr>
        <p:spPr>
          <a:xfrm>
            <a:off x="630936" y="2807208"/>
            <a:ext cx="3429000" cy="3410712"/>
          </a:xfrm>
        </p:spPr>
        <p:txBody>
          <a:bodyPr anchor="t">
            <a:normAutofit/>
          </a:bodyPr>
          <a:lstStyle/>
          <a:p>
            <a:r>
              <a:rPr lang="en-US" sz="1700"/>
              <a:t>Top 5 states that have highest donations – Colorado(CO), California(CA), Texas(TX), Florida(FL), Arizona(AZ)</a:t>
            </a:r>
          </a:p>
          <a:p>
            <a:r>
              <a:rPr lang="en-US" sz="1700"/>
              <a:t>Bottom 5 states with lowest donations –Montana(MT), Wyoming(WY), New Jersey(NJ), Minnesota(MN), New Mexico(NM)</a:t>
            </a:r>
          </a:p>
          <a:p>
            <a:r>
              <a:rPr lang="en-US" sz="1700"/>
              <a:t>The city with the highest donation is Denver and the city with the lowest donation is Murfreesboro</a:t>
            </a:r>
          </a:p>
        </p:txBody>
      </p:sp>
      <p:pic>
        <p:nvPicPr>
          <p:cNvPr id="2" name="slide2" descr="Distribution of donations by Locations">
            <a:extLst>
              <a:ext uri="{FF2B5EF4-FFF2-40B4-BE49-F238E27FC236}">
                <a16:creationId xmlns:a16="http://schemas.microsoft.com/office/drawing/2014/main" id="{F0C19C63-32FD-4DD4-8441-37A80F2B7E5C}"/>
              </a:ext>
            </a:extLst>
          </p:cNvPr>
          <p:cNvPicPr>
            <a:picLocks noChangeAspect="1"/>
          </p:cNvPicPr>
          <p:nvPr/>
        </p:nvPicPr>
        <p:blipFill rotWithShape="1">
          <a:blip r:embed="rId2">
            <a:extLst>
              <a:ext uri="{28A0092B-C50C-407E-A947-70E740481C1C}">
                <a14:useLocalDpi xmlns:a14="http://schemas.microsoft.com/office/drawing/2010/main" val="0"/>
              </a:ext>
            </a:extLst>
          </a:blip>
          <a:srcRect r="17115" b="-3"/>
          <a:stretch/>
        </p:blipFill>
        <p:spPr>
          <a:xfrm>
            <a:off x="4654296" y="1065498"/>
            <a:ext cx="6903720" cy="472700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CBD1F-7CD8-EEFE-F28F-87563E76C29E}"/>
              </a:ext>
            </a:extLst>
          </p:cNvPr>
          <p:cNvSpPr>
            <a:spLocks noGrp="1"/>
          </p:cNvSpPr>
          <p:nvPr>
            <p:ph type="title"/>
          </p:nvPr>
        </p:nvSpPr>
        <p:spPr>
          <a:xfrm>
            <a:off x="630936" y="639520"/>
            <a:ext cx="3429000" cy="1719072"/>
          </a:xfrm>
        </p:spPr>
        <p:txBody>
          <a:bodyPr anchor="b">
            <a:normAutofit/>
          </a:bodyPr>
          <a:lstStyle/>
          <a:p>
            <a:r>
              <a:rPr lang="en-US" sz="2600"/>
              <a:t>Donations distribution by College Type</a:t>
            </a:r>
            <a:br>
              <a:rPr lang="en-US" sz="2600"/>
            </a:br>
            <a:endParaRPr lang="en-US" sz="26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68BEAA9-C5AC-2668-C34B-B7E2CFF413A9}"/>
              </a:ext>
            </a:extLst>
          </p:cNvPr>
          <p:cNvSpPr>
            <a:spLocks noGrp="1"/>
          </p:cNvSpPr>
          <p:nvPr>
            <p:ph idx="1"/>
          </p:nvPr>
        </p:nvSpPr>
        <p:spPr>
          <a:xfrm>
            <a:off x="630936" y="2807208"/>
            <a:ext cx="3429000" cy="3410712"/>
          </a:xfrm>
        </p:spPr>
        <p:txBody>
          <a:bodyPr anchor="t">
            <a:normAutofit/>
          </a:bodyPr>
          <a:lstStyle/>
          <a:p>
            <a:r>
              <a:rPr lang="en-US" sz="2000"/>
              <a:t>Top 5 colleges with highest donations – College of Natural Science, Arts &amp; Sciences, Social Science, Agriculture &amp; Natural Resources, Engineering</a:t>
            </a:r>
          </a:p>
          <a:p>
            <a:r>
              <a:rPr lang="en-US" sz="2000"/>
              <a:t>Bottom 3 colleges with lowest donations – College of Veterinary Medicine, Communication Arts &amp; Sciences, Nursing</a:t>
            </a:r>
          </a:p>
        </p:txBody>
      </p:sp>
      <p:pic>
        <p:nvPicPr>
          <p:cNvPr id="3" name="slide3" descr="Distribution of donations by College Type">
            <a:extLst>
              <a:ext uri="{FF2B5EF4-FFF2-40B4-BE49-F238E27FC236}">
                <a16:creationId xmlns:a16="http://schemas.microsoft.com/office/drawing/2014/main" id="{21944E1C-2AB2-46CA-A461-A0A5857F5D34}"/>
              </a:ext>
            </a:extLst>
          </p:cNvPr>
          <p:cNvPicPr>
            <a:picLocks noChangeAspect="1"/>
          </p:cNvPicPr>
          <p:nvPr/>
        </p:nvPicPr>
        <p:blipFill rotWithShape="1">
          <a:blip r:embed="rId2">
            <a:extLst>
              <a:ext uri="{28A0092B-C50C-407E-A947-70E740481C1C}">
                <a14:useLocalDpi xmlns:a14="http://schemas.microsoft.com/office/drawing/2010/main" val="0"/>
              </a:ext>
            </a:extLst>
          </a:blip>
          <a:srcRect t="4903" r="2" b="2"/>
          <a:stretch/>
        </p:blipFill>
        <p:spPr>
          <a:xfrm>
            <a:off x="4654296" y="1065518"/>
            <a:ext cx="6903720" cy="472696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B46EF-3B9E-7822-783B-843BC78545E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Top College Types that received donations</a:t>
            </a:r>
            <a:br>
              <a:rPr lang="en-US" sz="4600" kern="1200">
                <a:solidFill>
                  <a:schemeClr val="tx1"/>
                </a:solidFill>
                <a:latin typeface="+mj-lt"/>
                <a:ea typeface="+mj-ea"/>
                <a:cs typeface="+mj-cs"/>
              </a:rPr>
            </a:br>
            <a:endParaRPr lang="en-US" sz="4600" kern="120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Top 10 College types with Most donations">
            <a:extLst>
              <a:ext uri="{FF2B5EF4-FFF2-40B4-BE49-F238E27FC236}">
                <a16:creationId xmlns:a16="http://schemas.microsoft.com/office/drawing/2014/main" id="{A25D028E-EDA4-4261-8A82-AB9D3BBE0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64712"/>
            <a:ext cx="7214616" cy="550114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60266-B79D-6936-759A-115D76F0334A}"/>
              </a:ext>
            </a:extLst>
          </p:cNvPr>
          <p:cNvSpPr>
            <a:spLocks noGrp="1"/>
          </p:cNvSpPr>
          <p:nvPr>
            <p:ph type="title"/>
          </p:nvPr>
        </p:nvSpPr>
        <p:spPr>
          <a:xfrm>
            <a:off x="630936" y="639520"/>
            <a:ext cx="3429000" cy="1719072"/>
          </a:xfrm>
        </p:spPr>
        <p:txBody>
          <a:bodyPr anchor="b">
            <a:normAutofit/>
          </a:bodyPr>
          <a:lstStyle/>
          <a:p>
            <a:r>
              <a:rPr lang="en-US" sz="2600"/>
              <a:t>Donations distribution by Academic Major</a:t>
            </a:r>
            <a:br>
              <a:rPr lang="en-US" sz="2600"/>
            </a:br>
            <a:endParaRPr lang="en-US" sz="26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A18B26-EDB3-9390-1328-160093DF44CD}"/>
              </a:ext>
            </a:extLst>
          </p:cNvPr>
          <p:cNvSpPr>
            <a:spLocks noGrp="1"/>
          </p:cNvSpPr>
          <p:nvPr>
            <p:ph idx="1"/>
          </p:nvPr>
        </p:nvSpPr>
        <p:spPr>
          <a:xfrm>
            <a:off x="630936" y="2807208"/>
            <a:ext cx="3429000" cy="3410712"/>
          </a:xfrm>
        </p:spPr>
        <p:txBody>
          <a:bodyPr anchor="t">
            <a:normAutofit/>
          </a:bodyPr>
          <a:lstStyle/>
          <a:p>
            <a:r>
              <a:rPr lang="en-US" sz="2000"/>
              <a:t>Top 5 academic majors by donation – Engineering, Composition, Mathematics, Arabic, Kinesiology</a:t>
            </a:r>
          </a:p>
          <a:p>
            <a:r>
              <a:rPr lang="en-US" sz="2000"/>
              <a:t>Bottom 5 academic majors by donation – Russian, Chemistry, Computational Mathematics, Environmental Biology, Genomics &amp; Molecular Science</a:t>
            </a:r>
          </a:p>
        </p:txBody>
      </p:sp>
      <p:pic>
        <p:nvPicPr>
          <p:cNvPr id="4" name="slide4" descr="Distribution of donations by Major">
            <a:extLst>
              <a:ext uri="{FF2B5EF4-FFF2-40B4-BE49-F238E27FC236}">
                <a16:creationId xmlns:a16="http://schemas.microsoft.com/office/drawing/2014/main" id="{8CDF9089-E076-4C64-8612-36E88C4D6447}"/>
              </a:ext>
            </a:extLst>
          </p:cNvPr>
          <p:cNvPicPr>
            <a:picLocks noChangeAspect="1"/>
          </p:cNvPicPr>
          <p:nvPr/>
        </p:nvPicPr>
        <p:blipFill rotWithShape="1">
          <a:blip r:embed="rId2">
            <a:extLst>
              <a:ext uri="{28A0092B-C50C-407E-A947-70E740481C1C}">
                <a14:useLocalDpi xmlns:a14="http://schemas.microsoft.com/office/drawing/2010/main" val="0"/>
              </a:ext>
            </a:extLst>
          </a:blip>
          <a:srcRect r="17115" b="-3"/>
          <a:stretch/>
        </p:blipFill>
        <p:spPr>
          <a:xfrm>
            <a:off x="4654296" y="1065498"/>
            <a:ext cx="6903720" cy="472700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A64E7-9478-E740-CA50-F9840B7F2F9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Top Academic Majors of Donors</a:t>
            </a:r>
            <a:br>
              <a:rPr lang="en-US" sz="4100" kern="1200">
                <a:solidFill>
                  <a:schemeClr val="tx1"/>
                </a:solidFill>
                <a:latin typeface="+mj-lt"/>
                <a:ea typeface="+mj-ea"/>
                <a:cs typeface="+mj-cs"/>
              </a:rPr>
            </a:br>
            <a:endParaRPr lang="en-US" sz="41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Top 10 Majors of Donors">
            <a:extLst>
              <a:ext uri="{FF2B5EF4-FFF2-40B4-BE49-F238E27FC236}">
                <a16:creationId xmlns:a16="http://schemas.microsoft.com/office/drawing/2014/main" id="{C4243DA3-3847-46D2-980E-357920BA0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694317"/>
            <a:ext cx="11548872" cy="346466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593C2-F15B-E2DE-24F4-DC19C043D50F}"/>
              </a:ext>
            </a:extLst>
          </p:cNvPr>
          <p:cNvSpPr>
            <a:spLocks noGrp="1"/>
          </p:cNvSpPr>
          <p:nvPr>
            <p:ph type="title"/>
          </p:nvPr>
        </p:nvSpPr>
        <p:spPr>
          <a:xfrm>
            <a:off x="6739128" y="638089"/>
            <a:ext cx="4818888" cy="1476801"/>
          </a:xfrm>
        </p:spPr>
        <p:txBody>
          <a:bodyPr anchor="b">
            <a:normAutofit/>
          </a:bodyPr>
          <a:lstStyle/>
          <a:p>
            <a:r>
              <a:rPr lang="en-US" sz="3000"/>
              <a:t>Donations distribution by Graduation Year</a:t>
            </a:r>
            <a:br>
              <a:rPr lang="en-US" sz="3000"/>
            </a:br>
            <a:endParaRPr lang="en-US" sz="3000"/>
          </a:p>
        </p:txBody>
      </p:sp>
      <p:pic>
        <p:nvPicPr>
          <p:cNvPr id="5" name="slide5" descr="Distribution of donations by Graduation Year">
            <a:extLst>
              <a:ext uri="{FF2B5EF4-FFF2-40B4-BE49-F238E27FC236}">
                <a16:creationId xmlns:a16="http://schemas.microsoft.com/office/drawing/2014/main" id="{45925229-3722-4037-A9F7-E72C1AE7BE5F}"/>
              </a:ext>
            </a:extLst>
          </p:cNvPr>
          <p:cNvPicPr>
            <a:picLocks noChangeAspect="1"/>
          </p:cNvPicPr>
          <p:nvPr/>
        </p:nvPicPr>
        <p:blipFill rotWithShape="1">
          <a:blip r:embed="rId2">
            <a:extLst>
              <a:ext uri="{28A0092B-C50C-407E-A947-70E740481C1C}">
                <a14:useLocalDpi xmlns:a14="http://schemas.microsoft.com/office/drawing/2010/main" val="0"/>
              </a:ext>
            </a:extLst>
          </a:blip>
          <a:srcRect l="18040" r="173" b="1"/>
          <a:stretch/>
        </p:blipFill>
        <p:spPr>
          <a:xfrm>
            <a:off x="630936" y="1560127"/>
            <a:ext cx="5458968" cy="3737746"/>
          </a:xfrm>
          <a:prstGeom prst="rect">
            <a:avLst/>
          </a:prstGeom>
        </p:spPr>
      </p:pic>
      <p:sp>
        <p:nvSpPr>
          <p:cNvPr id="2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60242D-BCBF-2188-F9BB-08263FC87AD7}"/>
              </a:ext>
            </a:extLst>
          </p:cNvPr>
          <p:cNvSpPr>
            <a:spLocks noGrp="1"/>
          </p:cNvSpPr>
          <p:nvPr>
            <p:ph idx="1"/>
          </p:nvPr>
        </p:nvSpPr>
        <p:spPr>
          <a:xfrm>
            <a:off x="6739128" y="2664886"/>
            <a:ext cx="4818888" cy="3550789"/>
          </a:xfrm>
        </p:spPr>
        <p:txBody>
          <a:bodyPr anchor="t">
            <a:normAutofit/>
          </a:bodyPr>
          <a:lstStyle/>
          <a:p>
            <a:r>
              <a:rPr lang="en-US" sz="2200"/>
              <a:t>The highest donations were received from 1985-1996 graduation years.</a:t>
            </a:r>
          </a:p>
          <a:p>
            <a:r>
              <a:rPr lang="en-US" sz="2200"/>
              <a:t>The lowest donations by graduation year were received in the years 1960-1980 and 1998-2009</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460</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COLLEGE DONATIONS</vt:lpstr>
      <vt:lpstr>INTRODUCTION</vt:lpstr>
      <vt:lpstr>Analysis and Visualization</vt:lpstr>
      <vt:lpstr>Donations distribution by Location </vt:lpstr>
      <vt:lpstr>Donations distribution by College Type </vt:lpstr>
      <vt:lpstr>Top College Types that received donations </vt:lpstr>
      <vt:lpstr>Donations distribution by Academic Major </vt:lpstr>
      <vt:lpstr>Top Academic Majors of Donors </vt:lpstr>
      <vt:lpstr>Donations distribution by Graduation Year </vt:lpstr>
      <vt:lpstr>Donation trend over years </vt:lpstr>
      <vt:lpstr>Findings/Results</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DONATIONS DATA ANALYSIS</dc:title>
  <dc:creator/>
  <cp:lastModifiedBy>Shruti Ramesh Babu</cp:lastModifiedBy>
  <cp:revision>43</cp:revision>
  <dcterms:created xsi:type="dcterms:W3CDTF">2023-05-22T00:19:15Z</dcterms:created>
  <dcterms:modified xsi:type="dcterms:W3CDTF">2023-05-22T02:40:36Z</dcterms:modified>
</cp:coreProperties>
</file>