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8"/>
  </p:notesMasterIdLst>
  <p:sldIdLst>
    <p:sldId id="272" r:id="rId2"/>
    <p:sldId id="273" r:id="rId3"/>
    <p:sldId id="274" r:id="rId4"/>
    <p:sldId id="280" r:id="rId5"/>
    <p:sldId id="281" r:id="rId6"/>
    <p:sldId id="282" r:id="rId7"/>
    <p:sldId id="283" r:id="rId8"/>
    <p:sldId id="284" r:id="rId9"/>
    <p:sldId id="285" r:id="rId10"/>
    <p:sldId id="286" r:id="rId11"/>
    <p:sldId id="300" r:id="rId12"/>
    <p:sldId id="299" r:id="rId13"/>
    <p:sldId id="301" r:id="rId14"/>
    <p:sldId id="302" r:id="rId15"/>
    <p:sldId id="303" r:id="rId16"/>
    <p:sldId id="304" r:id="rId17"/>
    <p:sldId id="305" r:id="rId18"/>
    <p:sldId id="306" r:id="rId19"/>
    <p:sldId id="307" r:id="rId20"/>
    <p:sldId id="308" r:id="rId21"/>
    <p:sldId id="309" r:id="rId22"/>
    <p:sldId id="310" r:id="rId23"/>
    <p:sldId id="311" r:id="rId24"/>
    <p:sldId id="312" r:id="rId25"/>
    <p:sldId id="313" r:id="rId26"/>
    <p:sldId id="314" r:id="rId27"/>
    <p:sldId id="315" r:id="rId28"/>
    <p:sldId id="316" r:id="rId29"/>
    <p:sldId id="317" r:id="rId30"/>
    <p:sldId id="318" r:id="rId31"/>
    <p:sldId id="319" r:id="rId32"/>
    <p:sldId id="321" r:id="rId33"/>
    <p:sldId id="322" r:id="rId34"/>
    <p:sldId id="320" r:id="rId35"/>
    <p:sldId id="323" r:id="rId36"/>
    <p:sldId id="324"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ooja gowda" initials="Pg" lastIdx="1" clrIdx="0">
    <p:extLst>
      <p:ext uri="{19B8F6BF-5375-455C-9EA6-DF929625EA0E}">
        <p15:presenceInfo xmlns:p15="http://schemas.microsoft.com/office/powerpoint/2012/main" userId="f5157fd6bfe7574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0202"/>
    <a:srgbClr val="E73729"/>
    <a:srgbClr val="008080"/>
    <a:srgbClr val="66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D4573-58E7-4156-A133-2731F5F8D1A6}" type="datetimeFigureOut">
              <a:rPr lang="en-US" smtClean="0"/>
              <a:t>9/13/2023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B0CF2-7F87-4E02-A248-870047730F99}" type="slidenum">
              <a:rPr lang="en-US" smtClean="0"/>
              <a:t>‹#›</a:t>
            </a:fld>
            <a:endParaRPr lang="en-US"/>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3B0CF2-7F87-4E02-A248-870047730F99}" type="slidenum">
              <a:rPr lang="en-US" smtClean="0"/>
              <a:t>1</a:t>
            </a:fld>
            <a:endParaRPr lang="en-US"/>
          </a:p>
        </p:txBody>
      </p:sp>
    </p:spTree>
    <p:extLst>
      <p:ext uri="{BB962C8B-B14F-4D97-AF65-F5344CB8AC3E}">
        <p14:creationId xmlns:p14="http://schemas.microsoft.com/office/powerpoint/2010/main" val="1495133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pSp>
        <p:nvGrpSpPr>
          <p:cNvPr id="10" name="Group 9"/>
          <p:cNvGrpSpPr/>
          <p:nvPr/>
        </p:nvGrpSpPr>
        <p:grpSpPr>
          <a:xfrm>
            <a:off x="0" y="6208894"/>
            <a:ext cx="12192000" cy="649106"/>
            <a:chOff x="0" y="6208894"/>
            <a:chExt cx="12192000" cy="649106"/>
          </a:xfrm>
        </p:grpSpPr>
        <p:sp>
          <p:nvSpPr>
            <p:cNvPr id="2" name="Rectangle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7" name="Straight Connector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5" name="Straight Connector 4"/>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j-lt"/>
                <a:ea typeface="+mj-ea"/>
                <a:cs typeface="+mj-cs"/>
              </a:defRPr>
            </a:lvl1pPr>
          </a:lstStyle>
          <a:p>
            <a:r>
              <a:rPr kumimoji="0" lang="en-US"/>
              <a:t>Click to edit Master title style</a:t>
            </a:r>
            <a:endParaRPr kumimoji="0" lang="en-US" dirty="0"/>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021A1D30-C0A0-4124-A783-34D9F15FA0FE}" type="datetime1">
              <a:rPr lang="en-US" smtClean="0"/>
              <a:t>9/13/2023</a:t>
            </a:fld>
            <a:endParaRPr lang="en-US"/>
          </a:p>
        </p:txBody>
      </p:sp>
      <p:sp>
        <p:nvSpPr>
          <p:cNvPr id="19" name="Footer Placeholder 18"/>
          <p:cNvSpPr>
            <a:spLocks noGrp="1"/>
          </p:cNvSpPr>
          <p:nvPr>
            <p:ph type="ftr" sz="quarter" idx="11"/>
          </p:nvPr>
        </p:nvSpPr>
        <p:spPr/>
        <p:txBody>
          <a:bodyPr/>
          <a:lstStyle/>
          <a:p>
            <a:r>
              <a:rPr lang="en-US" dirty="0"/>
              <a:t>Add a footer</a:t>
            </a:r>
          </a:p>
        </p:txBody>
      </p:sp>
      <p:sp>
        <p:nvSpPr>
          <p:cNvPr id="27" name="Slide Number Placeholder 2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D2D5871-AB0F-4B3D-8861-97E78CB7B47E}" type="datetime1">
              <a:rPr lang="en-US" smtClean="0"/>
              <a:t>9/13/2023</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87777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4418406-4C3F-4F3E-80BD-A22568EA37EB}" type="datetime1">
              <a:rPr lang="en-US" smtClean="0"/>
              <a:t>9/13/2023</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36975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5F28077-7188-48C5-8679-2287FAC952E9}" type="datetime1">
              <a:rPr lang="en-US" smtClean="0"/>
              <a:t>9/13/2023</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48168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2DCB740-6776-4EE9-99FD-96D592FA5A23}" type="datetime1">
              <a:rPr lang="en-US" smtClean="0"/>
              <a:t>9/13/2023</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5319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5F6BD99-6FFD-46C5-B5E2-43A34BDA2566}" type="datetime1">
              <a:rPr lang="en-US" smtClean="0"/>
              <a:t>9/13/2023</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090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022678E-214C-4CF8-97C7-95015FB02960}" type="datetime1">
              <a:rPr lang="en-US" smtClean="0"/>
              <a:t>9/13/2023</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2501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D55660E0-FA77-4473-A859-74127B089143}" type="datetime1">
              <a:rPr lang="en-US" smtClean="0"/>
              <a:t>9/13/2023</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07181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88D7B8-9F07-4899-827D-5F3CFDDEB574}" type="datetime1">
              <a:rPr lang="en-US" smtClean="0"/>
              <a:t>9/13/2023</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5288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B5197C5C-1CD1-417D-A89C-14747F5222C7}" type="datetime1">
              <a:rPr lang="en-US" smtClean="0"/>
              <a:t>9/13/2023</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9919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359EFBB-CFA1-4AA8-9123-F0B52DBD84FE}" type="datetime1">
              <a:rPr lang="en-US" smtClean="0"/>
              <a:t>9/13/2023</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a:xfrm>
            <a:off x="10769600" y="6356351"/>
            <a:ext cx="812800" cy="365125"/>
          </a:xfrm>
        </p:spPr>
        <p:txBody>
          <a:bodyPr/>
          <a:lstStyle/>
          <a:p>
            <a:fld id="{401CF334-2D5C-4859-84A6-CA7E6E43FAEB}" type="slidenum">
              <a:rPr lang="en-US" smtClean="0"/>
              <a:t>‹#›</a:t>
            </a:fld>
            <a:endParaRPr lang="en-US"/>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Tree>
    <p:extLst>
      <p:ext uri="{BB962C8B-B14F-4D97-AF65-F5344CB8AC3E}">
        <p14:creationId xmlns:p14="http://schemas.microsoft.com/office/powerpoint/2010/main" val="251962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Group 24"/>
          <p:cNvGrpSpPr/>
          <p:nvPr/>
        </p:nvGrpSpPr>
        <p:grpSpPr>
          <a:xfrm>
            <a:off x="-29028" y="-7144"/>
            <a:ext cx="12240731" cy="6879658"/>
            <a:chOff x="0" y="-21658"/>
            <a:chExt cx="12240731" cy="6879658"/>
          </a:xfrm>
        </p:grpSpPr>
        <p:sp>
          <p:nvSpPr>
            <p:cNvPr id="26" name="Rectangle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0" y="-21658"/>
              <a:ext cx="12240731" cy="1041400"/>
              <a:chOff x="-25356" y="-7144"/>
              <a:chExt cx="12240731" cy="1041400"/>
            </a:xfrm>
          </p:grpSpPr>
          <p:sp>
            <p:nvSpPr>
              <p:cNvPr id="28" name="Freeform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29" name="Freeform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grpSp>
            <p:nvGrpSpPr>
              <p:cNvPr id="31" name="Group 30"/>
              <p:cNvGrpSpPr/>
              <p:nvPr/>
            </p:nvGrpSpPr>
            <p:grpSpPr>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grpSp>
        </p:grpSp>
      </p:gr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endParaRPr kumimoji="0" lang="en-US" dirty="0"/>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100">
                <a:solidFill>
                  <a:schemeClr val="tx1"/>
                </a:solidFill>
              </a:defRPr>
            </a:lvl1pPr>
          </a:lstStyle>
          <a:p>
            <a:fld id="{61146459-E3C3-4969-9224-5ED50B492D17}" type="datetime1">
              <a:rPr lang="en-US" smtClean="0"/>
              <a:pPr/>
              <a:t>9/13/2023</a:t>
            </a:fld>
            <a:endParaRPr lang="en-US"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100">
                <a:solidFill>
                  <a:schemeClr val="tx1"/>
                </a:solidFill>
              </a:defRPr>
            </a:lvl1pPr>
          </a:lstStyle>
          <a:p>
            <a:r>
              <a:rPr lang="en-US" dirty="0"/>
              <a:t>Add a footer</a:t>
            </a:r>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100">
                <a:solidFill>
                  <a:schemeClr val="tx1"/>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8753909-6BCC-4368-8033-6EFF2C9304AA}"/>
              </a:ext>
            </a:extLst>
          </p:cNvPr>
          <p:cNvSpPr/>
          <p:nvPr/>
        </p:nvSpPr>
        <p:spPr>
          <a:xfrm>
            <a:off x="0" y="0"/>
            <a:ext cx="12192000" cy="6167120"/>
          </a:xfrm>
          <a:prstGeom prst="rect">
            <a:avLst/>
          </a:prstGeom>
          <a:blipFill dpi="0" rotWithShape="1">
            <a:blip r:embed="rId4">
              <a:alphaModFix amt="51000"/>
            </a:blip>
            <a:srcRect/>
            <a:stretch>
              <a:fillRect/>
            </a:stretch>
          </a:blip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4" name="Title 3"/>
          <p:cNvSpPr>
            <a:spLocks noGrp="1"/>
          </p:cNvSpPr>
          <p:nvPr>
            <p:ph type="ctrTitle"/>
          </p:nvPr>
        </p:nvSpPr>
        <p:spPr>
          <a:xfrm>
            <a:off x="711200" y="1399736"/>
            <a:ext cx="10468864" cy="1828800"/>
          </a:xfrm>
        </p:spPr>
        <p:txBody>
          <a:bodyPr/>
          <a:lstStyle/>
          <a:p>
            <a:pPr algn="ctr"/>
            <a:r>
              <a:rPr lang="en-US" sz="4000" i="1">
                <a:solidFill>
                  <a:schemeClr val="accent1">
                    <a:lumMod val="75000"/>
                  </a:schemeClr>
                </a:solidFill>
                <a:latin typeface="Century" panose="02040604050505020304" pitchFamily="18" charset="0"/>
              </a:rPr>
              <a:t>Project Presentation </a:t>
            </a:r>
            <a:r>
              <a:rPr lang="en-US" sz="4000" i="1" dirty="0">
                <a:solidFill>
                  <a:schemeClr val="accent1">
                    <a:lumMod val="75000"/>
                  </a:schemeClr>
                </a:solidFill>
                <a:latin typeface="Century" panose="02040604050505020304" pitchFamily="18" charset="0"/>
              </a:rPr>
              <a:t>on </a:t>
            </a:r>
            <a:br>
              <a:rPr lang="en-US" dirty="0"/>
            </a:br>
            <a:r>
              <a:rPr lang="en-US" i="1" dirty="0">
                <a:solidFill>
                  <a:srgbClr val="FF0000"/>
                </a:solidFill>
                <a:latin typeface="Century" panose="02040604050505020304" pitchFamily="18" charset="0"/>
              </a:rPr>
              <a:t>“Customer Retention”</a:t>
            </a:r>
          </a:p>
        </p:txBody>
      </p:sp>
      <p:sp>
        <p:nvSpPr>
          <p:cNvPr id="9" name="Subtitle 8">
            <a:extLst>
              <a:ext uri="{FF2B5EF4-FFF2-40B4-BE49-F238E27FC236}">
                <a16:creationId xmlns:a16="http://schemas.microsoft.com/office/drawing/2014/main" id="{A63F99EF-4274-487C-B7CA-E93A84A9E4A7}"/>
              </a:ext>
            </a:extLst>
          </p:cNvPr>
          <p:cNvSpPr>
            <a:spLocks noGrp="1"/>
          </p:cNvSpPr>
          <p:nvPr>
            <p:ph type="subTitle" idx="1"/>
          </p:nvPr>
        </p:nvSpPr>
        <p:spPr>
          <a:xfrm>
            <a:off x="711200" y="4236720"/>
            <a:ext cx="10472928" cy="1930400"/>
          </a:xfrm>
        </p:spPr>
        <p:txBody>
          <a:bodyPr>
            <a:normAutofit/>
          </a:bodyPr>
          <a:lstStyle/>
          <a:p>
            <a:endParaRPr lang="en-IN" dirty="0"/>
          </a:p>
          <a:p>
            <a:endParaRPr lang="en-IN" dirty="0"/>
          </a:p>
          <a:p>
            <a:endParaRPr lang="en-IN" dirty="0"/>
          </a:p>
          <a:p>
            <a:pPr algn="ctr"/>
            <a:r>
              <a:rPr lang="en-IN" i="1" dirty="0"/>
              <a:t>By Shruti Madhesia</a:t>
            </a:r>
          </a:p>
          <a:p>
            <a:pPr algn="ctr"/>
            <a:endParaRPr lang="en-IN" sz="3800" b="1" i="1" dirty="0">
              <a:solidFill>
                <a:schemeClr val="accent1">
                  <a:lumMod val="75000"/>
                </a:schemeClr>
              </a:solidFill>
              <a:latin typeface="Century" panose="02040604050505020304" pitchFamily="18" charset="0"/>
            </a:endParaRPr>
          </a:p>
        </p:txBody>
      </p:sp>
    </p:spTree>
    <p:extLst>
      <p:ext uri="{BB962C8B-B14F-4D97-AF65-F5344CB8AC3E}">
        <p14:creationId xmlns:p14="http://schemas.microsoft.com/office/powerpoint/2010/main" val="354962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B30C2-BF5B-4E69-971B-A5B1B0D2151B}"/>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7. Data Cleaning</a:t>
            </a:r>
          </a:p>
        </p:txBody>
      </p:sp>
      <p:sp>
        <p:nvSpPr>
          <p:cNvPr id="3" name="Content Placeholder 2">
            <a:extLst>
              <a:ext uri="{FF2B5EF4-FFF2-40B4-BE49-F238E27FC236}">
                <a16:creationId xmlns:a16="http://schemas.microsoft.com/office/drawing/2014/main" id="{D0796C03-FC8E-434B-B482-D00C34C6A1D2}"/>
              </a:ext>
            </a:extLst>
          </p:cNvPr>
          <p:cNvSpPr>
            <a:spLocks noGrp="1"/>
          </p:cNvSpPr>
          <p:nvPr>
            <p:ph idx="1"/>
          </p:nvPr>
        </p:nvSpPr>
        <p:spPr/>
        <p:txBody>
          <a:bodyPr/>
          <a:lstStyle/>
          <a:p>
            <a:pPr>
              <a:buFont typeface="Wingdings" panose="05000000000000000000" pitchFamily="2" charset="2"/>
              <a:buChar char="ü"/>
            </a:pPr>
            <a:r>
              <a:rPr lang="en-IN" dirty="0"/>
              <a:t> </a:t>
            </a:r>
            <a:r>
              <a:rPr lang="en-IN" sz="2400" dirty="0">
                <a:solidFill>
                  <a:schemeClr val="accent1">
                    <a:lumMod val="75000"/>
                  </a:schemeClr>
                </a:solidFill>
                <a:effectLst/>
                <a:latin typeface="Century" panose="02040604050505020304" pitchFamily="18" charset="0"/>
                <a:ea typeface="Calibri" panose="020F0502020204030204" pitchFamily="34" charset="0"/>
              </a:rPr>
              <a:t>And the column names are very descriptive and they look hard to handle with unnecessary spacing so I have changed my column names which will be helpful for further studies.</a:t>
            </a:r>
          </a:p>
          <a:p>
            <a:pPr marL="0" indent="0">
              <a:buNone/>
            </a:pPr>
            <a:endParaRPr lang="en-IN" dirty="0">
              <a:solidFill>
                <a:schemeClr val="accent1">
                  <a:lumMod val="75000"/>
                </a:schemeClr>
              </a:solidFill>
              <a:latin typeface="Century" panose="02040604050505020304" pitchFamily="18" charset="0"/>
            </a:endParaRPr>
          </a:p>
        </p:txBody>
      </p:sp>
      <p:pic>
        <p:nvPicPr>
          <p:cNvPr id="4" name="Picture 3">
            <a:extLst>
              <a:ext uri="{FF2B5EF4-FFF2-40B4-BE49-F238E27FC236}">
                <a16:creationId xmlns:a16="http://schemas.microsoft.com/office/drawing/2014/main" id="{1693B8C6-7670-4B3F-8FCF-B3F280FDBBB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7840" y="3261360"/>
            <a:ext cx="11480799" cy="3151632"/>
          </a:xfrm>
          <a:prstGeom prst="rect">
            <a:avLst/>
          </a:prstGeom>
          <a:noFill/>
          <a:ln>
            <a:noFill/>
          </a:ln>
        </p:spPr>
      </p:pic>
    </p:spTree>
    <p:extLst>
      <p:ext uri="{BB962C8B-B14F-4D97-AF65-F5344CB8AC3E}">
        <p14:creationId xmlns:p14="http://schemas.microsoft.com/office/powerpoint/2010/main" val="62860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A2DDB-7A46-4C7D-B449-9B02F7062A8E}"/>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b="1" dirty="0"/>
          </a:p>
        </p:txBody>
      </p:sp>
      <p:pic>
        <p:nvPicPr>
          <p:cNvPr id="4" name="Content Placeholder 3">
            <a:extLst>
              <a:ext uri="{FF2B5EF4-FFF2-40B4-BE49-F238E27FC236}">
                <a16:creationId xmlns:a16="http://schemas.microsoft.com/office/drawing/2014/main" id="{6B011CFB-9D79-4DAB-9ACF-930E9C9B9E2D}"/>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1" y="1935163"/>
            <a:ext cx="5171439" cy="2098357"/>
          </a:xfrm>
          <a:prstGeom prst="rect">
            <a:avLst/>
          </a:prstGeom>
          <a:noFill/>
          <a:ln>
            <a:noFill/>
          </a:ln>
        </p:spPr>
      </p:pic>
      <p:pic>
        <p:nvPicPr>
          <p:cNvPr id="5" name="Picture 4">
            <a:extLst>
              <a:ext uri="{FF2B5EF4-FFF2-40B4-BE49-F238E27FC236}">
                <a16:creationId xmlns:a16="http://schemas.microsoft.com/office/drawing/2014/main" id="{9ED36906-5522-4F44-A9F2-FB5E9444D71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594474" y="1935164"/>
            <a:ext cx="4906645" cy="2362516"/>
          </a:xfrm>
          <a:prstGeom prst="rect">
            <a:avLst/>
          </a:prstGeom>
          <a:noFill/>
          <a:ln>
            <a:noFill/>
          </a:ln>
        </p:spPr>
      </p:pic>
      <p:pic>
        <p:nvPicPr>
          <p:cNvPr id="6" name="Picture 5">
            <a:extLst>
              <a:ext uri="{FF2B5EF4-FFF2-40B4-BE49-F238E27FC236}">
                <a16:creationId xmlns:a16="http://schemas.microsoft.com/office/drawing/2014/main" id="{5ADC7EC2-3D75-43C7-B40C-65D78805DC1F}"/>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92479" y="4297680"/>
            <a:ext cx="4805047" cy="2426174"/>
          </a:xfrm>
          <a:prstGeom prst="rect">
            <a:avLst/>
          </a:prstGeom>
          <a:noFill/>
          <a:ln>
            <a:noFill/>
          </a:ln>
        </p:spPr>
      </p:pic>
      <p:pic>
        <p:nvPicPr>
          <p:cNvPr id="7" name="Picture 6">
            <a:extLst>
              <a:ext uri="{FF2B5EF4-FFF2-40B4-BE49-F238E27FC236}">
                <a16:creationId xmlns:a16="http://schemas.microsoft.com/office/drawing/2014/main" id="{D561F864-4B4F-4F7C-BF7A-16986A1E4554}"/>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6492240" y="4361338"/>
            <a:ext cx="5090160" cy="2313782"/>
          </a:xfrm>
          <a:prstGeom prst="rect">
            <a:avLst/>
          </a:prstGeom>
          <a:noFill/>
          <a:ln>
            <a:noFill/>
          </a:ln>
        </p:spPr>
      </p:pic>
    </p:spTree>
    <p:extLst>
      <p:ext uri="{BB962C8B-B14F-4D97-AF65-F5344CB8AC3E}">
        <p14:creationId xmlns:p14="http://schemas.microsoft.com/office/powerpoint/2010/main" val="3778101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3338E-24FB-4AE3-B38C-D81C40986676}"/>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p>
        </p:txBody>
      </p:sp>
      <p:sp>
        <p:nvSpPr>
          <p:cNvPr id="6" name="Content Placeholder 5">
            <a:extLst>
              <a:ext uri="{FF2B5EF4-FFF2-40B4-BE49-F238E27FC236}">
                <a16:creationId xmlns:a16="http://schemas.microsoft.com/office/drawing/2014/main" id="{FCD389F0-BE9D-4E17-9107-4E2FCCC3137D}"/>
              </a:ext>
            </a:extLst>
          </p:cNvPr>
          <p:cNvSpPr>
            <a:spLocks noGrp="1"/>
          </p:cNvSpPr>
          <p:nvPr>
            <p:ph idx="1"/>
          </p:nvPr>
        </p:nvSpPr>
        <p:spPr/>
        <p:txBody>
          <a:bodyPr>
            <a:normAutofit/>
          </a:bodyPr>
          <a:lstStyle/>
          <a:p>
            <a:pPr lvl="0">
              <a:lnSpc>
                <a:spcPct val="107000"/>
              </a:lnSpc>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Female are doing more shopping compared to men and females with age group 21-30 and men of age group 31-40 are shopping more than other age groups.</a:t>
            </a: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a:lnSpc>
                <a:spcPct val="107000"/>
              </a:lnSpc>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I found more customers in Great Noida and they belong to above 4 years of online shopping experience.</a:t>
            </a:r>
            <a:endParaRPr lang="en-IN" sz="2400" dirty="0">
              <a:solidFill>
                <a:schemeClr val="accent1">
                  <a:lumMod val="75000"/>
                </a:schemeClr>
              </a:solidFill>
              <a:latin typeface="Century" panose="02040604050505020304" pitchFamily="18" charset="0"/>
              <a:ea typeface="Calibri" panose="020F0502020204030204" pitchFamily="34" charset="0"/>
              <a:cs typeface="Times New Roman" panose="02020603050405020304" pitchFamily="18" charset="0"/>
            </a:endParaRPr>
          </a:p>
          <a:p>
            <a:pPr>
              <a:lnSpc>
                <a:spcPct val="107000"/>
              </a:lnSpc>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In all the frequencies of online purchase in past 1 year the usage of mobile internet for internet access is having high count.</a:t>
            </a:r>
            <a:endParaRPr lang="en-IN" sz="2400" dirty="0">
              <a:solidFill>
                <a:schemeClr val="accent1">
                  <a:lumMod val="75000"/>
                </a:schemeClr>
              </a:solidFill>
              <a:latin typeface="Century" panose="02040604050505020304" pitchFamily="18" charset="0"/>
              <a:ea typeface="Calibri" panose="020F0502020204030204" pitchFamily="34" charset="0"/>
              <a:cs typeface="Times New Roman" panose="02020603050405020304" pitchFamily="18" charset="0"/>
            </a:endParaRPr>
          </a:p>
          <a:p>
            <a:pPr>
              <a:lnSpc>
                <a:spcPct val="107000"/>
              </a:lnSpc>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All the smartphone users has maximum count for 5.5 inches screen size and for all other devices screen size is not specified i.e., others option.</a:t>
            </a: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endParaRPr lang="en-IN" dirty="0"/>
          </a:p>
        </p:txBody>
      </p:sp>
    </p:spTree>
    <p:extLst>
      <p:ext uri="{BB962C8B-B14F-4D97-AF65-F5344CB8AC3E}">
        <p14:creationId xmlns:p14="http://schemas.microsoft.com/office/powerpoint/2010/main" val="329367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DE8F8-F614-42DE-BD18-83F5E9DFE71D}"/>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dirty="0"/>
          </a:p>
        </p:txBody>
      </p:sp>
      <p:pic>
        <p:nvPicPr>
          <p:cNvPr id="4" name="Content Placeholder 3">
            <a:extLst>
              <a:ext uri="{FF2B5EF4-FFF2-40B4-BE49-F238E27FC236}">
                <a16:creationId xmlns:a16="http://schemas.microsoft.com/office/drawing/2014/main" id="{8BA2DFC3-3E6D-4A9F-A4E5-E20CDDD71DE1}"/>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6400" y="1935163"/>
            <a:ext cx="5496559" cy="2399792"/>
          </a:xfrm>
          <a:prstGeom prst="rect">
            <a:avLst/>
          </a:prstGeom>
          <a:noFill/>
          <a:ln>
            <a:noFill/>
          </a:ln>
        </p:spPr>
      </p:pic>
      <p:pic>
        <p:nvPicPr>
          <p:cNvPr id="5" name="Picture 4">
            <a:extLst>
              <a:ext uri="{FF2B5EF4-FFF2-40B4-BE49-F238E27FC236}">
                <a16:creationId xmlns:a16="http://schemas.microsoft.com/office/drawing/2014/main" id="{CE46CBB0-151A-465F-B684-4A87E482CBC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289043" y="1847088"/>
            <a:ext cx="5171440" cy="2399792"/>
          </a:xfrm>
          <a:prstGeom prst="rect">
            <a:avLst/>
          </a:prstGeom>
          <a:noFill/>
          <a:ln>
            <a:noFill/>
          </a:ln>
        </p:spPr>
      </p:pic>
      <p:pic>
        <p:nvPicPr>
          <p:cNvPr id="6" name="Picture 5">
            <a:extLst>
              <a:ext uri="{FF2B5EF4-FFF2-40B4-BE49-F238E27FC236}">
                <a16:creationId xmlns:a16="http://schemas.microsoft.com/office/drawing/2014/main" id="{F7107D99-8DBD-4ECA-AB67-BA14A218FDA0}"/>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18161" y="4246880"/>
            <a:ext cx="5384797" cy="2584450"/>
          </a:xfrm>
          <a:prstGeom prst="rect">
            <a:avLst/>
          </a:prstGeom>
          <a:noFill/>
          <a:ln>
            <a:noFill/>
          </a:ln>
        </p:spPr>
      </p:pic>
      <p:pic>
        <p:nvPicPr>
          <p:cNvPr id="7" name="Picture 6">
            <a:extLst>
              <a:ext uri="{FF2B5EF4-FFF2-40B4-BE49-F238E27FC236}">
                <a16:creationId xmlns:a16="http://schemas.microsoft.com/office/drawing/2014/main" id="{EF456697-96E3-4E54-9F1D-6B2EDE9D3655}"/>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6370320" y="4259580"/>
            <a:ext cx="5303519" cy="2571750"/>
          </a:xfrm>
          <a:prstGeom prst="rect">
            <a:avLst/>
          </a:prstGeom>
          <a:noFill/>
          <a:ln>
            <a:noFill/>
          </a:ln>
        </p:spPr>
      </p:pic>
    </p:spTree>
    <p:extLst>
      <p:ext uri="{BB962C8B-B14F-4D97-AF65-F5344CB8AC3E}">
        <p14:creationId xmlns:p14="http://schemas.microsoft.com/office/powerpoint/2010/main" val="935894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10F99-A217-4AB3-BCCF-4819BC205AED}"/>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dirty="0"/>
          </a:p>
        </p:txBody>
      </p:sp>
      <p:sp>
        <p:nvSpPr>
          <p:cNvPr id="3" name="Content Placeholder 2">
            <a:extLst>
              <a:ext uri="{FF2B5EF4-FFF2-40B4-BE49-F238E27FC236}">
                <a16:creationId xmlns:a16="http://schemas.microsoft.com/office/drawing/2014/main" id="{1DD57DD9-49AF-404E-BF6C-608FC0733776}"/>
              </a:ext>
            </a:extLst>
          </p:cNvPr>
          <p:cNvSpPr>
            <a:spLocks noGrp="1"/>
          </p:cNvSpPr>
          <p:nvPr>
            <p:ph idx="1"/>
          </p:nvPr>
        </p:nvSpPr>
        <p:spPr/>
        <p:txBody>
          <a:bodyPr>
            <a:normAutofit fontScale="92500"/>
          </a:bodyPr>
          <a:lstStyle/>
          <a:p>
            <a:pPr lvl="0">
              <a:lnSpc>
                <a:spcPct val="107000"/>
              </a:lnSpc>
              <a:buFont typeface="Wingdings" panose="05000000000000000000" pitchFamily="2" charset="2"/>
              <a:buChar char="ü"/>
            </a:pPr>
            <a:r>
              <a:rPr lang="en-IN"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All the window users and max Android users uses Google Chrome as there browser and IOS/Mac users use Safari as there browser.</a:t>
            </a:r>
            <a:endParaRPr lang="en-IN" dirty="0">
              <a:solidFill>
                <a:schemeClr val="accent1">
                  <a:lumMod val="75000"/>
                </a:schemeClr>
              </a:solidFill>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buFont typeface="Wingdings" panose="05000000000000000000" pitchFamily="2" charset="2"/>
              <a:buChar char="ü"/>
            </a:pPr>
            <a:r>
              <a:rPr lang="en-IN"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Maximum customers uses Search Engine to visit the online store for first time and after first visit also again they login using search engines so search engines are the good mode to get hike in number of customers.</a:t>
            </a:r>
          </a:p>
          <a:p>
            <a:pPr lvl="0">
              <a:lnSpc>
                <a:spcPct val="107000"/>
              </a:lnSpc>
              <a:buFont typeface="Wingdings" panose="05000000000000000000" pitchFamily="2" charset="2"/>
              <a:buChar char="ü"/>
            </a:pPr>
            <a:r>
              <a:rPr lang="en-IN"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Maximum customers uses the e-retail shop for more than 15 mins to make purchase decision and max customers uses credit/debit card as payment option.</a:t>
            </a:r>
          </a:p>
          <a:p>
            <a:pPr lvl="0">
              <a:lnSpc>
                <a:spcPct val="107000"/>
              </a:lnSpc>
              <a:buFont typeface="Wingdings" panose="05000000000000000000" pitchFamily="2" charset="2"/>
              <a:buChar char="ü"/>
            </a:pPr>
            <a:r>
              <a:rPr lang="en-IN"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Maximum customers sometimes abandon and the maximum reason for abandons is to get better alternative offer.</a:t>
            </a:r>
            <a:endParaRPr lang="en-IN"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endParaRPr lang="en-IN" dirty="0"/>
          </a:p>
        </p:txBody>
      </p:sp>
    </p:spTree>
    <p:extLst>
      <p:ext uri="{BB962C8B-B14F-4D97-AF65-F5344CB8AC3E}">
        <p14:creationId xmlns:p14="http://schemas.microsoft.com/office/powerpoint/2010/main" val="2680998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F52E3-5CF8-4CDD-A873-67A4A262E4F1}"/>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dirty="0"/>
          </a:p>
        </p:txBody>
      </p:sp>
      <p:pic>
        <p:nvPicPr>
          <p:cNvPr id="4" name="Content Placeholder 3">
            <a:extLst>
              <a:ext uri="{FF2B5EF4-FFF2-40B4-BE49-F238E27FC236}">
                <a16:creationId xmlns:a16="http://schemas.microsoft.com/office/drawing/2014/main" id="{B173CF5D-FB26-4951-95A9-5ABF2487E7A8}"/>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4960" y="1847088"/>
            <a:ext cx="5781039" cy="2478786"/>
          </a:xfrm>
          <a:prstGeom prst="rect">
            <a:avLst/>
          </a:prstGeom>
          <a:noFill/>
          <a:ln>
            <a:noFill/>
          </a:ln>
        </p:spPr>
      </p:pic>
      <p:pic>
        <p:nvPicPr>
          <p:cNvPr id="5" name="Picture 4">
            <a:extLst>
              <a:ext uri="{FF2B5EF4-FFF2-40B4-BE49-F238E27FC236}">
                <a16:creationId xmlns:a16="http://schemas.microsoft.com/office/drawing/2014/main" id="{13398799-2B2D-4AD9-BEB0-97B99651B64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463664" y="1696974"/>
            <a:ext cx="5281296" cy="2628900"/>
          </a:xfrm>
          <a:prstGeom prst="rect">
            <a:avLst/>
          </a:prstGeom>
          <a:noFill/>
          <a:ln>
            <a:noFill/>
          </a:ln>
        </p:spPr>
      </p:pic>
      <p:pic>
        <p:nvPicPr>
          <p:cNvPr id="6" name="Picture 5">
            <a:extLst>
              <a:ext uri="{FF2B5EF4-FFF2-40B4-BE49-F238E27FC236}">
                <a16:creationId xmlns:a16="http://schemas.microsoft.com/office/drawing/2014/main" id="{C74A3977-55A8-4ED4-A3FC-5E716D98935F}"/>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94639" y="4325874"/>
            <a:ext cx="5801360" cy="2478786"/>
          </a:xfrm>
          <a:prstGeom prst="rect">
            <a:avLst/>
          </a:prstGeom>
          <a:noFill/>
          <a:ln>
            <a:noFill/>
          </a:ln>
        </p:spPr>
      </p:pic>
      <p:pic>
        <p:nvPicPr>
          <p:cNvPr id="7" name="Picture 6">
            <a:extLst>
              <a:ext uri="{FF2B5EF4-FFF2-40B4-BE49-F238E27FC236}">
                <a16:creationId xmlns:a16="http://schemas.microsoft.com/office/drawing/2014/main" id="{A1F7F352-0077-4468-B766-151B72310A9C}"/>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6463664" y="4325874"/>
            <a:ext cx="5281296" cy="2532126"/>
          </a:xfrm>
          <a:prstGeom prst="rect">
            <a:avLst/>
          </a:prstGeom>
          <a:noFill/>
          <a:ln>
            <a:noFill/>
          </a:ln>
        </p:spPr>
      </p:pic>
    </p:spTree>
    <p:extLst>
      <p:ext uri="{BB962C8B-B14F-4D97-AF65-F5344CB8AC3E}">
        <p14:creationId xmlns:p14="http://schemas.microsoft.com/office/powerpoint/2010/main" val="2733386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CAE0E-BCFB-48CA-8D03-9082B27C9B0C}"/>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dirty="0"/>
          </a:p>
        </p:txBody>
      </p:sp>
      <p:sp>
        <p:nvSpPr>
          <p:cNvPr id="3" name="Content Placeholder 2">
            <a:extLst>
              <a:ext uri="{FF2B5EF4-FFF2-40B4-BE49-F238E27FC236}">
                <a16:creationId xmlns:a16="http://schemas.microsoft.com/office/drawing/2014/main" id="{006D2010-D850-45D9-BB4C-DB2B97B25824}"/>
              </a:ext>
            </a:extLst>
          </p:cNvPr>
          <p:cNvSpPr>
            <a:spLocks noGrp="1"/>
          </p:cNvSpPr>
          <p:nvPr>
            <p:ph idx="1"/>
          </p:nvPr>
        </p:nvSpPr>
        <p:spPr/>
        <p:txBody>
          <a:bodyPr>
            <a:normAutofit fontScale="92500" lnSpcReduction="10000"/>
          </a:bodyPr>
          <a:lstStyle/>
          <a:p>
            <a:pPr lvl="0">
              <a:lnSpc>
                <a:spcPct val="107000"/>
              </a:lnSpc>
              <a:buFont typeface="Wingdings" panose="05000000000000000000" pitchFamily="2" charset="2"/>
              <a:buChar char="ü"/>
            </a:pPr>
            <a:r>
              <a:rPr lang="en-IN"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Maximum customers agrees to have the content on the web page to be easy to read and understand and also they agrees to get information on similar product to the one highlighted is important for product comparison.</a:t>
            </a:r>
          </a:p>
          <a:p>
            <a:pPr lvl="0">
              <a:lnSpc>
                <a:spcPct val="107000"/>
              </a:lnSpc>
              <a:buFont typeface="Wingdings" panose="05000000000000000000" pitchFamily="2" charset="2"/>
              <a:buChar char="ü"/>
            </a:pPr>
            <a:r>
              <a:rPr lang="en-IN"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Maximum people agrees to have all relevant information on listed products and agrees with complete information on listed seller and product being offered is important for purchase decision.</a:t>
            </a:r>
            <a:endParaRPr lang="en-IN" dirty="0">
              <a:solidFill>
                <a:schemeClr val="accent1">
                  <a:lumMod val="75000"/>
                </a:schemeClr>
              </a:solidFill>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buFont typeface="Wingdings" panose="05000000000000000000" pitchFamily="2" charset="2"/>
              <a:buChar char="ü"/>
            </a:pPr>
            <a:r>
              <a:rPr lang="en-IN"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Maximum customers agrees to get easy navigation in website and they wants to have loading and processing speed.</a:t>
            </a:r>
          </a:p>
          <a:p>
            <a:pPr lvl="0">
              <a:lnSpc>
                <a:spcPct val="107000"/>
              </a:lnSpc>
              <a:buFont typeface="Wingdings" panose="05000000000000000000" pitchFamily="2" charset="2"/>
              <a:buChar char="ü"/>
            </a:pPr>
            <a:r>
              <a:rPr lang="en-IN"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Maximum customers wants user friendly interface of the website and convenient payment methods.</a:t>
            </a:r>
            <a:endParaRPr lang="en-IN"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621292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EFEBF-E581-40D5-8817-D302B58314A4}"/>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dirty="0"/>
          </a:p>
        </p:txBody>
      </p:sp>
      <p:pic>
        <p:nvPicPr>
          <p:cNvPr id="4" name="Content Placeholder 3">
            <a:extLst>
              <a:ext uri="{FF2B5EF4-FFF2-40B4-BE49-F238E27FC236}">
                <a16:creationId xmlns:a16="http://schemas.microsoft.com/office/drawing/2014/main" id="{B14BA52B-7B67-4446-B8D0-F061DB7D4D5A}"/>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4960" y="1847089"/>
            <a:ext cx="5781040" cy="2613152"/>
          </a:xfrm>
          <a:prstGeom prst="rect">
            <a:avLst/>
          </a:prstGeom>
          <a:noFill/>
          <a:ln>
            <a:noFill/>
          </a:ln>
        </p:spPr>
      </p:pic>
      <p:pic>
        <p:nvPicPr>
          <p:cNvPr id="5" name="Picture 4">
            <a:extLst>
              <a:ext uri="{FF2B5EF4-FFF2-40B4-BE49-F238E27FC236}">
                <a16:creationId xmlns:a16="http://schemas.microsoft.com/office/drawing/2014/main" id="{03165565-9FFD-461B-919E-2F4ACBD3397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315074" y="1775460"/>
            <a:ext cx="4972685" cy="2613152"/>
          </a:xfrm>
          <a:prstGeom prst="rect">
            <a:avLst/>
          </a:prstGeom>
          <a:noFill/>
          <a:ln>
            <a:noFill/>
          </a:ln>
        </p:spPr>
      </p:pic>
      <p:pic>
        <p:nvPicPr>
          <p:cNvPr id="6" name="Picture 5">
            <a:extLst>
              <a:ext uri="{FF2B5EF4-FFF2-40B4-BE49-F238E27FC236}">
                <a16:creationId xmlns:a16="http://schemas.microsoft.com/office/drawing/2014/main" id="{E010017A-2FF4-4516-B79A-C9BC75082107}"/>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14960" y="4254500"/>
            <a:ext cx="5872480" cy="2603500"/>
          </a:xfrm>
          <a:prstGeom prst="rect">
            <a:avLst/>
          </a:prstGeom>
          <a:noFill/>
          <a:ln>
            <a:noFill/>
          </a:ln>
        </p:spPr>
      </p:pic>
      <p:pic>
        <p:nvPicPr>
          <p:cNvPr id="7" name="Picture 6">
            <a:extLst>
              <a:ext uri="{FF2B5EF4-FFF2-40B4-BE49-F238E27FC236}">
                <a16:creationId xmlns:a16="http://schemas.microsoft.com/office/drawing/2014/main" id="{4290A249-6281-4671-8692-DD736102A010}"/>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6315073" y="4388612"/>
            <a:ext cx="5191759" cy="2469388"/>
          </a:xfrm>
          <a:prstGeom prst="rect">
            <a:avLst/>
          </a:prstGeom>
          <a:noFill/>
          <a:ln>
            <a:noFill/>
          </a:ln>
        </p:spPr>
      </p:pic>
    </p:spTree>
    <p:extLst>
      <p:ext uri="{BB962C8B-B14F-4D97-AF65-F5344CB8AC3E}">
        <p14:creationId xmlns:p14="http://schemas.microsoft.com/office/powerpoint/2010/main" val="2537936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BF80C-33D1-4C5C-BFA1-EAE6A317FCD0}"/>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dirty="0"/>
          </a:p>
        </p:txBody>
      </p:sp>
      <p:sp>
        <p:nvSpPr>
          <p:cNvPr id="3" name="Content Placeholder 2">
            <a:extLst>
              <a:ext uri="{FF2B5EF4-FFF2-40B4-BE49-F238E27FC236}">
                <a16:creationId xmlns:a16="http://schemas.microsoft.com/office/drawing/2014/main" id="{EDD6C3E6-CAA1-4CEC-B90E-7F313F296E00}"/>
              </a:ext>
            </a:extLst>
          </p:cNvPr>
          <p:cNvSpPr>
            <a:spLocks noGrp="1"/>
          </p:cNvSpPr>
          <p:nvPr>
            <p:ph idx="1"/>
          </p:nvPr>
        </p:nvSpPr>
        <p:spPr/>
        <p:txBody>
          <a:bodyPr>
            <a:normAutofit fontScale="92500" lnSpcReduction="20000"/>
          </a:bodyPr>
          <a:lstStyle/>
          <a:p>
            <a:pPr lvl="0">
              <a:lnSpc>
                <a:spcPct val="107000"/>
              </a:lnSpc>
              <a:buFont typeface="Wingdings" panose="05000000000000000000" pitchFamily="2" charset="2"/>
              <a:buChar char="ü"/>
            </a:pPr>
            <a:r>
              <a:rPr lang="en-IN"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Maximum customers agrees to get Trust that the online retail store will </a:t>
            </a:r>
            <a:r>
              <a:rPr lang="en-IN" dirty="0" err="1">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fulfill</a:t>
            </a:r>
            <a:r>
              <a:rPr lang="en-IN"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 its part of the transaction at the stipulated time and expects Empathy towards the customers.</a:t>
            </a:r>
          </a:p>
          <a:p>
            <a:pPr lvl="0">
              <a:lnSpc>
                <a:spcPct val="107000"/>
              </a:lnSpc>
              <a:buFont typeface="Wingdings" panose="05000000000000000000" pitchFamily="2" charset="2"/>
              <a:buChar char="ü"/>
            </a:pPr>
            <a:r>
              <a:rPr lang="en-IN"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Maximum customers wants to have the guarantee privacy of the customer and they wish to have Responsiveness, availability of several communication channels.</a:t>
            </a:r>
          </a:p>
          <a:p>
            <a:pPr lvl="0">
              <a:lnSpc>
                <a:spcPct val="107000"/>
              </a:lnSpc>
              <a:buFont typeface="Wingdings" panose="05000000000000000000" pitchFamily="2" charset="2"/>
              <a:buChar char="ü"/>
            </a:pPr>
            <a:r>
              <a:rPr lang="en-IN"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Maximum customers agrees that Online shopping gives monetary benefit and discounts and they also agrees that Enjoyment is derived from shopping online.</a:t>
            </a:r>
          </a:p>
          <a:p>
            <a:pPr lvl="0">
              <a:lnSpc>
                <a:spcPct val="107000"/>
              </a:lnSpc>
              <a:buFont typeface="Wingdings" panose="05000000000000000000" pitchFamily="2" charset="2"/>
              <a:buChar char="ü"/>
            </a:pPr>
            <a:r>
              <a:rPr lang="en-IN"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Maximum customers agrees that shopping online is convenient and flexible and they also agrees that return and replacement policy of the e-tailer is important for purchase decision.</a:t>
            </a:r>
            <a:endParaRPr lang="en-IN"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endParaRPr lang="en-IN" dirty="0"/>
          </a:p>
        </p:txBody>
      </p:sp>
    </p:spTree>
    <p:extLst>
      <p:ext uri="{BB962C8B-B14F-4D97-AF65-F5344CB8AC3E}">
        <p14:creationId xmlns:p14="http://schemas.microsoft.com/office/powerpoint/2010/main" val="169189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D0EE6-6570-4F5A-AEBD-9CE3630BB8C8}"/>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8.Vizualization:</a:t>
            </a:r>
            <a:endParaRPr lang="en-IN" sz="4000" dirty="0"/>
          </a:p>
        </p:txBody>
      </p:sp>
      <p:pic>
        <p:nvPicPr>
          <p:cNvPr id="4" name="Content Placeholder 3">
            <a:extLst>
              <a:ext uri="{FF2B5EF4-FFF2-40B4-BE49-F238E27FC236}">
                <a16:creationId xmlns:a16="http://schemas.microsoft.com/office/drawing/2014/main" id="{DCC43DCF-3201-470D-BC84-63CEB497C236}"/>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5760" y="1935163"/>
            <a:ext cx="5852160" cy="2464117"/>
          </a:xfrm>
          <a:prstGeom prst="rect">
            <a:avLst/>
          </a:prstGeom>
          <a:noFill/>
          <a:ln>
            <a:noFill/>
          </a:ln>
        </p:spPr>
      </p:pic>
      <p:pic>
        <p:nvPicPr>
          <p:cNvPr id="5" name="Picture 4">
            <a:extLst>
              <a:ext uri="{FF2B5EF4-FFF2-40B4-BE49-F238E27FC236}">
                <a16:creationId xmlns:a16="http://schemas.microsoft.com/office/drawing/2014/main" id="{E4B2E1F1-A9A7-4011-A8B7-B1872D740D6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004560" y="1935163"/>
            <a:ext cx="5455920" cy="2464117"/>
          </a:xfrm>
          <a:prstGeom prst="rect">
            <a:avLst/>
          </a:prstGeom>
          <a:noFill/>
          <a:ln>
            <a:noFill/>
          </a:ln>
        </p:spPr>
      </p:pic>
      <p:pic>
        <p:nvPicPr>
          <p:cNvPr id="6" name="Picture 5">
            <a:extLst>
              <a:ext uri="{FF2B5EF4-FFF2-40B4-BE49-F238E27FC236}">
                <a16:creationId xmlns:a16="http://schemas.microsoft.com/office/drawing/2014/main" id="{8B45CF15-5E36-4E71-A734-79420A11CCAE}"/>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36880" y="4234815"/>
            <a:ext cx="5659120" cy="2623185"/>
          </a:xfrm>
          <a:prstGeom prst="rect">
            <a:avLst/>
          </a:prstGeom>
          <a:noFill/>
          <a:ln>
            <a:noFill/>
          </a:ln>
        </p:spPr>
      </p:pic>
      <p:pic>
        <p:nvPicPr>
          <p:cNvPr id="7" name="Picture 6">
            <a:extLst>
              <a:ext uri="{FF2B5EF4-FFF2-40B4-BE49-F238E27FC236}">
                <a16:creationId xmlns:a16="http://schemas.microsoft.com/office/drawing/2014/main" id="{ECB145E9-28E6-473C-A439-8C1FA069EB26}"/>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6167120" y="4399280"/>
            <a:ext cx="5293360" cy="2458720"/>
          </a:xfrm>
          <a:prstGeom prst="rect">
            <a:avLst/>
          </a:prstGeom>
          <a:noFill/>
          <a:ln>
            <a:noFill/>
          </a:ln>
        </p:spPr>
      </p:pic>
    </p:spTree>
    <p:extLst>
      <p:ext uri="{BB962C8B-B14F-4D97-AF65-F5344CB8AC3E}">
        <p14:creationId xmlns:p14="http://schemas.microsoft.com/office/powerpoint/2010/main" val="775019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000" b="1" dirty="0">
                <a:solidFill>
                  <a:srgbClr val="FF0000"/>
                </a:solidFill>
                <a:latin typeface="Century" panose="02040604050505020304" pitchFamily="18" charset="0"/>
              </a:rPr>
              <a:t>Agenda</a:t>
            </a:r>
          </a:p>
        </p:txBody>
      </p:sp>
      <p:sp>
        <p:nvSpPr>
          <p:cNvPr id="2" name="Content Placeholder 1"/>
          <p:cNvSpPr>
            <a:spLocks noGrp="1"/>
          </p:cNvSpPr>
          <p:nvPr>
            <p:ph idx="1"/>
          </p:nvPr>
        </p:nvSpPr>
        <p:spPr>
          <a:blipFill dpi="0" rotWithShape="1">
            <a:blip r:embed="rId2">
              <a:alphaModFix amt="0"/>
            </a:blip>
            <a:srcRect/>
            <a:stretch>
              <a:fillRect/>
            </a:stretch>
          </a:blipFill>
        </p:spPr>
        <p:txBody>
          <a:bodyPr/>
          <a:lstStyle/>
          <a:p>
            <a:r>
              <a:rPr lang="en-US" dirty="0">
                <a:solidFill>
                  <a:schemeClr val="accent1">
                    <a:lumMod val="50000"/>
                  </a:schemeClr>
                </a:solidFill>
                <a:latin typeface="Century" panose="02040604050505020304" pitchFamily="18" charset="0"/>
              </a:rPr>
              <a:t>Overview.</a:t>
            </a:r>
          </a:p>
          <a:p>
            <a:r>
              <a:rPr lang="en-US" dirty="0">
                <a:solidFill>
                  <a:schemeClr val="accent1">
                    <a:lumMod val="50000"/>
                  </a:schemeClr>
                </a:solidFill>
                <a:latin typeface="Century" panose="02040604050505020304" pitchFamily="18" charset="0"/>
              </a:rPr>
              <a:t>What is customer Retention?</a:t>
            </a:r>
          </a:p>
          <a:p>
            <a:r>
              <a:rPr lang="en-US" dirty="0">
                <a:solidFill>
                  <a:schemeClr val="accent1">
                    <a:lumMod val="50000"/>
                  </a:schemeClr>
                </a:solidFill>
                <a:latin typeface="Century" panose="02040604050505020304" pitchFamily="18" charset="0"/>
              </a:rPr>
              <a:t>Need of customer retention.</a:t>
            </a:r>
          </a:p>
          <a:p>
            <a:r>
              <a:rPr lang="en-US" dirty="0">
                <a:solidFill>
                  <a:schemeClr val="accent1">
                    <a:lumMod val="50000"/>
                  </a:schemeClr>
                </a:solidFill>
                <a:latin typeface="Century" panose="02040604050505020304" pitchFamily="18" charset="0"/>
              </a:rPr>
              <a:t>Problem Statement.</a:t>
            </a:r>
          </a:p>
          <a:p>
            <a:r>
              <a:rPr lang="en-US" dirty="0">
                <a:solidFill>
                  <a:schemeClr val="accent1">
                    <a:lumMod val="50000"/>
                  </a:schemeClr>
                </a:solidFill>
                <a:latin typeface="Century" panose="02040604050505020304" pitchFamily="18" charset="0"/>
              </a:rPr>
              <a:t>Problem Understanding.</a:t>
            </a:r>
          </a:p>
          <a:p>
            <a:r>
              <a:rPr lang="en-US" dirty="0">
                <a:solidFill>
                  <a:schemeClr val="accent1">
                    <a:lumMod val="50000"/>
                  </a:schemeClr>
                </a:solidFill>
                <a:latin typeface="Century" panose="02040604050505020304" pitchFamily="18" charset="0"/>
              </a:rPr>
              <a:t>Exploratory data analysis.</a:t>
            </a:r>
          </a:p>
          <a:p>
            <a:r>
              <a:rPr lang="en-US" dirty="0">
                <a:solidFill>
                  <a:schemeClr val="accent1">
                    <a:lumMod val="50000"/>
                  </a:schemeClr>
                </a:solidFill>
                <a:latin typeface="Century" panose="02040604050505020304" pitchFamily="18" charset="0"/>
              </a:rPr>
              <a:t>Data cleaning.</a:t>
            </a:r>
          </a:p>
          <a:p>
            <a:r>
              <a:rPr lang="en-US" dirty="0">
                <a:solidFill>
                  <a:schemeClr val="accent1">
                    <a:lumMod val="50000"/>
                  </a:schemeClr>
                </a:solidFill>
                <a:latin typeface="Century" panose="02040604050505020304" pitchFamily="18" charset="0"/>
              </a:rPr>
              <a:t>Visualization.</a:t>
            </a:r>
          </a:p>
          <a:p>
            <a:r>
              <a:rPr lang="en-US" dirty="0">
                <a:solidFill>
                  <a:schemeClr val="accent1">
                    <a:lumMod val="50000"/>
                  </a:schemeClr>
                </a:solidFill>
                <a:latin typeface="Century" panose="02040604050505020304" pitchFamily="18" charset="0"/>
              </a:rPr>
              <a:t>Conclusion.</a:t>
            </a:r>
          </a:p>
          <a:p>
            <a:endParaRPr lang="en-US" dirty="0"/>
          </a:p>
        </p:txBody>
      </p:sp>
    </p:spTree>
    <p:extLst>
      <p:ext uri="{BB962C8B-B14F-4D97-AF65-F5344CB8AC3E}">
        <p14:creationId xmlns:p14="http://schemas.microsoft.com/office/powerpoint/2010/main" val="1508910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DFD1C-8ECD-4014-9168-12B41D1AC1EA}"/>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dirty="0"/>
          </a:p>
        </p:txBody>
      </p:sp>
      <p:sp>
        <p:nvSpPr>
          <p:cNvPr id="3" name="Content Placeholder 2">
            <a:extLst>
              <a:ext uri="{FF2B5EF4-FFF2-40B4-BE49-F238E27FC236}">
                <a16:creationId xmlns:a16="http://schemas.microsoft.com/office/drawing/2014/main" id="{1FA3B674-1C7E-4024-BF57-1C49986FF7A4}"/>
              </a:ext>
            </a:extLst>
          </p:cNvPr>
          <p:cNvSpPr>
            <a:spLocks noGrp="1"/>
          </p:cNvSpPr>
          <p:nvPr>
            <p:ph idx="1"/>
          </p:nvPr>
        </p:nvSpPr>
        <p:spPr>
          <a:xfrm>
            <a:off x="609600" y="1935480"/>
            <a:ext cx="10972800" cy="4770120"/>
          </a:xfrm>
        </p:spPr>
        <p:txBody>
          <a:bodyPr>
            <a:noAutofit/>
          </a:bodyPr>
          <a:lstStyle/>
          <a:p>
            <a:pPr marL="342900" lvl="0" indent="-342900">
              <a:lnSpc>
                <a:spcPct val="107000"/>
              </a:lnSpc>
              <a:buFont typeface="Symbol" panose="05050102010706020507" pitchFamily="18" charset="2"/>
              <a:buChar char=""/>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 customers agrees with Gaining access to loyalty programs is a benefit of shopping online and they also agrees that displaying quality information on the website improves satisfaction of customers.</a:t>
            </a: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Maximum customers agrees that user derive satisfaction while shopping on a good quality website or application and they also agrees that net benefit derived from shopping online can lead to users satisfaction.</a:t>
            </a: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 customers agrees to have user satisfaction cannot exist without trust and they also agrees that offering a wide variety of listed product in several category.</a:t>
            </a: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r>
              <a:rPr lang="en-IN" sz="2400" dirty="0">
                <a:solidFill>
                  <a:schemeClr val="accent1">
                    <a:lumMod val="75000"/>
                  </a:schemeClr>
                </a:solidFill>
                <a:effectLst/>
                <a:latin typeface="Century" panose="02040604050505020304" pitchFamily="18" charset="0"/>
                <a:ea typeface="Times New Roman" panose="02020603050405020304" pitchFamily="18" charset="0"/>
              </a:rPr>
              <a:t>Max customers agrees to have provision of complete and relevant product information and they also agrees to have monetary savings.</a:t>
            </a:r>
            <a:endParaRPr lang="en-IN" sz="2400" dirty="0">
              <a:solidFill>
                <a:schemeClr val="accent1">
                  <a:lumMod val="75000"/>
                </a:schemeClr>
              </a:solidFill>
              <a:latin typeface="Century" panose="02040604050505020304" pitchFamily="18" charset="0"/>
            </a:endParaRPr>
          </a:p>
        </p:txBody>
      </p:sp>
    </p:spTree>
    <p:extLst>
      <p:ext uri="{BB962C8B-B14F-4D97-AF65-F5344CB8AC3E}">
        <p14:creationId xmlns:p14="http://schemas.microsoft.com/office/powerpoint/2010/main" val="2157958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F6D15-1DE6-4783-AE51-F6049B340F0E}"/>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dirty="0"/>
          </a:p>
        </p:txBody>
      </p:sp>
      <p:pic>
        <p:nvPicPr>
          <p:cNvPr id="4" name="Content Placeholder 3">
            <a:extLst>
              <a:ext uri="{FF2B5EF4-FFF2-40B4-BE49-F238E27FC236}">
                <a16:creationId xmlns:a16="http://schemas.microsoft.com/office/drawing/2014/main" id="{ECC1AF80-A971-4376-957B-384B50AB3415}"/>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26720" y="1847089"/>
            <a:ext cx="5750560" cy="2491232"/>
          </a:xfrm>
          <a:prstGeom prst="rect">
            <a:avLst/>
          </a:prstGeom>
          <a:noFill/>
          <a:ln>
            <a:noFill/>
          </a:ln>
        </p:spPr>
      </p:pic>
      <p:pic>
        <p:nvPicPr>
          <p:cNvPr id="5" name="Picture 4">
            <a:extLst>
              <a:ext uri="{FF2B5EF4-FFF2-40B4-BE49-F238E27FC236}">
                <a16:creationId xmlns:a16="http://schemas.microsoft.com/office/drawing/2014/main" id="{B0D2F8F8-6D02-4B84-AC7F-C71DC250283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360160" y="1593216"/>
            <a:ext cx="5120640" cy="2745105"/>
          </a:xfrm>
          <a:prstGeom prst="rect">
            <a:avLst/>
          </a:prstGeom>
          <a:noFill/>
          <a:ln>
            <a:noFill/>
          </a:ln>
        </p:spPr>
      </p:pic>
      <p:pic>
        <p:nvPicPr>
          <p:cNvPr id="6" name="Picture 5">
            <a:extLst>
              <a:ext uri="{FF2B5EF4-FFF2-40B4-BE49-F238E27FC236}">
                <a16:creationId xmlns:a16="http://schemas.microsoft.com/office/drawing/2014/main" id="{097B4505-120F-431E-B736-4BBC43954904}"/>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830320" y="4140200"/>
            <a:ext cx="5120639" cy="2717800"/>
          </a:xfrm>
          <a:prstGeom prst="rect">
            <a:avLst/>
          </a:prstGeom>
          <a:noFill/>
          <a:ln>
            <a:noFill/>
          </a:ln>
        </p:spPr>
      </p:pic>
    </p:spTree>
    <p:extLst>
      <p:ext uri="{BB962C8B-B14F-4D97-AF65-F5344CB8AC3E}">
        <p14:creationId xmlns:p14="http://schemas.microsoft.com/office/powerpoint/2010/main" val="1802123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BDD5F-900A-4D59-9E65-0225A7C82304}"/>
              </a:ext>
            </a:extLst>
          </p:cNvPr>
          <p:cNvSpPr>
            <a:spLocks noGrp="1"/>
          </p:cNvSpPr>
          <p:nvPr>
            <p:ph type="title"/>
          </p:nvPr>
        </p:nvSpPr>
        <p:spPr/>
        <p:txBody>
          <a:bodyPr/>
          <a:lstStyle/>
          <a:p>
            <a:r>
              <a:rPr lang="en-IN" sz="5400" b="1" dirty="0">
                <a:solidFill>
                  <a:srgbClr val="FF0000"/>
                </a:solidFill>
                <a:latin typeface="Century" panose="02040604050505020304" pitchFamily="18" charset="0"/>
              </a:rPr>
              <a:t>8. Vizualization:</a:t>
            </a:r>
            <a:endParaRPr lang="en-IN" dirty="0"/>
          </a:p>
        </p:txBody>
      </p:sp>
      <p:sp>
        <p:nvSpPr>
          <p:cNvPr id="3" name="Content Placeholder 2">
            <a:extLst>
              <a:ext uri="{FF2B5EF4-FFF2-40B4-BE49-F238E27FC236}">
                <a16:creationId xmlns:a16="http://schemas.microsoft.com/office/drawing/2014/main" id="{06085ADA-7A6D-4635-946B-DC9E332A07BA}"/>
              </a:ext>
            </a:extLst>
          </p:cNvPr>
          <p:cNvSpPr>
            <a:spLocks noGrp="1"/>
          </p:cNvSpPr>
          <p:nvPr>
            <p:ph idx="1"/>
          </p:nvPr>
        </p:nvSpPr>
        <p:spPr>
          <a:xfrm>
            <a:off x="396240" y="1976120"/>
            <a:ext cx="10972800" cy="4389120"/>
          </a:xfrm>
        </p:spPr>
        <p:txBody>
          <a:bodyPr/>
          <a:lstStyle/>
          <a:p>
            <a:pPr>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 customers agrees for having the convenience of patronizing the online retailer and they also agrees that shopping on website gives us the sense of adventure.</a:t>
            </a:r>
          </a:p>
          <a:p>
            <a:pPr>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rPr>
              <a:t>Max customers agrees that we feel gratification shopping on there </a:t>
            </a:r>
            <a:r>
              <a:rPr lang="en-IN" sz="2400" dirty="0" err="1">
                <a:solidFill>
                  <a:schemeClr val="accent1">
                    <a:lumMod val="75000"/>
                  </a:schemeClr>
                </a:solidFill>
                <a:effectLst/>
                <a:latin typeface="Century" panose="02040604050505020304" pitchFamily="18" charset="0"/>
                <a:ea typeface="Calibri" panose="020F0502020204030204" pitchFamily="34" charset="0"/>
              </a:rPr>
              <a:t>favorite</a:t>
            </a:r>
            <a:r>
              <a:rPr lang="en-IN" sz="2400" dirty="0">
                <a:solidFill>
                  <a:schemeClr val="accent1">
                    <a:lumMod val="75000"/>
                  </a:schemeClr>
                </a:solidFill>
                <a:effectLst/>
                <a:latin typeface="Century" panose="02040604050505020304" pitchFamily="18" charset="0"/>
                <a:ea typeface="Calibri" panose="020F0502020204030204" pitchFamily="34" charset="0"/>
              </a:rPr>
              <a:t>  e-tailer and they also agrees that shopping on your preferred e-tailer enhances there social status.</a:t>
            </a:r>
          </a:p>
          <a:p>
            <a:pPr>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 customers agrees shopping on the websites helps to </a:t>
            </a:r>
            <a:r>
              <a:rPr lang="en-IN" sz="2400" dirty="0" err="1">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fulfill</a:t>
            </a: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 certain roles and they also agrees that getting value for money spent.</a:t>
            </a: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endParaRPr lang="en-IN" dirty="0"/>
          </a:p>
        </p:txBody>
      </p:sp>
    </p:spTree>
    <p:extLst>
      <p:ext uri="{BB962C8B-B14F-4D97-AF65-F5344CB8AC3E}">
        <p14:creationId xmlns:p14="http://schemas.microsoft.com/office/powerpoint/2010/main" val="2978845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4EF31-E118-4009-BD9D-60F64AE1B87F}"/>
              </a:ext>
            </a:extLst>
          </p:cNvPr>
          <p:cNvSpPr>
            <a:spLocks noGrp="1"/>
          </p:cNvSpPr>
          <p:nvPr>
            <p:ph type="title"/>
          </p:nvPr>
        </p:nvSpPr>
        <p:spPr/>
        <p:txBody>
          <a:bodyPr/>
          <a:lstStyle/>
          <a:p>
            <a:r>
              <a:rPr lang="en-IN" sz="5400" b="1" dirty="0">
                <a:solidFill>
                  <a:srgbClr val="FF0000"/>
                </a:solidFill>
                <a:latin typeface="Century" panose="02040604050505020304" pitchFamily="18" charset="0"/>
              </a:rPr>
              <a:t>8. Vizualization:</a:t>
            </a:r>
            <a:endParaRPr lang="en-IN" dirty="0"/>
          </a:p>
        </p:txBody>
      </p:sp>
      <p:pic>
        <p:nvPicPr>
          <p:cNvPr id="4" name="Content Placeholder 3">
            <a:extLst>
              <a:ext uri="{FF2B5EF4-FFF2-40B4-BE49-F238E27FC236}">
                <a16:creationId xmlns:a16="http://schemas.microsoft.com/office/drawing/2014/main" id="{5C0879C1-C377-4098-8F38-225448E25333}"/>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1600" y="1935163"/>
            <a:ext cx="11948160" cy="2352357"/>
          </a:xfrm>
          <a:prstGeom prst="rect">
            <a:avLst/>
          </a:prstGeom>
          <a:noFill/>
          <a:ln>
            <a:noFill/>
          </a:ln>
        </p:spPr>
      </p:pic>
      <p:pic>
        <p:nvPicPr>
          <p:cNvPr id="5" name="Picture 4">
            <a:extLst>
              <a:ext uri="{FF2B5EF4-FFF2-40B4-BE49-F238E27FC236}">
                <a16:creationId xmlns:a16="http://schemas.microsoft.com/office/drawing/2014/main" id="{280758A5-60CD-41E9-9BEE-3EAD65EE6E7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1600" y="4375595"/>
            <a:ext cx="11948160" cy="2431286"/>
          </a:xfrm>
          <a:prstGeom prst="rect">
            <a:avLst/>
          </a:prstGeom>
          <a:noFill/>
          <a:ln>
            <a:noFill/>
          </a:ln>
        </p:spPr>
      </p:pic>
    </p:spTree>
    <p:extLst>
      <p:ext uri="{BB962C8B-B14F-4D97-AF65-F5344CB8AC3E}">
        <p14:creationId xmlns:p14="http://schemas.microsoft.com/office/powerpoint/2010/main" val="664891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AEF97-229D-4FFA-A0FD-62CB49EF0941}"/>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dirty="0"/>
          </a:p>
        </p:txBody>
      </p:sp>
      <p:pic>
        <p:nvPicPr>
          <p:cNvPr id="4" name="Content Placeholder 3">
            <a:extLst>
              <a:ext uri="{FF2B5EF4-FFF2-40B4-BE49-F238E27FC236}">
                <a16:creationId xmlns:a16="http://schemas.microsoft.com/office/drawing/2014/main" id="{C0E554F7-4A00-466F-92B6-1BDD3C71706B}"/>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3680" y="1847089"/>
            <a:ext cx="11866880" cy="2470912"/>
          </a:xfrm>
          <a:prstGeom prst="rect">
            <a:avLst/>
          </a:prstGeom>
          <a:noFill/>
          <a:ln>
            <a:noFill/>
          </a:ln>
        </p:spPr>
      </p:pic>
      <p:pic>
        <p:nvPicPr>
          <p:cNvPr id="5" name="Picture 4">
            <a:extLst>
              <a:ext uri="{FF2B5EF4-FFF2-40B4-BE49-F238E27FC236}">
                <a16:creationId xmlns:a16="http://schemas.microsoft.com/office/drawing/2014/main" id="{E504FB5C-4459-4B6E-B199-8CDF61A7C77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33680" y="4406075"/>
            <a:ext cx="11866880" cy="2428556"/>
          </a:xfrm>
          <a:prstGeom prst="rect">
            <a:avLst/>
          </a:prstGeom>
          <a:noFill/>
          <a:ln>
            <a:noFill/>
          </a:ln>
        </p:spPr>
      </p:pic>
    </p:spTree>
    <p:extLst>
      <p:ext uri="{BB962C8B-B14F-4D97-AF65-F5344CB8AC3E}">
        <p14:creationId xmlns:p14="http://schemas.microsoft.com/office/powerpoint/2010/main" val="2324177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29A82-BD58-4EC7-9E26-597D5D1A58C9}"/>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dirty="0"/>
          </a:p>
        </p:txBody>
      </p:sp>
      <p:sp>
        <p:nvSpPr>
          <p:cNvPr id="3" name="Content Placeholder 2">
            <a:extLst>
              <a:ext uri="{FF2B5EF4-FFF2-40B4-BE49-F238E27FC236}">
                <a16:creationId xmlns:a16="http://schemas.microsoft.com/office/drawing/2014/main" id="{AE78AA0C-F574-49D8-95AC-78ACCDACAC63}"/>
              </a:ext>
            </a:extLst>
          </p:cNvPr>
          <p:cNvSpPr>
            <a:spLocks noGrp="1"/>
          </p:cNvSpPr>
          <p:nvPr>
            <p:ph idx="1"/>
          </p:nvPr>
        </p:nvSpPr>
        <p:spPr>
          <a:xfrm>
            <a:off x="609600" y="2032000"/>
            <a:ext cx="10972800" cy="4378960"/>
          </a:xfrm>
        </p:spPr>
        <p:txBody>
          <a:bodyPr>
            <a:normAutofit/>
          </a:bodyPr>
          <a:lstStyle/>
          <a:p>
            <a:pPr marL="0" lvl="0" indent="0">
              <a:lnSpc>
                <a:spcPts val="1455"/>
              </a:lnSpc>
              <a:buNone/>
            </a:pPr>
            <a:endPar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endParaRPr>
          </a:p>
          <a:p>
            <a:pPr>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rPr>
              <a:t>Max customers choosed that all the available online shopping platforms are easy to use and they also shop from all the online shopping websites.</a:t>
            </a:r>
          </a:p>
          <a:p>
            <a:pPr>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Maximum customers choosed Amazon and Flipkart as best visual appealing web-page layout and best platform which gives wide variety of product on offer.</a:t>
            </a: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rPr>
              <a:t>Most of the customers chooses Amazon and Flipkart as the best platform that gives complete relevant description information of products and also they choosed Snapdeal as the fast loading website.</a:t>
            </a:r>
          </a:p>
          <a:p>
            <a:pPr>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rPr>
              <a:t>Max customers says that Reliability of the website or application and quickness to complete purchase is good with Amazon.</a:t>
            </a:r>
            <a:endParaRPr lang="en-IN" sz="2400" dirty="0">
              <a:solidFill>
                <a:schemeClr val="accent1">
                  <a:lumMod val="75000"/>
                </a:schemeClr>
              </a:solidFill>
              <a:latin typeface="Century" panose="02040604050505020304" pitchFamily="18" charset="0"/>
            </a:endParaRPr>
          </a:p>
        </p:txBody>
      </p:sp>
    </p:spTree>
    <p:extLst>
      <p:ext uri="{BB962C8B-B14F-4D97-AF65-F5344CB8AC3E}">
        <p14:creationId xmlns:p14="http://schemas.microsoft.com/office/powerpoint/2010/main" val="1776218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34EFB-40AF-45FA-9F0B-95C4EC811537}"/>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dirty="0"/>
          </a:p>
        </p:txBody>
      </p:sp>
      <p:pic>
        <p:nvPicPr>
          <p:cNvPr id="4" name="Content Placeholder 3">
            <a:extLst>
              <a:ext uri="{FF2B5EF4-FFF2-40B4-BE49-F238E27FC236}">
                <a16:creationId xmlns:a16="http://schemas.microsoft.com/office/drawing/2014/main" id="{7B43DA2C-4B7C-4512-BC4D-AE0F9C560496}"/>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760" y="1847089"/>
            <a:ext cx="11958320" cy="2389632"/>
          </a:xfrm>
          <a:prstGeom prst="rect">
            <a:avLst/>
          </a:prstGeom>
          <a:noFill/>
          <a:ln>
            <a:noFill/>
          </a:ln>
        </p:spPr>
      </p:pic>
      <p:pic>
        <p:nvPicPr>
          <p:cNvPr id="5" name="Picture 4">
            <a:extLst>
              <a:ext uri="{FF2B5EF4-FFF2-40B4-BE49-F238E27FC236}">
                <a16:creationId xmlns:a16="http://schemas.microsoft.com/office/drawing/2014/main" id="{358B6BDF-4DE5-4621-B1B4-EDFE6E5B1DC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21920" y="4236721"/>
            <a:ext cx="11948159" cy="2519678"/>
          </a:xfrm>
          <a:prstGeom prst="rect">
            <a:avLst/>
          </a:prstGeom>
          <a:noFill/>
          <a:ln>
            <a:noFill/>
          </a:ln>
        </p:spPr>
      </p:pic>
    </p:spTree>
    <p:extLst>
      <p:ext uri="{BB962C8B-B14F-4D97-AF65-F5344CB8AC3E}">
        <p14:creationId xmlns:p14="http://schemas.microsoft.com/office/powerpoint/2010/main" val="2443440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30C9B-DCBF-49EA-947A-B2D66C175E9E}"/>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dirty="0"/>
          </a:p>
        </p:txBody>
      </p:sp>
      <p:pic>
        <p:nvPicPr>
          <p:cNvPr id="4" name="Content Placeholder 3">
            <a:extLst>
              <a:ext uri="{FF2B5EF4-FFF2-40B4-BE49-F238E27FC236}">
                <a16:creationId xmlns:a16="http://schemas.microsoft.com/office/drawing/2014/main" id="{80FE6D7C-D971-4BE2-BC1F-21CAC7BD0AA3}"/>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2240" y="1847088"/>
            <a:ext cx="11856720" cy="2531872"/>
          </a:xfrm>
          <a:prstGeom prst="rect">
            <a:avLst/>
          </a:prstGeom>
          <a:noFill/>
          <a:ln>
            <a:noFill/>
          </a:ln>
        </p:spPr>
      </p:pic>
      <p:pic>
        <p:nvPicPr>
          <p:cNvPr id="5" name="Picture 4">
            <a:extLst>
              <a:ext uri="{FF2B5EF4-FFF2-40B4-BE49-F238E27FC236}">
                <a16:creationId xmlns:a16="http://schemas.microsoft.com/office/drawing/2014/main" id="{28B1E451-4324-438D-A6ED-3210EB4C210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93040" y="4470400"/>
            <a:ext cx="11805920" cy="2216912"/>
          </a:xfrm>
          <a:prstGeom prst="rect">
            <a:avLst/>
          </a:prstGeom>
          <a:noFill/>
          <a:ln>
            <a:noFill/>
          </a:ln>
        </p:spPr>
      </p:pic>
    </p:spTree>
    <p:extLst>
      <p:ext uri="{BB962C8B-B14F-4D97-AF65-F5344CB8AC3E}">
        <p14:creationId xmlns:p14="http://schemas.microsoft.com/office/powerpoint/2010/main" val="154381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ECFE5-BACB-4B67-84E3-0650A0D473F9}"/>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dirty="0"/>
          </a:p>
        </p:txBody>
      </p:sp>
      <p:sp>
        <p:nvSpPr>
          <p:cNvPr id="3" name="Content Placeholder 2">
            <a:extLst>
              <a:ext uri="{FF2B5EF4-FFF2-40B4-BE49-F238E27FC236}">
                <a16:creationId xmlns:a16="http://schemas.microsoft.com/office/drawing/2014/main" id="{976DC55B-D732-4401-B8E0-AC1C9F866934}"/>
              </a:ext>
            </a:extLst>
          </p:cNvPr>
          <p:cNvSpPr>
            <a:spLocks noGrp="1"/>
          </p:cNvSpPr>
          <p:nvPr>
            <p:ph idx="1"/>
          </p:nvPr>
        </p:nvSpPr>
        <p:spPr/>
        <p:txBody>
          <a:bodyPr>
            <a:normAutofit fontScale="92500"/>
          </a:bodyPr>
          <a:lstStyle/>
          <a:p>
            <a:pPr marL="342900" lvl="0" indent="-342900">
              <a:lnSpc>
                <a:spcPts val="1455"/>
              </a:lnSpc>
              <a:buFont typeface="Symbol" panose="05050102010706020507" pitchFamily="18" charset="2"/>
              <a:buChar char=""/>
            </a:pPr>
            <a:endPar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lvl="0">
              <a:lnSpc>
                <a:spcPct val="107000"/>
              </a:lnSpc>
              <a:spcAft>
                <a:spcPts val="800"/>
              </a:spcAft>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rPr>
              <a:t>Max customers chooses Amazon and Flipkart as having best payment option available and also they are giving fastest delivery also.</a:t>
            </a:r>
          </a:p>
          <a:p>
            <a:pPr lvl="0">
              <a:lnSpc>
                <a:spcPct val="107000"/>
              </a:lnSpc>
              <a:spcAft>
                <a:spcPts val="800"/>
              </a:spcAft>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Max customers chooses Amazon for giving best customers information privacy and also for giving best financial information security.</a:t>
            </a:r>
          </a:p>
          <a:p>
            <a:pPr lvl="0">
              <a:lnSpc>
                <a:spcPct val="107000"/>
              </a:lnSpc>
              <a:spcAft>
                <a:spcPts val="800"/>
              </a:spcAft>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Amazon is the best online shopping mart which gives perceived trustworthiness and it has the presence of online assistance through multi-channel.</a:t>
            </a:r>
          </a:p>
          <a:p>
            <a:pPr lvl="0">
              <a:lnSpc>
                <a:spcPct val="107000"/>
              </a:lnSpc>
              <a:spcAft>
                <a:spcPts val="800"/>
              </a:spcAft>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Since Amazon is the busiest online shopping platform it is also having drawback of taking longer time to login and taking longer time in displaying graphics and photos.</a:t>
            </a: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Symbol" panose="05050102010706020507" pitchFamily="18" charset="2"/>
              <a:buChar char=""/>
            </a:pPr>
            <a:endPar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endParaRPr>
          </a:p>
          <a:p>
            <a:pPr marL="342900" indent="-342900">
              <a:lnSpc>
                <a:spcPct val="107000"/>
              </a:lnSpc>
              <a:spcAft>
                <a:spcPts val="800"/>
              </a:spcAft>
              <a:buFont typeface="Symbol" panose="05050102010706020507" pitchFamily="18" charset="2"/>
              <a:buChar char=""/>
            </a:pP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endParaRPr lang="en-IN" sz="2400" dirty="0">
              <a:solidFill>
                <a:schemeClr val="accent1">
                  <a:lumMod val="75000"/>
                </a:schemeClr>
              </a:solidFill>
              <a:latin typeface="Century" panose="02040604050505020304" pitchFamily="18" charset="0"/>
            </a:endParaRPr>
          </a:p>
        </p:txBody>
      </p:sp>
    </p:spTree>
    <p:extLst>
      <p:ext uri="{BB962C8B-B14F-4D97-AF65-F5344CB8AC3E}">
        <p14:creationId xmlns:p14="http://schemas.microsoft.com/office/powerpoint/2010/main" val="556777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A256E-47A3-4017-A8DA-713146A79A94}"/>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dirty="0"/>
          </a:p>
        </p:txBody>
      </p:sp>
      <p:pic>
        <p:nvPicPr>
          <p:cNvPr id="4" name="Content Placeholder 3">
            <a:extLst>
              <a:ext uri="{FF2B5EF4-FFF2-40B4-BE49-F238E27FC236}">
                <a16:creationId xmlns:a16="http://schemas.microsoft.com/office/drawing/2014/main" id="{3D2DF2E3-BE40-4B57-BEA7-2887F029AC39}"/>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3680" y="1847088"/>
            <a:ext cx="11775439" cy="2298191"/>
          </a:xfrm>
          <a:prstGeom prst="rect">
            <a:avLst/>
          </a:prstGeom>
          <a:noFill/>
          <a:ln>
            <a:noFill/>
          </a:ln>
        </p:spPr>
      </p:pic>
      <p:pic>
        <p:nvPicPr>
          <p:cNvPr id="5" name="Picture 4">
            <a:extLst>
              <a:ext uri="{FF2B5EF4-FFF2-40B4-BE49-F238E27FC236}">
                <a16:creationId xmlns:a16="http://schemas.microsoft.com/office/drawing/2014/main" id="{092672ED-1971-4FC9-9C37-B152DA76BE4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33680" y="4216400"/>
            <a:ext cx="11775438" cy="2641599"/>
          </a:xfrm>
          <a:prstGeom prst="rect">
            <a:avLst/>
          </a:prstGeom>
          <a:noFill/>
          <a:ln>
            <a:noFill/>
          </a:ln>
        </p:spPr>
      </p:pic>
    </p:spTree>
    <p:extLst>
      <p:ext uri="{BB962C8B-B14F-4D97-AF65-F5344CB8AC3E}">
        <p14:creationId xmlns:p14="http://schemas.microsoft.com/office/powerpoint/2010/main" val="2825592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000" b="1" dirty="0">
                <a:solidFill>
                  <a:srgbClr val="FF0000"/>
                </a:solidFill>
                <a:latin typeface="Century" panose="02040604050505020304" pitchFamily="18" charset="0"/>
              </a:rPr>
              <a:t>1. Overview</a:t>
            </a:r>
          </a:p>
        </p:txBody>
      </p:sp>
      <p:sp>
        <p:nvSpPr>
          <p:cNvPr id="2" name="Content Placeholder 1"/>
          <p:cNvSpPr>
            <a:spLocks noGrp="1"/>
          </p:cNvSpPr>
          <p:nvPr>
            <p:ph idx="1"/>
          </p:nvPr>
        </p:nvSpPr>
        <p:spPr/>
        <p:txBody>
          <a:bodyPr>
            <a:normAutofit/>
          </a:bodyPr>
          <a:lstStyle/>
          <a:p>
            <a:pPr>
              <a:buFont typeface="Wingdings" panose="05000000000000000000" pitchFamily="2" charset="2"/>
              <a:buChar char="ü"/>
            </a:pPr>
            <a:r>
              <a:rPr lang="en-US" sz="2400" dirty="0">
                <a:solidFill>
                  <a:schemeClr val="accent1">
                    <a:lumMod val="75000"/>
                  </a:schemeClr>
                </a:solidFill>
                <a:latin typeface="Century" panose="02040604050505020304" pitchFamily="18" charset="0"/>
              </a:rPr>
              <a:t>In this particular presentation we will be looking on:</a:t>
            </a:r>
          </a:p>
          <a:p>
            <a:pPr lvl="1"/>
            <a:r>
              <a:rPr lang="en-US" dirty="0">
                <a:solidFill>
                  <a:schemeClr val="accent1">
                    <a:lumMod val="75000"/>
                  </a:schemeClr>
                </a:solidFill>
                <a:latin typeface="Century" panose="02040604050505020304" pitchFamily="18" charset="0"/>
              </a:rPr>
              <a:t>How to analyze the dataset of Customer Retention</a:t>
            </a:r>
          </a:p>
          <a:p>
            <a:pPr lvl="1"/>
            <a:r>
              <a:rPr lang="en-US" dirty="0">
                <a:solidFill>
                  <a:schemeClr val="accent1">
                    <a:lumMod val="75000"/>
                  </a:schemeClr>
                </a:solidFill>
                <a:latin typeface="Century" panose="02040604050505020304" pitchFamily="18" charset="0"/>
              </a:rPr>
              <a:t>What are the criterion to achieve Customer Retention</a:t>
            </a:r>
          </a:p>
          <a:p>
            <a:pPr lvl="1"/>
            <a:r>
              <a:rPr lang="en-US" dirty="0">
                <a:solidFill>
                  <a:schemeClr val="accent1">
                    <a:lumMod val="75000"/>
                  </a:schemeClr>
                </a:solidFill>
                <a:latin typeface="Century" panose="02040604050505020304" pitchFamily="18" charset="0"/>
              </a:rPr>
              <a:t>Overall analysis on the problem.</a:t>
            </a:r>
          </a:p>
        </p:txBody>
      </p:sp>
    </p:spTree>
    <p:extLst>
      <p:ext uri="{BB962C8B-B14F-4D97-AF65-F5344CB8AC3E}">
        <p14:creationId xmlns:p14="http://schemas.microsoft.com/office/powerpoint/2010/main" val="3339554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83649-813D-4E3C-9DE7-F3766942FBC4}"/>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dirty="0"/>
          </a:p>
        </p:txBody>
      </p:sp>
      <p:pic>
        <p:nvPicPr>
          <p:cNvPr id="4" name="Content Placeholder 3">
            <a:extLst>
              <a:ext uri="{FF2B5EF4-FFF2-40B4-BE49-F238E27FC236}">
                <a16:creationId xmlns:a16="http://schemas.microsoft.com/office/drawing/2014/main" id="{5EB45C26-E0AD-4A2D-90EB-B696043F8EFF}"/>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1120" y="1847089"/>
            <a:ext cx="11927840" cy="2440432"/>
          </a:xfrm>
          <a:prstGeom prst="rect">
            <a:avLst/>
          </a:prstGeom>
          <a:noFill/>
          <a:ln>
            <a:noFill/>
          </a:ln>
        </p:spPr>
      </p:pic>
      <p:pic>
        <p:nvPicPr>
          <p:cNvPr id="5" name="Picture 4">
            <a:extLst>
              <a:ext uri="{FF2B5EF4-FFF2-40B4-BE49-F238E27FC236}">
                <a16:creationId xmlns:a16="http://schemas.microsoft.com/office/drawing/2014/main" id="{360A12D7-2A99-4DCB-BD31-53B0D135B48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1120" y="4287521"/>
            <a:ext cx="11927840" cy="2440432"/>
          </a:xfrm>
          <a:prstGeom prst="rect">
            <a:avLst/>
          </a:prstGeom>
          <a:noFill/>
          <a:ln>
            <a:noFill/>
          </a:ln>
        </p:spPr>
      </p:pic>
    </p:spTree>
    <p:extLst>
      <p:ext uri="{BB962C8B-B14F-4D97-AF65-F5344CB8AC3E}">
        <p14:creationId xmlns:p14="http://schemas.microsoft.com/office/powerpoint/2010/main" val="4198957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F51FF-3E6A-4231-8159-D51788AC6D83}"/>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dirty="0"/>
          </a:p>
        </p:txBody>
      </p:sp>
      <p:sp>
        <p:nvSpPr>
          <p:cNvPr id="3" name="Content Placeholder 2">
            <a:extLst>
              <a:ext uri="{FF2B5EF4-FFF2-40B4-BE49-F238E27FC236}">
                <a16:creationId xmlns:a16="http://schemas.microsoft.com/office/drawing/2014/main" id="{D3745831-59F3-423F-B6FA-0404F170584B}"/>
              </a:ext>
            </a:extLst>
          </p:cNvPr>
          <p:cNvSpPr>
            <a:spLocks noGrp="1"/>
          </p:cNvSpPr>
          <p:nvPr>
            <p:ph idx="1"/>
          </p:nvPr>
        </p:nvSpPr>
        <p:spPr>
          <a:xfrm>
            <a:off x="609600" y="2214880"/>
            <a:ext cx="10972800" cy="4643120"/>
          </a:xfrm>
        </p:spPr>
        <p:txBody>
          <a:bodyPr>
            <a:normAutofit/>
          </a:bodyPr>
          <a:lstStyle/>
          <a:p>
            <a:pPr>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rPr>
              <a:t>Max customers says that the drawback of having late declaration of price is with Myntra and longer page loading time is with Flipkart.</a:t>
            </a:r>
          </a:p>
          <a:p>
            <a:pPr>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Snapdeal has a drawback of having limited payment modes and also it has a complaint of late delivery.</a:t>
            </a:r>
          </a:p>
          <a:p>
            <a:pPr>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rPr>
              <a:t>Max customers says that Amazon is the platform with good </a:t>
            </a:r>
            <a:r>
              <a:rPr lang="en-IN" sz="2400" dirty="0" err="1">
                <a:solidFill>
                  <a:schemeClr val="accent1">
                    <a:lumMod val="75000"/>
                  </a:schemeClr>
                </a:solidFill>
                <a:effectLst/>
                <a:latin typeface="Century" panose="02040604050505020304" pitchFamily="18" charset="0"/>
                <a:ea typeface="Calibri" panose="020F0502020204030204" pitchFamily="34" charset="0"/>
              </a:rPr>
              <a:t>wedsite</a:t>
            </a:r>
            <a:r>
              <a:rPr lang="en-IN" sz="2400" dirty="0">
                <a:solidFill>
                  <a:schemeClr val="accent1">
                    <a:lumMod val="75000"/>
                  </a:schemeClr>
                </a:solidFill>
                <a:effectLst/>
                <a:latin typeface="Century" panose="02040604050505020304" pitchFamily="18" charset="0"/>
                <a:ea typeface="Calibri" panose="020F0502020204030204" pitchFamily="34" charset="0"/>
              </a:rPr>
              <a:t>/application design and also amazon has a drawback of disruption of pages when moving from one page to another.</a:t>
            </a:r>
          </a:p>
          <a:p>
            <a:pPr>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rPr>
              <a:t>Max customers says that the efficiency of website is good with Amazon and also amazon is recommended by most of the customers.</a:t>
            </a: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endParaRPr lang="en-IN" sz="2400" dirty="0">
              <a:solidFill>
                <a:schemeClr val="accent1">
                  <a:lumMod val="75000"/>
                </a:schemeClr>
              </a:solidFill>
              <a:latin typeface="Century" panose="02040604050505020304" pitchFamily="18" charset="0"/>
            </a:endParaRPr>
          </a:p>
        </p:txBody>
      </p:sp>
    </p:spTree>
    <p:extLst>
      <p:ext uri="{BB962C8B-B14F-4D97-AF65-F5344CB8AC3E}">
        <p14:creationId xmlns:p14="http://schemas.microsoft.com/office/powerpoint/2010/main" val="3817807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1D211-3A1E-4DFC-A914-F7D3C3B92083}"/>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9. Analysis</a:t>
            </a:r>
          </a:p>
        </p:txBody>
      </p:sp>
      <p:sp>
        <p:nvSpPr>
          <p:cNvPr id="3" name="Content Placeholder 2">
            <a:extLst>
              <a:ext uri="{FF2B5EF4-FFF2-40B4-BE49-F238E27FC236}">
                <a16:creationId xmlns:a16="http://schemas.microsoft.com/office/drawing/2014/main" id="{AA9A2819-36F5-4088-88E4-25E32C8E7136}"/>
              </a:ext>
            </a:extLst>
          </p:cNvPr>
          <p:cNvSpPr>
            <a:spLocks noGrp="1"/>
          </p:cNvSpPr>
          <p:nvPr>
            <p:ph idx="1"/>
          </p:nvPr>
        </p:nvSpPr>
        <p:spPr>
          <a:xfrm>
            <a:off x="609600" y="1847088"/>
            <a:ext cx="10972800" cy="5010912"/>
          </a:xfrm>
        </p:spPr>
        <p:txBody>
          <a:bodyPr>
            <a:normAutofit fontScale="85000" lnSpcReduction="20000"/>
          </a:bodyPr>
          <a:lstStyle/>
          <a:p>
            <a:pPr lvl="0">
              <a:lnSpc>
                <a:spcPct val="107000"/>
              </a:lnSpc>
              <a:spcAft>
                <a:spcPts val="800"/>
              </a:spcAft>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Most of the customers are females with age from 20-50 and they used mobile internet to access with Windows as operating system.</a:t>
            </a:r>
          </a:p>
          <a:p>
            <a:pPr lvl="0">
              <a:lnSpc>
                <a:spcPct val="107000"/>
              </a:lnSpc>
              <a:spcAft>
                <a:spcPts val="800"/>
              </a:spcAft>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Times New Roman" panose="02020603050405020304" pitchFamily="18" charset="0"/>
              </a:rPr>
              <a:t>And most of the customers used search engines to get into the platform first time and frequently.</a:t>
            </a:r>
          </a:p>
          <a:p>
            <a:pPr lvl="0">
              <a:lnSpc>
                <a:spcPct val="107000"/>
              </a:lnSpc>
              <a:spcAft>
                <a:spcPts val="800"/>
              </a:spcAft>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Max customers uses there debit/credit cards for there payment.</a:t>
            </a:r>
            <a:endParaRPr lang="en-IN" sz="2400" dirty="0">
              <a:solidFill>
                <a:schemeClr val="accent1">
                  <a:lumMod val="75000"/>
                </a:schemeClr>
              </a:solidFill>
              <a:latin typeface="Century" panose="02040604050505020304" pitchFamily="18" charset="0"/>
              <a:ea typeface="Times New Roman" panose="02020603050405020304" pitchFamily="18" charset="0"/>
              <a:cs typeface="Times New Roman" panose="02020603050405020304" pitchFamily="18" charset="0"/>
            </a:endParaRPr>
          </a:p>
          <a:p>
            <a:pPr lvl="0">
              <a:lnSpc>
                <a:spcPct val="107000"/>
              </a:lnSpc>
              <a:spcAft>
                <a:spcPts val="800"/>
              </a:spcAft>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Almost customers has a expectation to have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Content_Readability</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Similar_ProductInfo</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Seller_ProductInfo</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ProductInfo_Clarity</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Ease_Navigation</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Loading_ProcessingSpeed</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UserFriendly_Interface</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Conveninet_PaymentMode</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TimelyFulfilment_Trust</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Customer_Empathy</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CustPrivacy_Guarantee</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VariousChannel_Responses</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Benefit_Discount</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Enjoy_OnlineShopping</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Convenience_Flexibility</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Returns_ReplacementPolicy</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Loyalty_ProgramAccess</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QualityInfo_Satisfaction</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WebsiteQuality_Satisfaction</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NetBenefit_Satisfaction</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User_Trust</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Product_SeveralCategory</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Relevant_ProductInfo</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Monetary_Savings</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Patronizing_Convenience</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Adventure_Sense</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Enhances_SocialStatus</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Gratification_Shopping</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Role_Fulfilment</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Money_Worthy</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in e-commerce websites.</a:t>
            </a: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endParaRPr lang="en-IN" sz="2400" dirty="0">
              <a:solidFill>
                <a:schemeClr val="accent1">
                  <a:lumMod val="75000"/>
                </a:schemeClr>
              </a:solidFill>
              <a:latin typeface="Century" panose="02040604050505020304" pitchFamily="18" charset="0"/>
            </a:endParaRPr>
          </a:p>
        </p:txBody>
      </p:sp>
    </p:spTree>
    <p:extLst>
      <p:ext uri="{BB962C8B-B14F-4D97-AF65-F5344CB8AC3E}">
        <p14:creationId xmlns:p14="http://schemas.microsoft.com/office/powerpoint/2010/main" val="4173321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51A7-686A-4464-819E-3A6910AA253F}"/>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9. Analysis</a:t>
            </a:r>
            <a:endParaRPr lang="en-IN" sz="4000" dirty="0"/>
          </a:p>
        </p:txBody>
      </p:sp>
      <p:sp>
        <p:nvSpPr>
          <p:cNvPr id="3" name="Content Placeholder 2">
            <a:extLst>
              <a:ext uri="{FF2B5EF4-FFF2-40B4-BE49-F238E27FC236}">
                <a16:creationId xmlns:a16="http://schemas.microsoft.com/office/drawing/2014/main" id="{F699A977-2950-4F94-B5ED-735783EC8711}"/>
              </a:ext>
            </a:extLst>
          </p:cNvPr>
          <p:cNvSpPr>
            <a:spLocks noGrp="1"/>
          </p:cNvSpPr>
          <p:nvPr>
            <p:ph idx="1"/>
          </p:nvPr>
        </p:nvSpPr>
        <p:spPr/>
        <p:txBody>
          <a:bodyPr/>
          <a:lstStyle/>
          <a:p>
            <a:pPr lvl="0">
              <a:lnSpc>
                <a:spcPct val="107000"/>
              </a:lnSpc>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Compared to other platforms shopping with Amazon.in and Flipkart.com has maximum benefits rather than drawbacks.</a:t>
            </a:r>
            <a:endParaRPr lang="en-IN" sz="2400" dirty="0">
              <a:solidFill>
                <a:schemeClr val="accent1">
                  <a:lumMod val="75000"/>
                </a:schemeClr>
              </a:solidFill>
              <a:latin typeface="Century" panose="02040604050505020304" pitchFamily="18" charset="0"/>
              <a:ea typeface="Times New Roman" panose="02020603050405020304" pitchFamily="18" charset="0"/>
              <a:cs typeface="Times New Roman" panose="02020603050405020304" pitchFamily="18" charset="0"/>
            </a:endParaRPr>
          </a:p>
          <a:p>
            <a:pPr lvl="0">
              <a:lnSpc>
                <a:spcPct val="107000"/>
              </a:lnSpc>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rPr>
              <a:t>Compared to all other online shopping platforms Snapdeal and Myntra has maximum drawbacks.</a:t>
            </a:r>
          </a:p>
          <a:p>
            <a:pPr lvl="0">
              <a:lnSpc>
                <a:spcPct val="107000"/>
              </a:lnSpc>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rPr>
              <a:t>And having maximum good feedbacks Amazon is recommended by most of the customers.</a:t>
            </a:r>
          </a:p>
          <a:p>
            <a:pPr marL="0" indent="0">
              <a:buNone/>
            </a:pPr>
            <a:endParaRPr lang="en-IN" dirty="0"/>
          </a:p>
        </p:txBody>
      </p:sp>
    </p:spTree>
    <p:extLst>
      <p:ext uri="{BB962C8B-B14F-4D97-AF65-F5344CB8AC3E}">
        <p14:creationId xmlns:p14="http://schemas.microsoft.com/office/powerpoint/2010/main" val="904876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75C4F-DBA5-4FA6-8037-B1B322E75B08}"/>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10. Conclusion</a:t>
            </a:r>
          </a:p>
        </p:txBody>
      </p:sp>
      <p:sp>
        <p:nvSpPr>
          <p:cNvPr id="3" name="Content Placeholder 2">
            <a:extLst>
              <a:ext uri="{FF2B5EF4-FFF2-40B4-BE49-F238E27FC236}">
                <a16:creationId xmlns:a16="http://schemas.microsoft.com/office/drawing/2014/main" id="{2DABBAEA-5C46-4571-B6FB-C6DD78BD202B}"/>
              </a:ext>
            </a:extLst>
          </p:cNvPr>
          <p:cNvSpPr>
            <a:spLocks noGrp="1"/>
          </p:cNvSpPr>
          <p:nvPr>
            <p:ph idx="1"/>
          </p:nvPr>
        </p:nvSpPr>
        <p:spPr/>
        <p:txBody>
          <a:bodyPr>
            <a:normAutofit lnSpcReduction="10000"/>
          </a:bodyPr>
          <a:lstStyle/>
          <a:p>
            <a:pPr marL="0" indent="0">
              <a:buNone/>
            </a:pPr>
            <a:r>
              <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rPr>
              <a:t>While going through the problem and in detailed analysis I found the following conclusions:</a:t>
            </a:r>
          </a:p>
          <a:p>
            <a:pPr>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rPr>
              <a:t>Females are furious to shop all the time so making them satisfied will help the sellers to get more business.</a:t>
            </a:r>
          </a:p>
          <a:p>
            <a:pPr>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Loyal customers prefer buying and tend to spend more money on shopping in your store. Statistics show that engaged consumers purchase more frequently. It is necessary to hear customer feedback because most of them are valuable feedbacks.</a:t>
            </a:r>
          </a:p>
          <a:p>
            <a:pPr>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Sometimes customer feedback is the best marketing strategy. They are frequent customers so they will know which areas of your business may well be improved. If their feedback is approved, they will extremely excite and support your company with their best ability.</a:t>
            </a: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endParaRPr lang="en-IN" sz="2400" dirty="0">
              <a:solidFill>
                <a:schemeClr val="accent1">
                  <a:lumMod val="75000"/>
                </a:schemeClr>
              </a:solidFill>
              <a:latin typeface="Century" panose="02040604050505020304" pitchFamily="18" charset="0"/>
            </a:endParaRPr>
          </a:p>
        </p:txBody>
      </p:sp>
    </p:spTree>
    <p:extLst>
      <p:ext uri="{BB962C8B-B14F-4D97-AF65-F5344CB8AC3E}">
        <p14:creationId xmlns:p14="http://schemas.microsoft.com/office/powerpoint/2010/main" val="3807625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4A5D7-E33A-4154-B358-1D80609D2DA7}"/>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10. Conclusion</a:t>
            </a:r>
            <a:endParaRPr lang="en-IN" sz="4000" dirty="0"/>
          </a:p>
        </p:txBody>
      </p:sp>
      <p:sp>
        <p:nvSpPr>
          <p:cNvPr id="3" name="Content Placeholder 2">
            <a:extLst>
              <a:ext uri="{FF2B5EF4-FFF2-40B4-BE49-F238E27FC236}">
                <a16:creationId xmlns:a16="http://schemas.microsoft.com/office/drawing/2014/main" id="{825C7383-F0BB-4796-9895-923C506FC358}"/>
              </a:ext>
            </a:extLst>
          </p:cNvPr>
          <p:cNvSpPr>
            <a:spLocks noGrp="1"/>
          </p:cNvSpPr>
          <p:nvPr>
            <p:ph idx="1"/>
          </p:nvPr>
        </p:nvSpPr>
        <p:spPr/>
        <p:txBody>
          <a:bodyPr>
            <a:normAutofit fontScale="92500"/>
          </a:bodyPr>
          <a:lstStyle/>
          <a:p>
            <a:pPr lvl="0">
              <a:lnSpc>
                <a:spcPct val="107000"/>
              </a:lnSpc>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Here as an conclusion part I found that using dead old strategies for retailers will effect customer retention.</a:t>
            </a:r>
          </a:p>
          <a:p>
            <a:pPr lvl="0">
              <a:lnSpc>
                <a:spcPct val="107000"/>
              </a:lnSpc>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Organisation will always focus on success for that keeping the old customers will always be a plus point.</a:t>
            </a:r>
          </a:p>
          <a:p>
            <a:pPr lvl="0">
              <a:lnSpc>
                <a:spcPct val="107000"/>
              </a:lnSpc>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Also Paytm and Snapdeal has maximum drawbacks it is because of their dead old strategies.</a:t>
            </a:r>
          </a:p>
          <a:p>
            <a:pPr lvl="0">
              <a:lnSpc>
                <a:spcPct val="107000"/>
              </a:lnSpc>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I found Amazon and Flipkart are standing best out in the market by using ethical, reasonable business strategies.</a:t>
            </a:r>
          </a:p>
          <a:p>
            <a:pPr lvl="0">
              <a:lnSpc>
                <a:spcPct val="107000"/>
              </a:lnSpc>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To conclude, having the right customer retention strategy </a:t>
            </a:r>
            <a:r>
              <a:rPr lang="en-IN" sz="2400" b="1"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will keep sellers company growing if they know how to take advantage of it</a:t>
            </a: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 Then customers will find their way back and continue buying stuff from the best company.</a:t>
            </a: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164982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B5576-0D94-40B5-AD27-3C1DD19CA911}"/>
              </a:ext>
            </a:extLst>
          </p:cNvPr>
          <p:cNvSpPr>
            <a:spLocks noGrp="1"/>
          </p:cNvSpPr>
          <p:nvPr>
            <p:ph type="title"/>
          </p:nvPr>
        </p:nvSpPr>
        <p:spPr/>
        <p:txBody>
          <a:bodyPr/>
          <a:lstStyle/>
          <a:p>
            <a:endParaRPr lang="en-IN" dirty="0"/>
          </a:p>
        </p:txBody>
      </p:sp>
      <p:pic>
        <p:nvPicPr>
          <p:cNvPr id="10" name="Content Placeholder 9">
            <a:extLst>
              <a:ext uri="{FF2B5EF4-FFF2-40B4-BE49-F238E27FC236}">
                <a16:creationId xmlns:a16="http://schemas.microsoft.com/office/drawing/2014/main" id="{6AD4819E-0A2F-4174-A2B6-8BF7135C3A4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704088"/>
            <a:ext cx="12192000" cy="6153912"/>
          </a:xfrm>
          <a:effectLst>
            <a:outerShdw blurRad="50800" dist="50800" dir="5400000" algn="ctr" rotWithShape="0">
              <a:srgbClr val="000000"/>
            </a:outerShdw>
          </a:effectLst>
        </p:spPr>
      </p:pic>
    </p:spTree>
    <p:extLst>
      <p:ext uri="{BB962C8B-B14F-4D97-AF65-F5344CB8AC3E}">
        <p14:creationId xmlns:p14="http://schemas.microsoft.com/office/powerpoint/2010/main" val="2511313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D7E98-7DD8-4891-98FB-8D322AF5A3D3}"/>
              </a:ext>
            </a:extLst>
          </p:cNvPr>
          <p:cNvSpPr>
            <a:spLocks noGrp="1"/>
          </p:cNvSpPr>
          <p:nvPr>
            <p:ph type="title"/>
          </p:nvPr>
        </p:nvSpPr>
        <p:spPr>
          <a:xfrm>
            <a:off x="609600" y="1026160"/>
            <a:ext cx="10972800" cy="1361440"/>
          </a:xfrm>
        </p:spPr>
        <p:txBody>
          <a:bodyPr>
            <a:normAutofit fontScale="90000"/>
          </a:bodyPr>
          <a:lstStyle/>
          <a:p>
            <a:br>
              <a:rPr lang="en-IN" sz="4400" dirty="0">
                <a:solidFill>
                  <a:srgbClr val="E73729"/>
                </a:solidFill>
                <a:latin typeface="Century" panose="02040604050505020304" pitchFamily="18" charset="0"/>
              </a:rPr>
            </a:br>
            <a:br>
              <a:rPr lang="en-IN" sz="4400" dirty="0">
                <a:solidFill>
                  <a:srgbClr val="E73729"/>
                </a:solidFill>
                <a:latin typeface="Century" panose="02040604050505020304" pitchFamily="18" charset="0"/>
              </a:rPr>
            </a:br>
            <a:r>
              <a:rPr lang="en-IN" sz="4400" dirty="0">
                <a:solidFill>
                  <a:srgbClr val="E73729"/>
                </a:solidFill>
                <a:latin typeface="Century" panose="02040604050505020304" pitchFamily="18" charset="0"/>
              </a:rPr>
              <a:t>2. </a:t>
            </a:r>
            <a:r>
              <a:rPr lang="en-IN" sz="4400" b="1" dirty="0">
                <a:solidFill>
                  <a:srgbClr val="E73729"/>
                </a:solidFill>
                <a:latin typeface="Century" panose="02040604050505020304" pitchFamily="18" charset="0"/>
              </a:rPr>
              <a:t>What is Customer Retention?</a:t>
            </a:r>
          </a:p>
        </p:txBody>
      </p:sp>
      <p:sp>
        <p:nvSpPr>
          <p:cNvPr id="7" name="Content Placeholder 6">
            <a:extLst>
              <a:ext uri="{FF2B5EF4-FFF2-40B4-BE49-F238E27FC236}">
                <a16:creationId xmlns:a16="http://schemas.microsoft.com/office/drawing/2014/main" id="{D424ABF6-F4C6-48F4-997F-213BFC83952F}"/>
              </a:ext>
            </a:extLst>
          </p:cNvPr>
          <p:cNvSpPr>
            <a:spLocks noGrp="1"/>
          </p:cNvSpPr>
          <p:nvPr>
            <p:ph idx="1"/>
          </p:nvPr>
        </p:nvSpPr>
        <p:spPr>
          <a:xfrm>
            <a:off x="609600" y="2651760"/>
            <a:ext cx="10972800" cy="3261360"/>
          </a:xfrm>
        </p:spPr>
        <p:txBody>
          <a:bodyPr>
            <a:normAutofit/>
          </a:bodyPr>
          <a:lstStyle/>
          <a:p>
            <a:pPr>
              <a:buFont typeface="Wingdings" panose="05000000000000000000" pitchFamily="2" charset="2"/>
              <a:buChar char="ü"/>
            </a:pPr>
            <a:r>
              <a:rPr lang="en-US" sz="2400" b="0" i="0" dirty="0">
                <a:solidFill>
                  <a:schemeClr val="accent1">
                    <a:lumMod val="75000"/>
                  </a:schemeClr>
                </a:solidFill>
                <a:effectLst/>
                <a:latin typeface="Century" panose="02040604050505020304" pitchFamily="18" charset="0"/>
              </a:rPr>
              <a:t>Customer retention is a metric that measures customer loyalty, or the ability for an organization to keep its customers over time. In addition to identifying the number of loyal customers, customer retention can reflect or predict customer satisfaction, repurchase behavior, </a:t>
            </a:r>
            <a:r>
              <a:rPr lang="en-US" sz="2400" dirty="0">
                <a:solidFill>
                  <a:schemeClr val="accent1">
                    <a:lumMod val="75000"/>
                  </a:schemeClr>
                </a:solidFill>
                <a:latin typeface="Century" panose="02040604050505020304" pitchFamily="18" charset="0"/>
              </a:rPr>
              <a:t>customer engagement </a:t>
            </a:r>
            <a:r>
              <a:rPr lang="en-US" sz="2400" b="0" i="0" dirty="0">
                <a:solidFill>
                  <a:schemeClr val="accent1">
                    <a:lumMod val="75000"/>
                  </a:schemeClr>
                </a:solidFill>
                <a:effectLst/>
                <a:latin typeface="Century" panose="02040604050505020304" pitchFamily="18" charset="0"/>
              </a:rPr>
              <a:t>and emotionally ties to a brand.</a:t>
            </a:r>
            <a:endParaRPr lang="en-IN" sz="2400" dirty="0">
              <a:solidFill>
                <a:schemeClr val="accent1">
                  <a:lumMod val="75000"/>
                </a:schemeClr>
              </a:solidFill>
              <a:latin typeface="Century" panose="02040604050505020304" pitchFamily="18" charset="0"/>
            </a:endParaRPr>
          </a:p>
        </p:txBody>
      </p:sp>
    </p:spTree>
    <p:extLst>
      <p:ext uri="{BB962C8B-B14F-4D97-AF65-F5344CB8AC3E}">
        <p14:creationId xmlns:p14="http://schemas.microsoft.com/office/powerpoint/2010/main" val="2922726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C275E-7E12-437A-A360-AA1725D8D46E}"/>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3. Need of Customer Retention</a:t>
            </a:r>
          </a:p>
        </p:txBody>
      </p:sp>
      <p:sp>
        <p:nvSpPr>
          <p:cNvPr id="3" name="Content Placeholder 2">
            <a:extLst>
              <a:ext uri="{FF2B5EF4-FFF2-40B4-BE49-F238E27FC236}">
                <a16:creationId xmlns:a16="http://schemas.microsoft.com/office/drawing/2014/main" id="{F61AAA61-813F-41A5-8A13-C14F71BF4FED}"/>
              </a:ext>
            </a:extLst>
          </p:cNvPr>
          <p:cNvSpPr>
            <a:spLocks noGrp="1"/>
          </p:cNvSpPr>
          <p:nvPr>
            <p:ph idx="1"/>
          </p:nvPr>
        </p:nvSpPr>
        <p:spPr/>
        <p:txBody>
          <a:bodyPr/>
          <a:lstStyle/>
          <a:p>
            <a:pPr algn="l">
              <a:buFont typeface="Wingdings" panose="05000000000000000000" pitchFamily="2" charset="2"/>
              <a:buChar char="ü"/>
            </a:pPr>
            <a:r>
              <a:rPr lang="en-US" b="1" i="0" dirty="0">
                <a:solidFill>
                  <a:schemeClr val="accent1">
                    <a:lumMod val="75000"/>
                  </a:schemeClr>
                </a:solidFill>
                <a:effectLst/>
                <a:latin typeface="Century" panose="02040604050505020304" pitchFamily="18" charset="0"/>
              </a:rPr>
              <a:t> </a:t>
            </a:r>
            <a:r>
              <a:rPr lang="en-US" sz="2400" b="1" i="0" dirty="0">
                <a:solidFill>
                  <a:schemeClr val="accent1">
                    <a:lumMod val="75000"/>
                  </a:schemeClr>
                </a:solidFill>
                <a:effectLst/>
                <a:latin typeface="Century" panose="02040604050505020304" pitchFamily="18" charset="0"/>
              </a:rPr>
              <a:t>Less spending on customer acquisition :</a:t>
            </a:r>
            <a:r>
              <a:rPr lang="en-US" sz="2400" b="0" i="0" dirty="0">
                <a:solidFill>
                  <a:schemeClr val="accent1">
                    <a:lumMod val="75000"/>
                  </a:schemeClr>
                </a:solidFill>
                <a:effectLst/>
                <a:latin typeface="Century" panose="02040604050505020304" pitchFamily="18" charset="0"/>
              </a:rPr>
              <a:t> Acquiring a new customer can be up to five times more expensive than retaining an existing one. </a:t>
            </a:r>
          </a:p>
          <a:p>
            <a:pPr>
              <a:buFont typeface="Wingdings" panose="05000000000000000000" pitchFamily="2" charset="2"/>
              <a:buChar char="ü"/>
            </a:pPr>
            <a:r>
              <a:rPr lang="en-US" sz="2400" b="1" i="0" dirty="0">
                <a:solidFill>
                  <a:schemeClr val="accent1">
                    <a:lumMod val="75000"/>
                  </a:schemeClr>
                </a:solidFill>
                <a:effectLst/>
                <a:latin typeface="Century" panose="02040604050505020304" pitchFamily="18" charset="0"/>
              </a:rPr>
              <a:t> Increased profits : </a:t>
            </a:r>
            <a:r>
              <a:rPr lang="en-US" sz="2400" b="0" i="0" dirty="0">
                <a:solidFill>
                  <a:schemeClr val="accent1">
                    <a:lumMod val="75000"/>
                  </a:schemeClr>
                </a:solidFill>
                <a:effectLst/>
                <a:latin typeface="Century" panose="02040604050505020304" pitchFamily="18" charset="0"/>
              </a:rPr>
              <a:t>An increase in client retention by 5% can enhance profits by over 25% .</a:t>
            </a:r>
          </a:p>
          <a:p>
            <a:pPr algn="l">
              <a:buFont typeface="Wingdings" panose="05000000000000000000" pitchFamily="2" charset="2"/>
              <a:buChar char="ü"/>
            </a:pPr>
            <a:r>
              <a:rPr lang="en-US" sz="2400" b="1" i="0" dirty="0">
                <a:solidFill>
                  <a:schemeClr val="accent1">
                    <a:lumMod val="75000"/>
                  </a:schemeClr>
                </a:solidFill>
                <a:effectLst/>
                <a:latin typeface="Century" panose="02040604050505020304" pitchFamily="18" charset="0"/>
              </a:rPr>
              <a:t> Improved online reputation :</a:t>
            </a:r>
            <a:r>
              <a:rPr lang="en-US" sz="2400" b="0" i="0" dirty="0">
                <a:solidFill>
                  <a:schemeClr val="accent1">
                    <a:lumMod val="75000"/>
                  </a:schemeClr>
                </a:solidFill>
                <a:effectLst/>
                <a:latin typeface="Century" panose="02040604050505020304" pitchFamily="18" charset="0"/>
              </a:rPr>
              <a:t> Over 37% of customers will only post online reviews if they are “extremely satisfied”.</a:t>
            </a:r>
          </a:p>
          <a:p>
            <a:pPr algn="l">
              <a:buFont typeface="Wingdings" panose="05000000000000000000" pitchFamily="2" charset="2"/>
              <a:buChar char="ü"/>
            </a:pPr>
            <a:r>
              <a:rPr lang="en-US" sz="2400" b="1" dirty="0">
                <a:solidFill>
                  <a:schemeClr val="accent1">
                    <a:lumMod val="75000"/>
                  </a:schemeClr>
                </a:solidFill>
                <a:latin typeface="Century" panose="02040604050505020304" pitchFamily="18" charset="0"/>
              </a:rPr>
              <a:t> Positive Reviews : </a:t>
            </a:r>
            <a:r>
              <a:rPr lang="en-US" sz="2400" b="0" i="0" dirty="0">
                <a:solidFill>
                  <a:schemeClr val="accent1">
                    <a:lumMod val="75000"/>
                  </a:schemeClr>
                </a:solidFill>
                <a:effectLst/>
                <a:latin typeface="Century" panose="02040604050505020304" pitchFamily="18" charset="0"/>
              </a:rPr>
              <a:t>The longer customers stay with a company, the more business, positive reviews, and they bring word of mouth advertising.</a:t>
            </a:r>
          </a:p>
          <a:p>
            <a:pPr algn="l">
              <a:buFont typeface="Wingdings" panose="05000000000000000000" pitchFamily="2" charset="2"/>
              <a:buChar char="ü"/>
            </a:pPr>
            <a:endParaRPr lang="en-US" b="0" i="0" dirty="0">
              <a:solidFill>
                <a:srgbClr val="080F1A"/>
              </a:solidFill>
              <a:effectLst/>
              <a:latin typeface="Century" panose="02040604050505020304" pitchFamily="18" charset="0"/>
            </a:endParaRPr>
          </a:p>
          <a:p>
            <a:pPr>
              <a:buFont typeface="Wingdings" panose="05000000000000000000" pitchFamily="2" charset="2"/>
              <a:buChar char="ü"/>
            </a:pPr>
            <a:endParaRPr lang="en-IN" dirty="0">
              <a:solidFill>
                <a:schemeClr val="accent1">
                  <a:lumMod val="75000"/>
                </a:schemeClr>
              </a:solidFill>
            </a:endParaRPr>
          </a:p>
        </p:txBody>
      </p:sp>
    </p:spTree>
    <p:extLst>
      <p:ext uri="{BB962C8B-B14F-4D97-AF65-F5344CB8AC3E}">
        <p14:creationId xmlns:p14="http://schemas.microsoft.com/office/powerpoint/2010/main" val="3234106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274D6-EB62-4926-9080-F4CC8C4725DC}"/>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4. Problem Statement</a:t>
            </a:r>
          </a:p>
        </p:txBody>
      </p:sp>
      <p:sp>
        <p:nvSpPr>
          <p:cNvPr id="3" name="Content Placeholder 2">
            <a:extLst>
              <a:ext uri="{FF2B5EF4-FFF2-40B4-BE49-F238E27FC236}">
                <a16:creationId xmlns:a16="http://schemas.microsoft.com/office/drawing/2014/main" id="{F9005DBC-EE3D-4854-ACBF-E071D8C9F2EB}"/>
              </a:ext>
            </a:extLst>
          </p:cNvPr>
          <p:cNvSpPr>
            <a:spLocks noGrp="1"/>
          </p:cNvSpPr>
          <p:nvPr>
            <p:ph idx="1"/>
          </p:nvPr>
        </p:nvSpPr>
        <p:spPr/>
        <p:txBody>
          <a:bodyPr>
            <a:normAutofit fontScale="92500" lnSpcReduction="10000"/>
          </a:bodyPr>
          <a:lstStyle/>
          <a:p>
            <a:pPr>
              <a:buFont typeface="Wingdings" panose="05000000000000000000" pitchFamily="2" charset="2"/>
              <a:buChar char="ü"/>
            </a:pPr>
            <a:r>
              <a:rPr lang="en-IN" dirty="0"/>
              <a:t> </a:t>
            </a:r>
            <a:r>
              <a:rPr lang="en-IN" dirty="0">
                <a:solidFill>
                  <a:schemeClr val="accent1">
                    <a:lumMod val="75000"/>
                  </a:schemeClr>
                </a:solidFill>
                <a:effectLst/>
                <a:latin typeface="Century" panose="02040604050505020304" pitchFamily="18" charset="0"/>
                <a:ea typeface="Calibri" panose="020F0502020204030204" pitchFamily="34" charset="0"/>
              </a:rP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a:t>
            </a:r>
            <a:endParaRPr lang="en-IN" dirty="0">
              <a:solidFill>
                <a:schemeClr val="accent1">
                  <a:lumMod val="75000"/>
                </a:schemeClr>
              </a:solidFill>
              <a:latin typeface="Century" panose="02040604050505020304" pitchFamily="18" charset="0"/>
            </a:endParaRPr>
          </a:p>
        </p:txBody>
      </p:sp>
    </p:spTree>
    <p:extLst>
      <p:ext uri="{BB962C8B-B14F-4D97-AF65-F5344CB8AC3E}">
        <p14:creationId xmlns:p14="http://schemas.microsoft.com/office/powerpoint/2010/main" val="337565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4ABEE-3A59-42A3-A30C-B56E5C775FF3}"/>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5. Problem Understanding</a:t>
            </a:r>
          </a:p>
        </p:txBody>
      </p:sp>
      <p:sp>
        <p:nvSpPr>
          <p:cNvPr id="3" name="Content Placeholder 2">
            <a:extLst>
              <a:ext uri="{FF2B5EF4-FFF2-40B4-BE49-F238E27FC236}">
                <a16:creationId xmlns:a16="http://schemas.microsoft.com/office/drawing/2014/main" id="{2FE57D56-158A-4149-B503-E924DAC65CBE}"/>
              </a:ext>
            </a:extLst>
          </p:cNvPr>
          <p:cNvSpPr>
            <a:spLocks noGrp="1"/>
          </p:cNvSpPr>
          <p:nvPr>
            <p:ph idx="1"/>
          </p:nvPr>
        </p:nvSpPr>
        <p:spPr/>
        <p:txBody>
          <a:bodyPr/>
          <a:lstStyle/>
          <a:p>
            <a:pPr>
              <a:buFont typeface="Wingdings" panose="05000000000000000000" pitchFamily="2" charset="2"/>
              <a:buChar char="ü"/>
            </a:pPr>
            <a:r>
              <a:rPr lang="en-IN" dirty="0"/>
              <a:t> </a:t>
            </a:r>
            <a:r>
              <a:rPr lang="en-IN" sz="2400" dirty="0">
                <a:solidFill>
                  <a:schemeClr val="accent1">
                    <a:lumMod val="75000"/>
                  </a:schemeClr>
                </a:solidFill>
                <a:effectLst/>
                <a:latin typeface="Century" panose="02040604050505020304" pitchFamily="18" charset="0"/>
                <a:ea typeface="Calibri" panose="020F0502020204030204" pitchFamily="34" charset="0"/>
              </a:rPr>
              <a:t>Customer retention means the process of maintaining or keeping customers once you have acquired them. It’s all the activities that a company must do in order to keep their customers around. The goal is to build a long-lasting relationship between the brand and consumers. Once a customer becomes loyal to your brand, not only he will buy more from you than a normal customer but he’ll spread good words about your business, increase your reputation. Thus in this perticular problem solution I have used all my analysation skills to solve the problem of customer retention.</a:t>
            </a:r>
            <a:endParaRPr lang="en-IN" sz="2400" dirty="0">
              <a:solidFill>
                <a:schemeClr val="accent1">
                  <a:lumMod val="75000"/>
                </a:schemeClr>
              </a:solidFill>
              <a:latin typeface="Century" panose="02040604050505020304" pitchFamily="18" charset="0"/>
            </a:endParaRPr>
          </a:p>
        </p:txBody>
      </p:sp>
    </p:spTree>
    <p:extLst>
      <p:ext uri="{BB962C8B-B14F-4D97-AF65-F5344CB8AC3E}">
        <p14:creationId xmlns:p14="http://schemas.microsoft.com/office/powerpoint/2010/main" val="1873899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DB682-CEEA-4032-9214-9A042198D839}"/>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6. Exploratory data analysis</a:t>
            </a:r>
          </a:p>
        </p:txBody>
      </p:sp>
      <p:sp>
        <p:nvSpPr>
          <p:cNvPr id="3" name="Content Placeholder 2">
            <a:extLst>
              <a:ext uri="{FF2B5EF4-FFF2-40B4-BE49-F238E27FC236}">
                <a16:creationId xmlns:a16="http://schemas.microsoft.com/office/drawing/2014/main" id="{103CA33B-03CA-4740-B0DD-0245C6537F62}"/>
              </a:ext>
            </a:extLst>
          </p:cNvPr>
          <p:cNvSpPr>
            <a:spLocks noGrp="1"/>
          </p:cNvSpPr>
          <p:nvPr>
            <p:ph idx="1"/>
          </p:nvPr>
        </p:nvSpPr>
        <p:spPr/>
        <p:txBody>
          <a:bodyPr>
            <a:normAutofit/>
          </a:bodyPr>
          <a:lstStyle/>
          <a:p>
            <a:pPr marL="0" indent="0">
              <a:buNone/>
            </a:pPr>
            <a:endParaRPr lang="en-IN" dirty="0">
              <a:solidFill>
                <a:schemeClr val="accent1">
                  <a:lumMod val="75000"/>
                </a:schemeClr>
              </a:solidFill>
              <a:latin typeface="Century" panose="02040604050505020304" pitchFamily="18" charset="0"/>
            </a:endParaRPr>
          </a:p>
          <a:p>
            <a:pPr>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rPr>
              <a:t>I have imported the dataset which was in excel format. Then I did all th</a:t>
            </a:r>
            <a:r>
              <a:rPr lang="en-IN" sz="2400" dirty="0">
                <a:solidFill>
                  <a:schemeClr val="accent1">
                    <a:lumMod val="75000"/>
                  </a:schemeClr>
                </a:solidFill>
                <a:effectLst/>
                <a:latin typeface="Century" panose="02040604050505020304" pitchFamily="18" charset="0"/>
                <a:ea typeface="Calibri" panose="020F0502020204030204" pitchFamily="34" charset="0"/>
              </a:rPr>
              <a:t>e statistical analysis like checking shape, </a:t>
            </a:r>
            <a:r>
              <a:rPr lang="en-IN" sz="2400" dirty="0" err="1">
                <a:solidFill>
                  <a:schemeClr val="accent1">
                    <a:lumMod val="75000"/>
                  </a:schemeClr>
                </a:solidFill>
                <a:effectLst/>
                <a:latin typeface="Century" panose="02040604050505020304" pitchFamily="18" charset="0"/>
                <a:ea typeface="Calibri" panose="020F0502020204030204" pitchFamily="34" charset="0"/>
              </a:rPr>
              <a:t>nunique</a:t>
            </a:r>
            <a:r>
              <a:rPr lang="en-IN" sz="2400" dirty="0">
                <a:solidFill>
                  <a:schemeClr val="accent1">
                    <a:lumMod val="75000"/>
                  </a:schemeClr>
                </a:solidFill>
                <a:effectLst/>
                <a:latin typeface="Century" panose="02040604050505020304" pitchFamily="18" charset="0"/>
                <a:ea typeface="Calibri" panose="020F0502020204030204" pitchFamily="34" charset="0"/>
              </a:rPr>
              <a:t>, value counts, info etc….. </a:t>
            </a:r>
          </a:p>
          <a:p>
            <a:pPr>
              <a:buFont typeface="Wingdings" panose="05000000000000000000" pitchFamily="2" charset="2"/>
              <a:buChar char="ü"/>
            </a:pPr>
            <a:r>
              <a:rPr lang="en-IN" sz="2400" dirty="0">
                <a:solidFill>
                  <a:schemeClr val="accent1">
                    <a:lumMod val="75000"/>
                  </a:schemeClr>
                </a:solidFill>
                <a:latin typeface="Century" panose="02040604050505020304" pitchFamily="18" charset="0"/>
              </a:rPr>
              <a:t> </a:t>
            </a:r>
            <a:r>
              <a:rPr lang="en-IN" sz="2400" dirty="0">
                <a:solidFill>
                  <a:schemeClr val="accent1">
                    <a:lumMod val="75000"/>
                  </a:schemeClr>
                </a:solidFill>
                <a:effectLst/>
                <a:latin typeface="Century" panose="02040604050505020304" pitchFamily="18" charset="0"/>
                <a:ea typeface="Calibri" panose="020F0502020204030204" pitchFamily="34" charset="0"/>
              </a:rPr>
              <a:t>Then while looking into the value counts I found some duplicate entries in the features i.e., two words with same meaning. I have replaced those duplicates by grouping them.</a:t>
            </a:r>
          </a:p>
          <a:p>
            <a:pPr>
              <a:buFont typeface="Wingdings" panose="05000000000000000000" pitchFamily="2" charset="2"/>
              <a:buChar char="ü"/>
            </a:pPr>
            <a:r>
              <a:rPr lang="en-IN" sz="2400" dirty="0">
                <a:solidFill>
                  <a:schemeClr val="accent1">
                    <a:lumMod val="75000"/>
                  </a:schemeClr>
                </a:solidFill>
                <a:latin typeface="Century" panose="02040604050505020304" pitchFamily="18" charset="0"/>
              </a:rPr>
              <a:t> </a:t>
            </a:r>
            <a:r>
              <a:rPr lang="en-IN" sz="2400" dirty="0">
                <a:solidFill>
                  <a:schemeClr val="accent1">
                    <a:lumMod val="75000"/>
                  </a:schemeClr>
                </a:solidFill>
                <a:effectLst/>
                <a:latin typeface="Century" panose="02040604050505020304" pitchFamily="18" charset="0"/>
                <a:ea typeface="Calibri" panose="020F0502020204030204" pitchFamily="34" charset="0"/>
              </a:rPr>
              <a:t>I have checked for null values but there was no null values in the dataset.</a:t>
            </a:r>
          </a:p>
        </p:txBody>
      </p:sp>
    </p:spTree>
    <p:extLst>
      <p:ext uri="{BB962C8B-B14F-4D97-AF65-F5344CB8AC3E}">
        <p14:creationId xmlns:p14="http://schemas.microsoft.com/office/powerpoint/2010/main" val="3841247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6CEF5-3C9C-4384-8BBE-B261227C2B06}"/>
              </a:ext>
            </a:extLst>
          </p:cNvPr>
          <p:cNvSpPr>
            <a:spLocks noGrp="1"/>
          </p:cNvSpPr>
          <p:nvPr>
            <p:ph type="title"/>
          </p:nvPr>
        </p:nvSpPr>
        <p:spPr>
          <a:xfrm>
            <a:off x="609600" y="713231"/>
            <a:ext cx="10972800" cy="1143000"/>
          </a:xfrm>
        </p:spPr>
        <p:txBody>
          <a:bodyPr>
            <a:normAutofit/>
          </a:bodyPr>
          <a:lstStyle/>
          <a:p>
            <a:r>
              <a:rPr lang="en-IN" sz="4000" b="1" dirty="0">
                <a:solidFill>
                  <a:srgbClr val="FF0000"/>
                </a:solidFill>
                <a:latin typeface="Century" panose="02040604050505020304" pitchFamily="18" charset="0"/>
              </a:rPr>
              <a:t>7. Data Cleaning</a:t>
            </a:r>
          </a:p>
        </p:txBody>
      </p:sp>
      <p:sp>
        <p:nvSpPr>
          <p:cNvPr id="3" name="Content Placeholder 2">
            <a:extLst>
              <a:ext uri="{FF2B5EF4-FFF2-40B4-BE49-F238E27FC236}">
                <a16:creationId xmlns:a16="http://schemas.microsoft.com/office/drawing/2014/main" id="{0C6525EC-ED44-48D9-87EB-75B49BA8F888}"/>
              </a:ext>
            </a:extLst>
          </p:cNvPr>
          <p:cNvSpPr>
            <a:spLocks noGrp="1"/>
          </p:cNvSpPr>
          <p:nvPr>
            <p:ph idx="1"/>
          </p:nvPr>
        </p:nvSpPr>
        <p:spPr/>
        <p:txBody>
          <a:bodyPr/>
          <a:lstStyle/>
          <a:p>
            <a:pPr>
              <a:buFont typeface="Wingdings" panose="05000000000000000000" pitchFamily="2" charset="2"/>
              <a:buChar char="ü"/>
            </a:pPr>
            <a:r>
              <a:rPr lang="en-IN" dirty="0"/>
              <a:t> </a:t>
            </a:r>
            <a:r>
              <a:rPr lang="en-IN" sz="2400" dirty="0">
                <a:solidFill>
                  <a:schemeClr val="accent1">
                    <a:lumMod val="75000"/>
                  </a:schemeClr>
                </a:solidFill>
                <a:effectLst/>
                <a:latin typeface="Century" panose="02040604050505020304" pitchFamily="18" charset="0"/>
                <a:ea typeface="Calibri" panose="020F0502020204030204" pitchFamily="34" charset="0"/>
              </a:rPr>
              <a:t>Also the data type of </a:t>
            </a:r>
            <a:r>
              <a:rPr lang="en-IN" sz="2400" dirty="0" err="1">
                <a:solidFill>
                  <a:schemeClr val="accent1">
                    <a:lumMod val="75000"/>
                  </a:schemeClr>
                </a:solidFill>
                <a:latin typeface="Century" panose="02040604050505020304" pitchFamily="18" charset="0"/>
                <a:ea typeface="Calibri" panose="020F0502020204030204" pitchFamily="34" charset="0"/>
              </a:rPr>
              <a:t>pin</a:t>
            </a:r>
            <a:r>
              <a:rPr lang="en-IN" sz="2400" dirty="0" err="1">
                <a:solidFill>
                  <a:schemeClr val="accent1">
                    <a:lumMod val="75000"/>
                  </a:schemeClr>
                </a:solidFill>
                <a:effectLst/>
                <a:latin typeface="Century" panose="02040604050505020304" pitchFamily="18" charset="0"/>
                <a:ea typeface="Calibri" panose="020F0502020204030204" pitchFamily="34" charset="0"/>
              </a:rPr>
              <a:t>code</a:t>
            </a:r>
            <a:r>
              <a:rPr lang="en-IN" sz="2400" dirty="0">
                <a:solidFill>
                  <a:schemeClr val="accent1">
                    <a:lumMod val="75000"/>
                  </a:schemeClr>
                </a:solidFill>
                <a:effectLst/>
                <a:latin typeface="Century" panose="02040604050505020304" pitchFamily="18" charset="0"/>
                <a:ea typeface="Calibri" panose="020F0502020204030204" pitchFamily="34" charset="0"/>
              </a:rPr>
              <a:t> column was integer type but </a:t>
            </a:r>
            <a:r>
              <a:rPr lang="en-IN" sz="2400" dirty="0" err="1">
                <a:solidFill>
                  <a:schemeClr val="accent1">
                    <a:lumMod val="75000"/>
                  </a:schemeClr>
                </a:solidFill>
                <a:effectLst/>
                <a:latin typeface="Century" panose="02040604050505020304" pitchFamily="18" charset="0"/>
                <a:ea typeface="Calibri" panose="020F0502020204030204" pitchFamily="34" charset="0"/>
              </a:rPr>
              <a:t>pincode</a:t>
            </a:r>
            <a:r>
              <a:rPr lang="en-IN" sz="2400" dirty="0">
                <a:solidFill>
                  <a:schemeClr val="accent1">
                    <a:lumMod val="75000"/>
                  </a:schemeClr>
                </a:solidFill>
                <a:effectLst/>
                <a:latin typeface="Century" panose="02040604050505020304" pitchFamily="18" charset="0"/>
                <a:ea typeface="Calibri" panose="020F0502020204030204" pitchFamily="34" charset="0"/>
              </a:rPr>
              <a:t> is a code which will be given to perticular location and it will be unique so the datatype should object. So I have changed the datatype of </a:t>
            </a:r>
            <a:r>
              <a:rPr lang="en-IN" sz="2400" dirty="0" err="1">
                <a:solidFill>
                  <a:schemeClr val="accent1">
                    <a:lumMod val="75000"/>
                  </a:schemeClr>
                </a:solidFill>
                <a:effectLst/>
                <a:latin typeface="Century" panose="02040604050505020304" pitchFamily="18" charset="0"/>
                <a:ea typeface="Calibri" panose="020F0502020204030204" pitchFamily="34" charset="0"/>
              </a:rPr>
              <a:t>Pincode</a:t>
            </a:r>
            <a:r>
              <a:rPr lang="en-IN" sz="2400" dirty="0">
                <a:solidFill>
                  <a:schemeClr val="accent1">
                    <a:lumMod val="75000"/>
                  </a:schemeClr>
                </a:solidFill>
                <a:effectLst/>
                <a:latin typeface="Century" panose="02040604050505020304" pitchFamily="18" charset="0"/>
                <a:ea typeface="Calibri" panose="020F0502020204030204" pitchFamily="34" charset="0"/>
              </a:rPr>
              <a:t> column if I don’t change the datatype it will carry some wrong information and it may also affect my model accuracy.</a:t>
            </a:r>
          </a:p>
          <a:p>
            <a:pPr marL="0" indent="0">
              <a:buNone/>
            </a:pPr>
            <a:endParaRPr lang="en-IN" dirty="0">
              <a:solidFill>
                <a:schemeClr val="accent1">
                  <a:lumMod val="75000"/>
                </a:schemeClr>
              </a:solidFill>
              <a:effectLst/>
              <a:latin typeface="Century" panose="02040604050505020304" pitchFamily="18" charset="0"/>
              <a:ea typeface="Calibri" panose="020F0502020204030204" pitchFamily="34" charset="0"/>
            </a:endParaRPr>
          </a:p>
          <a:p>
            <a:pPr>
              <a:buFont typeface="Wingdings" panose="05000000000000000000" pitchFamily="2" charset="2"/>
              <a:buChar char="ü"/>
            </a:pPr>
            <a:endParaRPr lang="en-IN" dirty="0"/>
          </a:p>
        </p:txBody>
      </p:sp>
      <p:pic>
        <p:nvPicPr>
          <p:cNvPr id="4" name="Picture 3">
            <a:extLst>
              <a:ext uri="{FF2B5EF4-FFF2-40B4-BE49-F238E27FC236}">
                <a16:creationId xmlns:a16="http://schemas.microsoft.com/office/drawing/2014/main" id="{6D463DF3-F2F2-4BFF-8588-B4997504BD7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280" y="3924934"/>
            <a:ext cx="10972800" cy="1751457"/>
          </a:xfrm>
          <a:prstGeom prst="rect">
            <a:avLst/>
          </a:prstGeom>
          <a:noFill/>
          <a:ln>
            <a:noFill/>
          </a:ln>
        </p:spPr>
      </p:pic>
    </p:spTree>
    <p:extLst>
      <p:ext uri="{BB962C8B-B14F-4D97-AF65-F5344CB8AC3E}">
        <p14:creationId xmlns:p14="http://schemas.microsoft.com/office/powerpoint/2010/main" val="795206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Business brainstorming presentation.potx" id="{DE77CA07-3D7A-4CF2-AF02-587F794CB3CB}" vid="{13C2A94F-C0A1-4622-B71C-29A3B00D5E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brainstorming presentation</Template>
  <TotalTime>254</TotalTime>
  <Words>2125</Words>
  <Application>Microsoft Office PowerPoint</Application>
  <PresentationFormat>Widescreen</PresentationFormat>
  <Paragraphs>122</Paragraphs>
  <Slides>36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Calibri</vt:lpstr>
      <vt:lpstr>Century</vt:lpstr>
      <vt:lpstr>Century Gothic</vt:lpstr>
      <vt:lpstr>Palatino Linotype</vt:lpstr>
      <vt:lpstr>Symbol</vt:lpstr>
      <vt:lpstr>Wingdings</vt:lpstr>
      <vt:lpstr>Wingdings 2</vt:lpstr>
      <vt:lpstr>Presentation on brainstorming</vt:lpstr>
      <vt:lpstr>Project Presentation on  “Customer Retention”</vt:lpstr>
      <vt:lpstr>Agenda</vt:lpstr>
      <vt:lpstr>1. Overview</vt:lpstr>
      <vt:lpstr>  2. What is Customer Retention?</vt:lpstr>
      <vt:lpstr>3. Need of Customer Retention</vt:lpstr>
      <vt:lpstr>4. Problem Statement</vt:lpstr>
      <vt:lpstr>5. Problem Understanding</vt:lpstr>
      <vt:lpstr>6. Exploratory data analysis</vt:lpstr>
      <vt:lpstr>7. Data Cleaning</vt:lpstr>
      <vt:lpstr>7. Data Cleaning</vt:lpstr>
      <vt:lpstr>8. Vizualization:</vt:lpstr>
      <vt:lpstr>8. Vizualization:</vt:lpstr>
      <vt:lpstr>8. Vizualization:</vt:lpstr>
      <vt:lpstr>8. Vizualization:</vt:lpstr>
      <vt:lpstr>8. Vizualization:</vt:lpstr>
      <vt:lpstr>8. Vizualization:</vt:lpstr>
      <vt:lpstr>8. Vizualization:</vt:lpstr>
      <vt:lpstr>8. Vizualization:</vt:lpstr>
      <vt:lpstr>8.Vizualization:</vt:lpstr>
      <vt:lpstr>8. Vizualization:</vt:lpstr>
      <vt:lpstr>8. Vizualization:</vt:lpstr>
      <vt:lpstr>8. Vizualization:</vt:lpstr>
      <vt:lpstr>8. Vizualization:</vt:lpstr>
      <vt:lpstr>8. Vizualization:</vt:lpstr>
      <vt:lpstr>8. Vizualization:</vt:lpstr>
      <vt:lpstr>8. Vizualization:</vt:lpstr>
      <vt:lpstr>8. Vizualization:</vt:lpstr>
      <vt:lpstr>8. Vizualization:</vt:lpstr>
      <vt:lpstr>8. Vizualization:</vt:lpstr>
      <vt:lpstr>8. Vizualization:</vt:lpstr>
      <vt:lpstr>8. Vizualization:</vt:lpstr>
      <vt:lpstr>9. Analysis</vt:lpstr>
      <vt:lpstr>9. Analysis</vt:lpstr>
      <vt:lpstr>10. Conclusion</vt:lpstr>
      <vt:lpstr>10.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“Customer Retention”</dc:title>
  <dc:creator>Pooja gowda</dc:creator>
  <cp:lastModifiedBy>Shruti Kirti Madhesia</cp:lastModifiedBy>
  <cp:revision>4</cp:revision>
  <dcterms:created xsi:type="dcterms:W3CDTF">2021-09-15T14:34:53Z</dcterms:created>
  <dcterms:modified xsi:type="dcterms:W3CDTF">2023-09-12T18:32:34Z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