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2860000" cy="27432000"/>
  <p:notesSz cx="6858000" cy="9144000"/>
  <p:defaultTextStyle>
    <a:defPPr>
      <a:defRPr lang="en-US"/>
    </a:defPPr>
    <a:lvl1pPr marL="0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58333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16666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075001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33334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791668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150001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508334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866668" algn="l" defTabSz="1358333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1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92"/>
    <p:restoredTop sz="94674"/>
  </p:normalViewPr>
  <p:slideViewPr>
    <p:cSldViewPr snapToGrid="0" snapToObjects="1">
      <p:cViewPr>
        <p:scale>
          <a:sx n="30" d="100"/>
          <a:sy n="30" d="100"/>
        </p:scale>
        <p:origin x="240" y="496"/>
      </p:cViewPr>
      <p:guideLst>
        <p:guide orient="horz" pos="8641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8521702"/>
            <a:ext cx="194310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5544800"/>
            <a:ext cx="160020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6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3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1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0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08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6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2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0" y="1098555"/>
            <a:ext cx="51435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1098555"/>
            <a:ext cx="150495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3" y="17627602"/>
            <a:ext cx="19431000" cy="5448300"/>
          </a:xfrm>
        </p:spPr>
        <p:txBody>
          <a:bodyPr anchor="t"/>
          <a:lstStyle>
            <a:lvl1pPr algn="l">
              <a:defRPr sz="1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3" y="11626854"/>
            <a:ext cx="19431000" cy="6000748"/>
          </a:xfrm>
        </p:spPr>
        <p:txBody>
          <a:bodyPr anchor="b"/>
          <a:lstStyle>
            <a:lvl1pPr marL="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1pPr>
            <a:lvl2pPr marL="1358333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16666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3pPr>
            <a:lvl4pPr marL="407500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4333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7916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15000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5083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08666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8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6400802"/>
            <a:ext cx="10096500" cy="18103852"/>
          </a:xfrm>
        </p:spPr>
        <p:txBody>
          <a:bodyPr/>
          <a:lstStyle>
            <a:lvl1pPr>
              <a:defRPr sz="8400"/>
            </a:lvl1pPr>
            <a:lvl2pPr>
              <a:defRPr sz="7100"/>
            </a:lvl2pPr>
            <a:lvl3pPr>
              <a:defRPr sz="59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0500" y="6400802"/>
            <a:ext cx="10096500" cy="18103852"/>
          </a:xfrm>
        </p:spPr>
        <p:txBody>
          <a:bodyPr/>
          <a:lstStyle>
            <a:lvl1pPr>
              <a:defRPr sz="8400"/>
            </a:lvl1pPr>
            <a:lvl2pPr>
              <a:defRPr sz="7100"/>
            </a:lvl2pPr>
            <a:lvl3pPr>
              <a:defRPr sz="59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5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6140453"/>
            <a:ext cx="10100470" cy="2559048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58333" indent="0">
              <a:buNone/>
              <a:defRPr sz="5900" b="1"/>
            </a:lvl2pPr>
            <a:lvl3pPr marL="2716666" indent="0">
              <a:buNone/>
              <a:defRPr sz="5400" b="1"/>
            </a:lvl3pPr>
            <a:lvl4pPr marL="4075001" indent="0">
              <a:buNone/>
              <a:defRPr sz="4700" b="1"/>
            </a:lvl4pPr>
            <a:lvl5pPr marL="5433334" indent="0">
              <a:buNone/>
              <a:defRPr sz="4700" b="1"/>
            </a:lvl5pPr>
            <a:lvl6pPr marL="6791668" indent="0">
              <a:buNone/>
              <a:defRPr sz="4700" b="1"/>
            </a:lvl6pPr>
            <a:lvl7pPr marL="8150001" indent="0">
              <a:buNone/>
              <a:defRPr sz="4700" b="1"/>
            </a:lvl7pPr>
            <a:lvl8pPr marL="9508334" indent="0">
              <a:buNone/>
              <a:defRPr sz="4700" b="1"/>
            </a:lvl8pPr>
            <a:lvl9pPr marL="10866668" indent="0">
              <a:buNone/>
              <a:defRPr sz="4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8699501"/>
            <a:ext cx="10100470" cy="15805152"/>
          </a:xfrm>
        </p:spPr>
        <p:txBody>
          <a:bodyPr/>
          <a:lstStyle>
            <a:lvl1pPr>
              <a:defRPr sz="7100"/>
            </a:lvl1pPr>
            <a:lvl2pPr>
              <a:defRPr sz="5900"/>
            </a:lvl2pPr>
            <a:lvl3pPr>
              <a:defRPr sz="54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4" y="6140453"/>
            <a:ext cx="10104438" cy="2559048"/>
          </a:xfrm>
        </p:spPr>
        <p:txBody>
          <a:bodyPr anchor="b"/>
          <a:lstStyle>
            <a:lvl1pPr marL="0" indent="0">
              <a:buNone/>
              <a:defRPr sz="7100" b="1"/>
            </a:lvl1pPr>
            <a:lvl2pPr marL="1358333" indent="0">
              <a:buNone/>
              <a:defRPr sz="5900" b="1"/>
            </a:lvl2pPr>
            <a:lvl3pPr marL="2716666" indent="0">
              <a:buNone/>
              <a:defRPr sz="5400" b="1"/>
            </a:lvl3pPr>
            <a:lvl4pPr marL="4075001" indent="0">
              <a:buNone/>
              <a:defRPr sz="4700" b="1"/>
            </a:lvl4pPr>
            <a:lvl5pPr marL="5433334" indent="0">
              <a:buNone/>
              <a:defRPr sz="4700" b="1"/>
            </a:lvl5pPr>
            <a:lvl6pPr marL="6791668" indent="0">
              <a:buNone/>
              <a:defRPr sz="4700" b="1"/>
            </a:lvl6pPr>
            <a:lvl7pPr marL="8150001" indent="0">
              <a:buNone/>
              <a:defRPr sz="4700" b="1"/>
            </a:lvl7pPr>
            <a:lvl8pPr marL="9508334" indent="0">
              <a:buNone/>
              <a:defRPr sz="4700" b="1"/>
            </a:lvl8pPr>
            <a:lvl9pPr marL="10866668" indent="0">
              <a:buNone/>
              <a:defRPr sz="4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4" y="8699501"/>
            <a:ext cx="10104438" cy="15805152"/>
          </a:xfrm>
        </p:spPr>
        <p:txBody>
          <a:bodyPr/>
          <a:lstStyle>
            <a:lvl1pPr>
              <a:defRPr sz="7100"/>
            </a:lvl1pPr>
            <a:lvl2pPr>
              <a:defRPr sz="5900"/>
            </a:lvl2pPr>
            <a:lvl3pPr>
              <a:defRPr sz="54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0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3" y="1092200"/>
            <a:ext cx="7520783" cy="4648200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6" y="1092202"/>
            <a:ext cx="12779375" cy="23412452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1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3" y="5740403"/>
            <a:ext cx="7520783" cy="18764252"/>
          </a:xfrm>
        </p:spPr>
        <p:txBody>
          <a:bodyPr/>
          <a:lstStyle>
            <a:lvl1pPr marL="0" indent="0">
              <a:buNone/>
              <a:defRPr sz="4200"/>
            </a:lvl1pPr>
            <a:lvl2pPr marL="1358333" indent="0">
              <a:buNone/>
              <a:defRPr sz="3500"/>
            </a:lvl2pPr>
            <a:lvl3pPr marL="2716666" indent="0">
              <a:buNone/>
              <a:defRPr sz="3000"/>
            </a:lvl3pPr>
            <a:lvl4pPr marL="4075001" indent="0">
              <a:buNone/>
              <a:defRPr sz="2600"/>
            </a:lvl4pPr>
            <a:lvl5pPr marL="5433334" indent="0">
              <a:buNone/>
              <a:defRPr sz="2600"/>
            </a:lvl5pPr>
            <a:lvl6pPr marL="6791668" indent="0">
              <a:buNone/>
              <a:defRPr sz="2600"/>
            </a:lvl6pPr>
            <a:lvl7pPr marL="8150001" indent="0">
              <a:buNone/>
              <a:defRPr sz="2600"/>
            </a:lvl7pPr>
            <a:lvl8pPr marL="9508334" indent="0">
              <a:buNone/>
              <a:defRPr sz="2600"/>
            </a:lvl8pPr>
            <a:lvl9pPr marL="10866668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9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0" y="19202401"/>
            <a:ext cx="13716000" cy="2266953"/>
          </a:xfrm>
        </p:spPr>
        <p:txBody>
          <a:bodyPr anchor="b"/>
          <a:lstStyle>
            <a:lvl1pPr algn="l">
              <a:defRPr sz="5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20" y="2451100"/>
            <a:ext cx="13716000" cy="16459200"/>
          </a:xfrm>
        </p:spPr>
        <p:txBody>
          <a:bodyPr/>
          <a:lstStyle>
            <a:lvl1pPr marL="0" indent="0">
              <a:buNone/>
              <a:defRPr sz="9600"/>
            </a:lvl1pPr>
            <a:lvl2pPr marL="1358333" indent="0">
              <a:buNone/>
              <a:defRPr sz="8400"/>
            </a:lvl2pPr>
            <a:lvl3pPr marL="2716666" indent="0">
              <a:buNone/>
              <a:defRPr sz="7100"/>
            </a:lvl3pPr>
            <a:lvl4pPr marL="4075001" indent="0">
              <a:buNone/>
              <a:defRPr sz="5900"/>
            </a:lvl4pPr>
            <a:lvl5pPr marL="5433334" indent="0">
              <a:buNone/>
              <a:defRPr sz="5900"/>
            </a:lvl5pPr>
            <a:lvl6pPr marL="6791668" indent="0">
              <a:buNone/>
              <a:defRPr sz="5900"/>
            </a:lvl6pPr>
            <a:lvl7pPr marL="8150001" indent="0">
              <a:buNone/>
              <a:defRPr sz="5900"/>
            </a:lvl7pPr>
            <a:lvl8pPr marL="9508334" indent="0">
              <a:buNone/>
              <a:defRPr sz="5900"/>
            </a:lvl8pPr>
            <a:lvl9pPr marL="10866668" indent="0">
              <a:buNone/>
              <a:defRPr sz="5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20" y="21469353"/>
            <a:ext cx="13716000" cy="3219448"/>
          </a:xfrm>
        </p:spPr>
        <p:txBody>
          <a:bodyPr/>
          <a:lstStyle>
            <a:lvl1pPr marL="0" indent="0">
              <a:buNone/>
              <a:defRPr sz="4200"/>
            </a:lvl1pPr>
            <a:lvl2pPr marL="1358333" indent="0">
              <a:buNone/>
              <a:defRPr sz="3500"/>
            </a:lvl2pPr>
            <a:lvl3pPr marL="2716666" indent="0">
              <a:buNone/>
              <a:defRPr sz="3000"/>
            </a:lvl3pPr>
            <a:lvl4pPr marL="4075001" indent="0">
              <a:buNone/>
              <a:defRPr sz="2600"/>
            </a:lvl4pPr>
            <a:lvl5pPr marL="5433334" indent="0">
              <a:buNone/>
              <a:defRPr sz="2600"/>
            </a:lvl5pPr>
            <a:lvl6pPr marL="6791668" indent="0">
              <a:buNone/>
              <a:defRPr sz="2600"/>
            </a:lvl6pPr>
            <a:lvl7pPr marL="8150001" indent="0">
              <a:buNone/>
              <a:defRPr sz="2600"/>
            </a:lvl7pPr>
            <a:lvl8pPr marL="9508334" indent="0">
              <a:buNone/>
              <a:defRPr sz="2600"/>
            </a:lvl8pPr>
            <a:lvl9pPr marL="10866668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2F60-A9DA-754F-BA60-4C4FB523BA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098553"/>
            <a:ext cx="20574000" cy="4572000"/>
          </a:xfrm>
          <a:prstGeom prst="rect">
            <a:avLst/>
          </a:prstGeom>
        </p:spPr>
        <p:txBody>
          <a:bodyPr vert="horz" lIns="271667" tIns="135834" rIns="271667" bIns="13583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6400802"/>
            <a:ext cx="20574000" cy="18103852"/>
          </a:xfrm>
          <a:prstGeom prst="rect">
            <a:avLst/>
          </a:prstGeom>
        </p:spPr>
        <p:txBody>
          <a:bodyPr vert="horz" lIns="271667" tIns="135834" rIns="271667" bIns="13583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25425403"/>
            <a:ext cx="5334000" cy="1460500"/>
          </a:xfrm>
          <a:prstGeom prst="rect">
            <a:avLst/>
          </a:prstGeom>
        </p:spPr>
        <p:txBody>
          <a:bodyPr vert="horz" lIns="271667" tIns="135834" rIns="271667" bIns="135834" rtlCol="0" anchor="ctr"/>
          <a:lstStyle>
            <a:lvl1pPr algn="l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2F60-A9DA-754F-BA60-4C4FB523BA99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25425403"/>
            <a:ext cx="7239000" cy="1460500"/>
          </a:xfrm>
          <a:prstGeom prst="rect">
            <a:avLst/>
          </a:prstGeom>
        </p:spPr>
        <p:txBody>
          <a:bodyPr vert="horz" lIns="271667" tIns="135834" rIns="271667" bIns="135834" rtlCol="0" anchor="ctr"/>
          <a:lstStyle>
            <a:lvl1pPr algn="ct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25425403"/>
            <a:ext cx="5334000" cy="1460500"/>
          </a:xfrm>
          <a:prstGeom prst="rect">
            <a:avLst/>
          </a:prstGeom>
        </p:spPr>
        <p:txBody>
          <a:bodyPr vert="horz" lIns="271667" tIns="135834" rIns="271667" bIns="135834" rtlCol="0" anchor="ctr"/>
          <a:lstStyle>
            <a:lvl1pPr algn="r">
              <a:defRPr sz="3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FDA2-F5FF-FC4F-B9EF-3A4F9997A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58333" rtl="0" eaLnBrk="1" latinLnBrk="0" hangingPunct="1">
        <a:spcBef>
          <a:spcPct val="0"/>
        </a:spcBef>
        <a:buNone/>
        <a:defRPr sz="1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8750" indent="-1018750" algn="l" defTabSz="1358333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207292" indent="-848959" algn="l" defTabSz="1358333" rtl="0" eaLnBrk="1" latinLnBrk="0" hangingPunct="1">
        <a:spcBef>
          <a:spcPct val="20000"/>
        </a:spcBef>
        <a:buFont typeface="Arial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3395835" indent="-679167" algn="l" defTabSz="1358333" rtl="0" eaLnBrk="1" latinLnBrk="0" hangingPunct="1">
        <a:spcBef>
          <a:spcPct val="20000"/>
        </a:spcBef>
        <a:buFont typeface="Arial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4754168" indent="-679167" algn="l" defTabSz="1358333" rtl="0" eaLnBrk="1" latinLnBrk="0" hangingPunct="1">
        <a:spcBef>
          <a:spcPct val="20000"/>
        </a:spcBef>
        <a:buFont typeface="Arial"/>
        <a:buChar char="–"/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6112501" indent="-679167" algn="l" defTabSz="1358333" rtl="0" eaLnBrk="1" latinLnBrk="0" hangingPunct="1">
        <a:spcBef>
          <a:spcPct val="20000"/>
        </a:spcBef>
        <a:buFont typeface="Arial"/>
        <a:buChar char="»"/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470834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29168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187502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545835" indent="-679167" algn="l" defTabSz="1358333" rtl="0" eaLnBrk="1" latinLnBrk="0" hangingPunct="1">
        <a:spcBef>
          <a:spcPct val="20000"/>
        </a:spcBef>
        <a:buFont typeface="Arial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58333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16666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075001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33334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91668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150001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508334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866668" algn="l" defTabSz="1358333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shyap.bhansali@asu.edu" TargetMode="External"/><Relationship Id="rId4" Type="http://schemas.openxmlformats.org/officeDocument/2006/relationships/hyperlink" Target="mailto:saloni.shah@asu.edu" TargetMode="External"/><Relationship Id="rId5" Type="http://schemas.openxmlformats.org/officeDocument/2006/relationships/hyperlink" Target="mailto:raj.dalvi@asu.edu" TargetMode="External"/><Relationship Id="rId6" Type="http://schemas.openxmlformats.org/officeDocument/2006/relationships/hyperlink" Target="mailto:shruti.mahajan@asu.edu" TargetMode="External"/><Relationship Id="rId7" Type="http://schemas.openxmlformats.org/officeDocument/2006/relationships/hyperlink" Target="http://www.webmd.com)/" TargetMode="External"/><Relationship Id="rId8" Type="http://schemas.openxmlformats.org/officeDocument/2006/relationships/hyperlink" Target="http://www.mayoclinic.org)/" TargetMode="External"/><Relationship Id="rId9" Type="http://schemas.openxmlformats.org/officeDocument/2006/relationships/image" Target="../media/image2.jpg"/><Relationship Id="rId10" Type="http://schemas.openxmlformats.org/officeDocument/2006/relationships/image" Target="../media/image3.gif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SU_engineering_CMYK_20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802" y="594808"/>
            <a:ext cx="5080000" cy="1365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5137" y="671244"/>
            <a:ext cx="17123183" cy="1738196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Know Your Diseases!</a:t>
            </a:r>
            <a:endParaRPr lang="en-US" b="1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136" y="1926772"/>
            <a:ext cx="14220325" cy="2045973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200" dirty="0" err="1" smtClean="0">
                <a:latin typeface="Arial"/>
                <a:cs typeface="Arial"/>
              </a:rPr>
              <a:t>Kashyap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Bhansali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>
                <a:latin typeface="Arial"/>
                <a:cs typeface="Arial"/>
              </a:rPr>
              <a:t>Arizona State University, </a:t>
            </a:r>
            <a:r>
              <a:rPr lang="en-US" sz="3200" dirty="0" smtClean="0">
                <a:latin typeface="Arial"/>
                <a:cs typeface="Arial"/>
                <a:hlinkClick r:id="rId3"/>
              </a:rPr>
              <a:t>kashyap.bhansali</a:t>
            </a:r>
            <a:r>
              <a:rPr lang="en-US" sz="3200" dirty="0" smtClean="0">
                <a:latin typeface="Arial"/>
                <a:cs typeface="Arial"/>
                <a:hlinkClick r:id="rId3"/>
              </a:rPr>
              <a:t>@asu.edu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endParaRPr lang="en-US" sz="3200" dirty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Saloni Shah</a:t>
            </a:r>
            <a:r>
              <a:rPr lang="en-US" sz="3200" dirty="0" smtClean="0">
                <a:latin typeface="Arial"/>
                <a:cs typeface="Arial"/>
              </a:rPr>
              <a:t>, </a:t>
            </a:r>
            <a:r>
              <a:rPr lang="en-US" sz="3200" dirty="0">
                <a:latin typeface="Arial"/>
                <a:cs typeface="Arial"/>
              </a:rPr>
              <a:t>Arizona State University, </a:t>
            </a:r>
            <a:r>
              <a:rPr lang="en-US" sz="3200" dirty="0" smtClean="0">
                <a:latin typeface="Arial"/>
                <a:cs typeface="Arial"/>
                <a:hlinkClick r:id="rId4"/>
              </a:rPr>
              <a:t>saloni.shah</a:t>
            </a:r>
            <a:r>
              <a:rPr lang="en-US" sz="3200" dirty="0" smtClean="0">
                <a:latin typeface="Arial"/>
                <a:cs typeface="Arial"/>
                <a:hlinkClick r:id="rId4"/>
              </a:rPr>
              <a:t>@asu.edu</a:t>
            </a:r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Raj Dalvi, Arizona State University, </a:t>
            </a:r>
            <a:r>
              <a:rPr lang="en-US" sz="3200" dirty="0" smtClean="0">
                <a:latin typeface="Arial"/>
                <a:cs typeface="Arial"/>
                <a:hlinkClick r:id="rId5"/>
              </a:rPr>
              <a:t>raj.dalvi@asu.edu</a:t>
            </a:r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err="1" smtClean="0">
                <a:latin typeface="Arial"/>
                <a:cs typeface="Arial"/>
              </a:rPr>
              <a:t>Shruti</a:t>
            </a:r>
            <a:r>
              <a:rPr lang="en-US" sz="3200" dirty="0" smtClean="0">
                <a:latin typeface="Arial"/>
                <a:cs typeface="Arial"/>
              </a:rPr>
              <a:t> Mahajan, Arizona State University, </a:t>
            </a:r>
            <a:r>
              <a:rPr lang="en-US" sz="3200" dirty="0" smtClean="0">
                <a:latin typeface="Arial"/>
                <a:cs typeface="Arial"/>
                <a:hlinkClick r:id="rId6"/>
              </a:rPr>
              <a:t>shruti.mahajan@asu.edu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5136" y="9051633"/>
            <a:ext cx="10280061" cy="4846740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600" u="sng" dirty="0">
                <a:latin typeface="Arial"/>
                <a:cs typeface="Arial"/>
              </a:rPr>
              <a:t>Research Questions:</a:t>
            </a:r>
          </a:p>
          <a:p>
            <a:pPr marL="613157" indent="-613157" algn="just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3200" dirty="0" smtClean="0">
                <a:latin typeface="Arial"/>
                <a:cs typeface="Arial"/>
              </a:rPr>
              <a:t>What kind of questions are asked on the forum? What are the most commonly discussed topics?</a:t>
            </a:r>
          </a:p>
          <a:p>
            <a:pPr marL="613157" indent="-613157" algn="just"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sz="3200" dirty="0" smtClean="0">
                <a:latin typeface="Arial"/>
                <a:cs typeface="Arial"/>
              </a:rPr>
              <a:t>What are the symptoms people with particular disease have? What parts of the human body are affected by this disease?</a:t>
            </a:r>
            <a:endParaRPr lang="en-US" sz="3200" dirty="0">
              <a:latin typeface="Arial"/>
              <a:cs typeface="Arial"/>
            </a:endParaRPr>
          </a:p>
          <a:p>
            <a:pPr marL="613157" indent="-613157" algn="just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3200" dirty="0" smtClean="0">
                <a:latin typeface="Arial"/>
                <a:cs typeface="Arial"/>
              </a:rPr>
              <a:t>Are the diseases spreading more or decreasing over the years?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136" y="4241563"/>
            <a:ext cx="10280063" cy="4538963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600" u="sng" dirty="0">
                <a:latin typeface="Arial"/>
                <a:cs typeface="Arial"/>
              </a:rPr>
              <a:t>Motivation &amp; Relevant Work</a:t>
            </a:r>
            <a:r>
              <a:rPr lang="en-US" sz="3600" u="sng" dirty="0" smtClean="0">
                <a:latin typeface="Arial"/>
                <a:cs typeface="Arial"/>
              </a:rPr>
              <a:t>:</a:t>
            </a:r>
          </a:p>
          <a:p>
            <a:pPr marL="571500" indent="-571500" algn="just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3200" dirty="0">
                <a:latin typeface="Arial"/>
                <a:cs typeface="Arial"/>
              </a:rPr>
              <a:t>Online </a:t>
            </a:r>
            <a:r>
              <a:rPr lang="en-US" sz="3200" dirty="0" smtClean="0">
                <a:latin typeface="Arial"/>
                <a:cs typeface="Arial"/>
              </a:rPr>
              <a:t>health discussion </a:t>
            </a:r>
            <a:r>
              <a:rPr lang="en-US" sz="3200" dirty="0">
                <a:latin typeface="Arial"/>
                <a:cs typeface="Arial"/>
              </a:rPr>
              <a:t>forums are popular </a:t>
            </a:r>
            <a:r>
              <a:rPr lang="en-US" sz="3200" dirty="0" smtClean="0">
                <a:latin typeface="Arial"/>
                <a:cs typeface="Arial"/>
              </a:rPr>
              <a:t>information seeking sites, which provide trustworthy health and medical news.</a:t>
            </a:r>
          </a:p>
          <a:p>
            <a:pPr marL="571500" indent="-571500" algn="just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3200" dirty="0" smtClean="0">
                <a:latin typeface="Arial"/>
                <a:cs typeface="Arial"/>
              </a:rPr>
              <a:t>The health information retrieving and organizing patterns of a user can be recognized through this alternative called Question-answering systems and forums. (</a:t>
            </a:r>
            <a:r>
              <a:rPr lang="en-US" sz="3200" dirty="0" err="1" smtClean="0">
                <a:latin typeface="Arial"/>
                <a:cs typeface="Arial"/>
              </a:rPr>
              <a:t>Dolares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M.et</a:t>
            </a:r>
            <a:r>
              <a:rPr lang="en-US" sz="3200" dirty="0" smtClean="0">
                <a:latin typeface="Arial"/>
                <a:cs typeface="Arial"/>
              </a:rPr>
              <a:t> al, 2010).</a:t>
            </a:r>
            <a:endParaRPr lang="en-US" sz="3200" dirty="0" smtClean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4035" y="4315672"/>
            <a:ext cx="10991851" cy="142185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75465" tIns="37733" rIns="75465" bIns="37733" rtlCol="0">
            <a:spAutoFit/>
          </a:bodyPr>
          <a:lstStyle/>
          <a:p>
            <a:r>
              <a:rPr lang="en-US" sz="3600" u="sng" dirty="0">
                <a:latin typeface="Arial"/>
                <a:cs typeface="Arial"/>
              </a:rPr>
              <a:t>Methodology: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latin typeface="Arial"/>
                <a:cs typeface="Arial"/>
              </a:rPr>
              <a:t>ICAP (Interactive, Constructive, Active, Passive) learning activity framework (Chi &amp; Wylie, 2014), constructive learning activities: {</a:t>
            </a:r>
            <a:r>
              <a:rPr lang="en-US" sz="3600" i="1" dirty="0">
                <a:latin typeface="Arial"/>
                <a:cs typeface="Arial"/>
              </a:rPr>
              <a:t>inferring, creating, integrating new with prior knowledge, elaborating, comparing, contrasting, analogizing, generalizing, including, reflecting on conditions, explaining why something works</a:t>
            </a:r>
            <a:r>
              <a:rPr lang="en-US" sz="3600" dirty="0">
                <a:latin typeface="Arial"/>
                <a:cs typeface="Arial"/>
              </a:rPr>
              <a:t>}</a:t>
            </a:r>
          </a:p>
          <a:p>
            <a:pPr marL="471659" indent="-471659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latin typeface="Arial"/>
                <a:cs typeface="Arial"/>
              </a:rPr>
              <a:t>Constructive lexicon library: {comparing &amp; contrasting words, explanation, and justification &amp; elaboration words}</a:t>
            </a:r>
          </a:p>
          <a:p>
            <a:pPr marL="1829992" lvl="1" indent="-471659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en-US" sz="3600" dirty="0">
                <a:latin typeface="Arial"/>
                <a:cs typeface="Arial"/>
              </a:rPr>
              <a:t>Comparing product features in reviews (</a:t>
            </a:r>
            <a:r>
              <a:rPr lang="en-US" sz="3600" dirty="0" err="1">
                <a:latin typeface="Arial"/>
                <a:cs typeface="Arial"/>
              </a:rPr>
              <a:t>Ganapathibhotla</a:t>
            </a:r>
            <a:r>
              <a:rPr lang="en-US" sz="3600" dirty="0">
                <a:latin typeface="Arial"/>
                <a:cs typeface="Arial"/>
              </a:rPr>
              <a:t> &amp; Liu, 2008) </a:t>
            </a:r>
            <a:r>
              <a:rPr lang="en-US" sz="3600" dirty="0" err="1">
                <a:latin typeface="Arial"/>
                <a:cs typeface="Arial"/>
              </a:rPr>
              <a:t>eg</a:t>
            </a:r>
            <a:r>
              <a:rPr lang="en-US" sz="3600" dirty="0">
                <a:latin typeface="Arial"/>
                <a:cs typeface="Arial"/>
              </a:rPr>
              <a:t>. versus, unlike, most …</a:t>
            </a:r>
          </a:p>
          <a:p>
            <a:pPr marL="1829992" lvl="1" indent="-471659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en-US" sz="3600" dirty="0">
                <a:latin typeface="Arial"/>
                <a:cs typeface="Arial"/>
              </a:rPr>
              <a:t>Arguing lexicon to extract explanation, justification &amp; elaboration words (</a:t>
            </a:r>
            <a:r>
              <a:rPr lang="en-US" sz="3600" dirty="0" err="1">
                <a:latin typeface="Arial"/>
                <a:cs typeface="Arial"/>
              </a:rPr>
              <a:t>Somasundaran</a:t>
            </a:r>
            <a:r>
              <a:rPr lang="en-US" sz="3600" dirty="0">
                <a:latin typeface="Arial"/>
                <a:cs typeface="Arial"/>
              </a:rPr>
              <a:t>, </a:t>
            </a:r>
            <a:r>
              <a:rPr lang="en-US" sz="3600" dirty="0" err="1">
                <a:latin typeface="Arial"/>
                <a:cs typeface="Arial"/>
              </a:rPr>
              <a:t>Ruppenhofer</a:t>
            </a:r>
            <a:r>
              <a:rPr lang="en-US" sz="3600" dirty="0">
                <a:latin typeface="Arial"/>
                <a:cs typeface="Arial"/>
              </a:rPr>
              <a:t>, &amp; </a:t>
            </a:r>
            <a:r>
              <a:rPr lang="en-US" sz="3600" dirty="0" err="1">
                <a:latin typeface="Arial"/>
                <a:cs typeface="Arial"/>
              </a:rPr>
              <a:t>Wiebe</a:t>
            </a:r>
            <a:r>
              <a:rPr lang="en-US" sz="3600" dirty="0">
                <a:latin typeface="Arial"/>
                <a:cs typeface="Arial"/>
              </a:rPr>
              <a:t>, 2007) </a:t>
            </a:r>
            <a:r>
              <a:rPr lang="en-US" sz="3600" dirty="0" err="1">
                <a:latin typeface="Arial"/>
                <a:cs typeface="Arial"/>
              </a:rPr>
              <a:t>eg</a:t>
            </a:r>
            <a:r>
              <a:rPr lang="en-US" sz="3600" dirty="0">
                <a:latin typeface="Arial"/>
                <a:cs typeface="Arial"/>
              </a:rPr>
              <a:t>.</a:t>
            </a:r>
            <a:r>
              <a:rPr lang="en-US" sz="3600" i="1" dirty="0">
                <a:latin typeface="Arial"/>
                <a:cs typeface="Arial"/>
              </a:rPr>
              <a:t> “in my understanding...”, “all I’m saying is...” (assessment), “...this is why...(emphasis)”, “...as a result...(causation)”, “...</a:t>
            </a:r>
            <a:r>
              <a:rPr lang="en-US" sz="3600" i="1" dirty="0" smtClean="0">
                <a:latin typeface="Arial"/>
                <a:cs typeface="Arial"/>
              </a:rPr>
              <a:t>everything...(generalization).</a:t>
            </a:r>
          </a:p>
          <a:p>
            <a:pPr marL="1829992" lvl="1" indent="-471659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endParaRPr lang="en-US" sz="3600" i="1" dirty="0">
              <a:latin typeface="Arial"/>
              <a:cs typeface="Arial"/>
            </a:endParaRPr>
          </a:p>
          <a:p>
            <a:pPr marL="1829992" lvl="1" indent="-471659"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874000" y="23393400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5136" y="21024262"/>
            <a:ext cx="10280061" cy="4615907"/>
          </a:xfrm>
          <a:prstGeom prst="rect">
            <a:avLst/>
          </a:prstGeom>
          <a:noFill/>
        </p:spPr>
        <p:txBody>
          <a:bodyPr wrap="square" lIns="75465" tIns="37733" rIns="75465" bIns="37733" rtlCol="0">
            <a:spAutoFit/>
          </a:bodyPr>
          <a:lstStyle>
            <a:defPPr>
              <a:defRPr lang="en-US"/>
            </a:defPPr>
            <a:lvl1pPr>
              <a:defRPr sz="3600" u="sng">
                <a:latin typeface="Arial"/>
                <a:cs typeface="Arial"/>
              </a:defRPr>
            </a:lvl1pPr>
          </a:lstStyle>
          <a:p>
            <a:pPr algn="just"/>
            <a:r>
              <a:rPr lang="en-US" dirty="0"/>
              <a:t>Findings: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u="none" dirty="0" smtClean="0"/>
              <a:t>There is a lot of discussion about female related problems, followed by sensory organs of human body.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u="none" dirty="0" smtClean="0"/>
              <a:t>Infection and pain are the most common symptoms seen in almost every disease.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endParaRPr lang="en-US" sz="3200" u="none" dirty="0"/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endParaRPr lang="en-US" sz="3200" u="none" dirty="0"/>
          </a:p>
        </p:txBody>
      </p:sp>
      <p:sp>
        <p:nvSpPr>
          <p:cNvPr id="19" name="TextBox 18"/>
          <p:cNvSpPr txBox="1"/>
          <p:nvPr/>
        </p:nvSpPr>
        <p:spPr>
          <a:xfrm>
            <a:off x="845136" y="14245804"/>
            <a:ext cx="10280061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Arial"/>
                <a:cs typeface="Arial"/>
              </a:rPr>
              <a:t>Data Collection: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dirty="0" smtClean="0">
                <a:latin typeface="Arial"/>
                <a:cs typeface="Arial"/>
              </a:rPr>
              <a:t>Collected data about diseases, symptoms and posted date of question and answers from the WebMD dataset provided.</a:t>
            </a:r>
            <a:r>
              <a:rPr lang="en-US" sz="3200" dirty="0">
                <a:latin typeface="Arial"/>
                <a:cs typeface="Arial"/>
              </a:rPr>
              <a:t> Also extracted diseases and symptoms from Q/A data. </a:t>
            </a:r>
            <a:endParaRPr lang="en-US" sz="3200" dirty="0" smtClean="0">
              <a:latin typeface="Arial"/>
              <a:cs typeface="Arial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dirty="0" smtClean="0">
                <a:latin typeface="Arial"/>
                <a:cs typeface="Arial"/>
              </a:rPr>
              <a:t>Collected additional diseases and symptoms from QA forum: WebMD (</a:t>
            </a:r>
            <a:r>
              <a:rPr lang="en-US" sz="3200" dirty="0" smtClean="0">
                <a:latin typeface="Arial"/>
                <a:cs typeface="Arial"/>
                <a:hlinkClick r:id="rId7"/>
              </a:rPr>
              <a:t>www.webmd.com)</a:t>
            </a:r>
            <a:r>
              <a:rPr lang="en-US" sz="3200" dirty="0" smtClean="0">
                <a:latin typeface="Arial"/>
                <a:cs typeface="Arial"/>
              </a:rPr>
              <a:t> and from Mayo Clinic (</a:t>
            </a:r>
            <a:r>
              <a:rPr lang="en-US" sz="3200" dirty="0" smtClean="0">
                <a:latin typeface="Arial"/>
                <a:cs typeface="Arial"/>
                <a:hlinkClick r:id="rId8"/>
              </a:rPr>
              <a:t>www.mayoclinic.org)</a:t>
            </a:r>
            <a:endParaRPr lang="en-US" sz="3200" dirty="0" smtClean="0">
              <a:latin typeface="Arial"/>
              <a:cs typeface="Arial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3200" dirty="0">
                <a:latin typeface="Arial"/>
                <a:cs typeface="Arial"/>
              </a:rPr>
              <a:t>Processed the data to map the diseases and symptoms to topics provided in the dataset. Collected data about the human body parts which the diseases affect. 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endParaRPr lang="en-US" sz="3200" dirty="0" smtClean="0">
              <a:latin typeface="Arial"/>
              <a:cs typeface="Arial"/>
            </a:endParaRPr>
          </a:p>
        </p:txBody>
      </p:sp>
      <p:pic>
        <p:nvPicPr>
          <p:cNvPr id="20" name="Picture 19" descr="qr_code_without_logo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950" y="2179318"/>
            <a:ext cx="2324100" cy="2324100"/>
          </a:xfrm>
          <a:prstGeom prst="rect">
            <a:avLst/>
          </a:prstGeom>
        </p:spPr>
      </p:pic>
      <p:pic>
        <p:nvPicPr>
          <p:cNvPr id="21" name="Picture 20" descr="MASCOT_MG2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720" y="2436072"/>
            <a:ext cx="1371600" cy="187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035" y="19245999"/>
            <a:ext cx="10753015" cy="687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3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407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Wingdings</vt:lpstr>
      <vt:lpstr>Arial</vt:lpstr>
      <vt:lpstr>Office Theme</vt:lpstr>
      <vt:lpstr>PowerPoint Presentation</vt:lpstr>
    </vt:vector>
  </TitlesOfParts>
  <Company>ASU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Hsiao</dc:creator>
  <cp:lastModifiedBy>Saloni Shah</cp:lastModifiedBy>
  <cp:revision>96</cp:revision>
  <dcterms:created xsi:type="dcterms:W3CDTF">2015-05-18T17:22:53Z</dcterms:created>
  <dcterms:modified xsi:type="dcterms:W3CDTF">2016-11-29T07:27:42Z</dcterms:modified>
</cp:coreProperties>
</file>