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2860000" cy="27432000"/>
  <p:notesSz cx="6858000" cy="9144000"/>
  <p:defaultTextStyle>
    <a:defPPr>
      <a:defRPr lang="en-US"/>
    </a:defPPr>
    <a:lvl1pPr marL="0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58333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16666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075001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33334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791668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150001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508334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866668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1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0" autoAdjust="0"/>
    <p:restoredTop sz="94674"/>
  </p:normalViewPr>
  <p:slideViewPr>
    <p:cSldViewPr snapToGrid="0" snapToObjects="1">
      <p:cViewPr>
        <p:scale>
          <a:sx n="33" d="100"/>
          <a:sy n="33" d="100"/>
        </p:scale>
        <p:origin x="1824" y="-2179"/>
      </p:cViewPr>
      <p:guideLst>
        <p:guide orient="horz" pos="8641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8521702"/>
            <a:ext cx="194310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5544800"/>
            <a:ext cx="160020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6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3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1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0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08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6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0" y="1098555"/>
            <a:ext cx="5143500" cy="23406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1098555"/>
            <a:ext cx="15049500" cy="23406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3" y="17627602"/>
            <a:ext cx="19431000" cy="5448300"/>
          </a:xfrm>
        </p:spPr>
        <p:txBody>
          <a:bodyPr anchor="t"/>
          <a:lstStyle>
            <a:lvl1pPr algn="l">
              <a:defRPr sz="11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3" y="11626854"/>
            <a:ext cx="19431000" cy="6000748"/>
          </a:xfrm>
        </p:spPr>
        <p:txBody>
          <a:bodyPr anchor="b"/>
          <a:lstStyle>
            <a:lvl1pPr marL="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1pPr>
            <a:lvl2pPr marL="135833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1666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3pPr>
            <a:lvl4pPr marL="407500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333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7916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15000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5083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8666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6400802"/>
            <a:ext cx="10096500" cy="18103852"/>
          </a:xfrm>
        </p:spPr>
        <p:txBody>
          <a:bodyPr/>
          <a:lstStyle>
            <a:lvl1pPr>
              <a:defRPr sz="8400"/>
            </a:lvl1pPr>
            <a:lvl2pPr>
              <a:defRPr sz="71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0500" y="6400802"/>
            <a:ext cx="10096500" cy="18103852"/>
          </a:xfrm>
        </p:spPr>
        <p:txBody>
          <a:bodyPr/>
          <a:lstStyle>
            <a:lvl1pPr>
              <a:defRPr sz="8400"/>
            </a:lvl1pPr>
            <a:lvl2pPr>
              <a:defRPr sz="71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5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6140453"/>
            <a:ext cx="10100470" cy="255904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58333" indent="0">
              <a:buNone/>
              <a:defRPr sz="5900" b="1"/>
            </a:lvl2pPr>
            <a:lvl3pPr marL="2716666" indent="0">
              <a:buNone/>
              <a:defRPr sz="5400" b="1"/>
            </a:lvl3pPr>
            <a:lvl4pPr marL="4075001" indent="0">
              <a:buNone/>
              <a:defRPr sz="4700" b="1"/>
            </a:lvl4pPr>
            <a:lvl5pPr marL="5433334" indent="0">
              <a:buNone/>
              <a:defRPr sz="4700" b="1"/>
            </a:lvl5pPr>
            <a:lvl6pPr marL="6791668" indent="0">
              <a:buNone/>
              <a:defRPr sz="4700" b="1"/>
            </a:lvl6pPr>
            <a:lvl7pPr marL="8150001" indent="0">
              <a:buNone/>
              <a:defRPr sz="4700" b="1"/>
            </a:lvl7pPr>
            <a:lvl8pPr marL="9508334" indent="0">
              <a:buNone/>
              <a:defRPr sz="4700" b="1"/>
            </a:lvl8pPr>
            <a:lvl9pPr marL="10866668" indent="0">
              <a:buNone/>
              <a:defRPr sz="4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8699501"/>
            <a:ext cx="10100470" cy="15805152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6140453"/>
            <a:ext cx="10104438" cy="255904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58333" indent="0">
              <a:buNone/>
              <a:defRPr sz="5900" b="1"/>
            </a:lvl2pPr>
            <a:lvl3pPr marL="2716666" indent="0">
              <a:buNone/>
              <a:defRPr sz="5400" b="1"/>
            </a:lvl3pPr>
            <a:lvl4pPr marL="4075001" indent="0">
              <a:buNone/>
              <a:defRPr sz="4700" b="1"/>
            </a:lvl4pPr>
            <a:lvl5pPr marL="5433334" indent="0">
              <a:buNone/>
              <a:defRPr sz="4700" b="1"/>
            </a:lvl5pPr>
            <a:lvl6pPr marL="6791668" indent="0">
              <a:buNone/>
              <a:defRPr sz="4700" b="1"/>
            </a:lvl6pPr>
            <a:lvl7pPr marL="8150001" indent="0">
              <a:buNone/>
              <a:defRPr sz="4700" b="1"/>
            </a:lvl7pPr>
            <a:lvl8pPr marL="9508334" indent="0">
              <a:buNone/>
              <a:defRPr sz="4700" b="1"/>
            </a:lvl8pPr>
            <a:lvl9pPr marL="10866668" indent="0">
              <a:buNone/>
              <a:defRPr sz="4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8699501"/>
            <a:ext cx="10104438" cy="15805152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0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3" y="1092200"/>
            <a:ext cx="7520783" cy="4648200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6" y="1092202"/>
            <a:ext cx="12779375" cy="23412452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1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3" y="5740403"/>
            <a:ext cx="7520783" cy="18764252"/>
          </a:xfrm>
        </p:spPr>
        <p:txBody>
          <a:bodyPr/>
          <a:lstStyle>
            <a:lvl1pPr marL="0" indent="0">
              <a:buNone/>
              <a:defRPr sz="4200"/>
            </a:lvl1pPr>
            <a:lvl2pPr marL="1358333" indent="0">
              <a:buNone/>
              <a:defRPr sz="3500"/>
            </a:lvl2pPr>
            <a:lvl3pPr marL="2716666" indent="0">
              <a:buNone/>
              <a:defRPr sz="3000"/>
            </a:lvl3pPr>
            <a:lvl4pPr marL="4075001" indent="0">
              <a:buNone/>
              <a:defRPr sz="2600"/>
            </a:lvl4pPr>
            <a:lvl5pPr marL="5433334" indent="0">
              <a:buNone/>
              <a:defRPr sz="2600"/>
            </a:lvl5pPr>
            <a:lvl6pPr marL="6791668" indent="0">
              <a:buNone/>
              <a:defRPr sz="2600"/>
            </a:lvl6pPr>
            <a:lvl7pPr marL="8150001" indent="0">
              <a:buNone/>
              <a:defRPr sz="2600"/>
            </a:lvl7pPr>
            <a:lvl8pPr marL="9508334" indent="0">
              <a:buNone/>
              <a:defRPr sz="2600"/>
            </a:lvl8pPr>
            <a:lvl9pPr marL="10866668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9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19202401"/>
            <a:ext cx="13716000" cy="2266953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2451100"/>
            <a:ext cx="13716000" cy="16459200"/>
          </a:xfrm>
        </p:spPr>
        <p:txBody>
          <a:bodyPr/>
          <a:lstStyle>
            <a:lvl1pPr marL="0" indent="0">
              <a:buNone/>
              <a:defRPr sz="9600"/>
            </a:lvl1pPr>
            <a:lvl2pPr marL="1358333" indent="0">
              <a:buNone/>
              <a:defRPr sz="8400"/>
            </a:lvl2pPr>
            <a:lvl3pPr marL="2716666" indent="0">
              <a:buNone/>
              <a:defRPr sz="7100"/>
            </a:lvl3pPr>
            <a:lvl4pPr marL="4075001" indent="0">
              <a:buNone/>
              <a:defRPr sz="5900"/>
            </a:lvl4pPr>
            <a:lvl5pPr marL="5433334" indent="0">
              <a:buNone/>
              <a:defRPr sz="5900"/>
            </a:lvl5pPr>
            <a:lvl6pPr marL="6791668" indent="0">
              <a:buNone/>
              <a:defRPr sz="5900"/>
            </a:lvl6pPr>
            <a:lvl7pPr marL="8150001" indent="0">
              <a:buNone/>
              <a:defRPr sz="5900"/>
            </a:lvl7pPr>
            <a:lvl8pPr marL="9508334" indent="0">
              <a:buNone/>
              <a:defRPr sz="5900"/>
            </a:lvl8pPr>
            <a:lvl9pPr marL="10866668" indent="0">
              <a:buNone/>
              <a:defRPr sz="5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21469353"/>
            <a:ext cx="13716000" cy="3219448"/>
          </a:xfrm>
        </p:spPr>
        <p:txBody>
          <a:bodyPr/>
          <a:lstStyle>
            <a:lvl1pPr marL="0" indent="0">
              <a:buNone/>
              <a:defRPr sz="4200"/>
            </a:lvl1pPr>
            <a:lvl2pPr marL="1358333" indent="0">
              <a:buNone/>
              <a:defRPr sz="3500"/>
            </a:lvl2pPr>
            <a:lvl3pPr marL="2716666" indent="0">
              <a:buNone/>
              <a:defRPr sz="3000"/>
            </a:lvl3pPr>
            <a:lvl4pPr marL="4075001" indent="0">
              <a:buNone/>
              <a:defRPr sz="2600"/>
            </a:lvl4pPr>
            <a:lvl5pPr marL="5433334" indent="0">
              <a:buNone/>
              <a:defRPr sz="2600"/>
            </a:lvl5pPr>
            <a:lvl6pPr marL="6791668" indent="0">
              <a:buNone/>
              <a:defRPr sz="2600"/>
            </a:lvl6pPr>
            <a:lvl7pPr marL="8150001" indent="0">
              <a:buNone/>
              <a:defRPr sz="2600"/>
            </a:lvl7pPr>
            <a:lvl8pPr marL="9508334" indent="0">
              <a:buNone/>
              <a:defRPr sz="2600"/>
            </a:lvl8pPr>
            <a:lvl9pPr marL="10866668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098553"/>
            <a:ext cx="20574000" cy="4572000"/>
          </a:xfrm>
          <a:prstGeom prst="rect">
            <a:avLst/>
          </a:prstGeom>
        </p:spPr>
        <p:txBody>
          <a:bodyPr vert="horz" lIns="271667" tIns="135834" rIns="271667" bIns="13583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6400802"/>
            <a:ext cx="20574000" cy="18103852"/>
          </a:xfrm>
          <a:prstGeom prst="rect">
            <a:avLst/>
          </a:prstGeom>
        </p:spPr>
        <p:txBody>
          <a:bodyPr vert="horz" lIns="271667" tIns="135834" rIns="271667" bIns="13583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25425403"/>
            <a:ext cx="5334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l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ct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25425403"/>
            <a:ext cx="5334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8333" rtl="0" eaLnBrk="1" latinLnBrk="0" hangingPunct="1">
        <a:spcBef>
          <a:spcPct val="0"/>
        </a:spcBef>
        <a:buNone/>
        <a:defRPr sz="1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8750" indent="-1018750" algn="l" defTabSz="1358333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207292" indent="-848959" algn="l" defTabSz="1358333" rtl="0" eaLnBrk="1" latinLnBrk="0" hangingPunct="1">
        <a:spcBef>
          <a:spcPct val="20000"/>
        </a:spcBef>
        <a:buFont typeface="Arial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3395835" indent="-679167" algn="l" defTabSz="1358333" rtl="0" eaLnBrk="1" latinLnBrk="0" hangingPunct="1">
        <a:spcBef>
          <a:spcPct val="20000"/>
        </a:spcBef>
        <a:buFont typeface="Arial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4754168" indent="-679167" algn="l" defTabSz="1358333" rtl="0" eaLnBrk="1" latinLnBrk="0" hangingPunct="1">
        <a:spcBef>
          <a:spcPct val="20000"/>
        </a:spcBef>
        <a:buFont typeface="Arial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112501" indent="-679167" algn="l" defTabSz="1358333" rtl="0" eaLnBrk="1" latinLnBrk="0" hangingPunct="1">
        <a:spcBef>
          <a:spcPct val="20000"/>
        </a:spcBef>
        <a:buFont typeface="Arial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470834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29168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187502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545835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58333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16666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075001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33334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91668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150001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508334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866668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saloni.shah@asu.edu" TargetMode="External"/><Relationship Id="rId7" Type="http://schemas.openxmlformats.org/officeDocument/2006/relationships/hyperlink" Target="http://www.mayoclinic.org)/" TargetMode="External"/><Relationship Id="rId2" Type="http://schemas.openxmlformats.org/officeDocument/2006/relationships/hyperlink" Target="mailto:kashyap.bhansali@asu.edu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ebmd.com)/" TargetMode="External"/><Relationship Id="rId5" Type="http://schemas.openxmlformats.org/officeDocument/2006/relationships/hyperlink" Target="mailto:smahaja@asu.edu" TargetMode="External"/><Relationship Id="rId10" Type="http://schemas.openxmlformats.org/officeDocument/2006/relationships/image" Target="../media/image3.png"/><Relationship Id="rId4" Type="http://schemas.openxmlformats.org/officeDocument/2006/relationships/hyperlink" Target="mailto:raj.dalvi@asu.edu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8352" y="667287"/>
            <a:ext cx="17123183" cy="2107528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Know Your Disease!</a:t>
            </a:r>
          </a:p>
          <a:p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02856" y="671244"/>
            <a:ext cx="14220325" cy="2045973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200" dirty="0">
                <a:cs typeface="Arial"/>
              </a:rPr>
              <a:t>Kashyap Bhansali, 1209278261, </a:t>
            </a:r>
            <a:r>
              <a:rPr lang="en-US" sz="3200" dirty="0">
                <a:cs typeface="Arial"/>
                <a:hlinkClick r:id="rId2"/>
              </a:rPr>
              <a:t>kashyap.bhansali@asu.edu</a:t>
            </a:r>
            <a:r>
              <a:rPr lang="en-US" sz="3200" dirty="0">
                <a:cs typeface="Arial"/>
              </a:rPr>
              <a:t> </a:t>
            </a:r>
          </a:p>
          <a:p>
            <a:r>
              <a:rPr lang="en-US" sz="3200" dirty="0">
                <a:cs typeface="Arial"/>
              </a:rPr>
              <a:t>Saloni Shah, 1209404115 , </a:t>
            </a:r>
            <a:r>
              <a:rPr lang="en-US" sz="3200" dirty="0">
                <a:cs typeface="Arial"/>
                <a:hlinkClick r:id="rId3"/>
              </a:rPr>
              <a:t>saloni.shah@asu.edu</a:t>
            </a:r>
            <a:endParaRPr lang="en-US" sz="3200" dirty="0">
              <a:cs typeface="Arial"/>
            </a:endParaRPr>
          </a:p>
          <a:p>
            <a:r>
              <a:rPr lang="en-US" sz="3200" dirty="0">
                <a:cs typeface="Arial"/>
              </a:rPr>
              <a:t>Raj Dalvi, 1209232176, </a:t>
            </a:r>
            <a:r>
              <a:rPr lang="en-US" sz="3200" dirty="0">
                <a:cs typeface="Arial"/>
                <a:hlinkClick r:id="rId4"/>
              </a:rPr>
              <a:t>rsdalvi@asu.edu</a:t>
            </a:r>
            <a:endParaRPr lang="en-US" sz="3200" dirty="0">
              <a:cs typeface="Arial"/>
            </a:endParaRPr>
          </a:p>
          <a:p>
            <a:r>
              <a:rPr lang="en-US" sz="3200" dirty="0" err="1">
                <a:cs typeface="Arial"/>
              </a:rPr>
              <a:t>Shruti</a:t>
            </a:r>
            <a:r>
              <a:rPr lang="en-US" sz="3200" dirty="0">
                <a:cs typeface="Arial"/>
              </a:rPr>
              <a:t> Mahajan, 1210431622, </a:t>
            </a:r>
            <a:r>
              <a:rPr lang="en-US" sz="3200" dirty="0">
                <a:cs typeface="Arial"/>
                <a:hlinkClick r:id="rId5"/>
              </a:rPr>
              <a:t>smahaja7@asu.edu</a:t>
            </a:r>
            <a:r>
              <a:rPr lang="en-US" sz="3200" dirty="0">
                <a:cs typeface="Arial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136" y="9148667"/>
            <a:ext cx="10280061" cy="484674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600" b="1" u="sng" dirty="0">
                <a:cs typeface="Arial"/>
              </a:rPr>
              <a:t>Research Questions:</a:t>
            </a:r>
          </a:p>
          <a:p>
            <a:pPr marL="613157" indent="-613157"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3200" dirty="0">
                <a:cs typeface="Arial"/>
              </a:rPr>
              <a:t>What kind of questions are asked on the forum? What are the most commonly discussed Topics &amp; Diseases?</a:t>
            </a:r>
          </a:p>
          <a:p>
            <a:pPr marL="613157" indent="-613157"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3200" dirty="0">
                <a:cs typeface="Arial"/>
              </a:rPr>
              <a:t>What are the Symptoms people with particular Disease have? What parts of the human body are affected by this Disease?</a:t>
            </a:r>
          </a:p>
          <a:p>
            <a:pPr marL="613157" indent="-613157" algn="just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3200" dirty="0">
                <a:cs typeface="Arial"/>
              </a:rPr>
              <a:t>Prevalence of the Diseases in the population over the years?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136" y="4359308"/>
            <a:ext cx="10280061" cy="453896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  <a:prstDash val="lgDash"/>
          </a:ln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600" b="1" u="sng" dirty="0">
                <a:cs typeface="Arial"/>
              </a:rPr>
              <a:t>Motivation &amp; Relevant Work:</a:t>
            </a:r>
          </a:p>
          <a:p>
            <a:pPr marL="571500" indent="-571500" algn="just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Online health discussion forums are popular information seeking sites, which provide reliable health and medical news.</a:t>
            </a:r>
          </a:p>
          <a:p>
            <a:pPr marL="571500" indent="-571500" algn="just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The health information retrieving and organizing patterns of a user can be recognized through this alternative called Question-Answering Systems and forums. (</a:t>
            </a:r>
            <a:r>
              <a:rPr lang="en-US" sz="3200" dirty="0" err="1">
                <a:cs typeface="Arial"/>
              </a:rPr>
              <a:t>Dolares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err="1">
                <a:cs typeface="Arial"/>
              </a:rPr>
              <a:t>M.et</a:t>
            </a:r>
            <a:r>
              <a:rPr lang="en-US" sz="3200" dirty="0">
                <a:cs typeface="Arial"/>
              </a:rPr>
              <a:t> al, 2010).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4035" y="12144537"/>
            <a:ext cx="10991851" cy="14526313"/>
          </a:xfrm>
          <a:prstGeom prst="rect">
            <a:avLst/>
          </a:prstGeom>
          <a:gradFill>
            <a:gsLst>
              <a:gs pos="0">
                <a:srgbClr val="FAF0F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  <a:prstDash val="dash"/>
          </a:ln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600" b="1" u="sng" dirty="0">
                <a:cs typeface="Arial"/>
              </a:rPr>
              <a:t>Methodology: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Used the scraped data of Diseases and Symptoms to extract the relevant close matches from the Q&amp;As in the dataset using </a:t>
            </a:r>
            <a:r>
              <a:rPr lang="en-US" sz="3600" i="1" dirty="0">
                <a:cs typeface="Arial"/>
              </a:rPr>
              <a:t>Sequence Matching</a:t>
            </a:r>
            <a:r>
              <a:rPr lang="en-US" sz="3600" dirty="0">
                <a:cs typeface="Arial"/>
              </a:rPr>
              <a:t>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i="1" dirty="0">
                <a:cs typeface="Arial"/>
              </a:rPr>
              <a:t>Mapped the relationships </a:t>
            </a:r>
            <a:r>
              <a:rPr lang="en-US" sz="3600" dirty="0">
                <a:cs typeface="Arial"/>
              </a:rPr>
              <a:t>between Diseases and Symptoms that occur in the same Q&amp;As and represented using a </a:t>
            </a:r>
            <a:r>
              <a:rPr lang="en-US" sz="3600" i="1" dirty="0">
                <a:cs typeface="Arial"/>
              </a:rPr>
              <a:t>Chord diagram</a:t>
            </a:r>
            <a:r>
              <a:rPr lang="en-US" sz="3600" dirty="0">
                <a:cs typeface="Arial"/>
              </a:rPr>
              <a:t>. 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Based on the body parts affected by the disease, relevant area is highlighted on a 2D human body figure.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Majority of the body parts were mapped by extracting data from the dataset  while a few manual inputs were necessary for improving the accuracy.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Sequence Matching was preferred over TF-IDF because it reduced the occurrence of meaningless data and also handles typos better. Usually, the complex names that may be misspelled would be handled and identified accurately.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Using an interactive line chart we demonstrate trend discussion over a particular Disease topic.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With a </a:t>
            </a:r>
            <a:r>
              <a:rPr lang="en-US" sz="3600" i="1" dirty="0">
                <a:cs typeface="Arial"/>
              </a:rPr>
              <a:t>bag-of-words</a:t>
            </a:r>
            <a:r>
              <a:rPr lang="en-US" sz="3600" dirty="0">
                <a:cs typeface="Arial"/>
              </a:rPr>
              <a:t> approach we perform some clustering with manual inputs for correctness, to build a hierarchical structure and represent using </a:t>
            </a:r>
            <a:r>
              <a:rPr lang="en-US" sz="3600" i="1" dirty="0" err="1">
                <a:cs typeface="Arial"/>
              </a:rPr>
              <a:t>Zoomable</a:t>
            </a:r>
            <a:r>
              <a:rPr lang="en-US" sz="3600" i="1" dirty="0">
                <a:cs typeface="Arial"/>
              </a:rPr>
              <a:t>-Bubble</a:t>
            </a:r>
            <a:r>
              <a:rPr lang="en-US" sz="3600" dirty="0">
                <a:cs typeface="Arial"/>
              </a:rPr>
              <a:t> chart.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4000" y="23393400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5136" y="21223946"/>
            <a:ext cx="10280061" cy="544690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</p:spPr>
        <p:txBody>
          <a:bodyPr wrap="square" lIns="75465" tIns="37733" rIns="75465" bIns="37733" rtlCol="0">
            <a:spAutoFit/>
          </a:bodyPr>
          <a:lstStyle>
            <a:defPPr>
              <a:defRPr lang="en-US"/>
            </a:defPPr>
            <a:lvl1pPr>
              <a:defRPr sz="3600" u="sng">
                <a:latin typeface="Arial"/>
                <a:cs typeface="Arial"/>
              </a:defRPr>
            </a:lvl1pPr>
          </a:lstStyle>
          <a:p>
            <a:pPr algn="just"/>
            <a:r>
              <a:rPr lang="en-US" b="1" dirty="0">
                <a:latin typeface="+mn-lt"/>
              </a:rPr>
              <a:t>Findings: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u="none" dirty="0">
                <a:latin typeface="+mn-lt"/>
              </a:rPr>
              <a:t>There is a lot of discussion about Women health problems, accompanied by Q&amp;A’s for General Symptoms and  Sensory Organs of Human body.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u="none" dirty="0">
                <a:latin typeface="+mn-lt"/>
              </a:rPr>
              <a:t>Pain and Infection are the most common complications associated with a gamut of diseases.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u="none" dirty="0">
                <a:latin typeface="+mn-lt"/>
              </a:rPr>
              <a:t>Complicated issues like Cancer, Blood problems, Surgery has been less discussed and talked about on the forum, since they’re critical enough to directly consult a doctor in-person.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5136" y="14245804"/>
            <a:ext cx="10280061" cy="660180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cs typeface="Arial"/>
              </a:rPr>
              <a:t>Data Collection: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Collected data about diseases, symptoms and posted date of question and answers from the WebMD dataset provided. Also extracted diseases and symptoms from Q&amp;A data.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Scrapped additional diseases and symptoms data from Q&amp;A forum: WebMD (</a:t>
            </a:r>
            <a:r>
              <a:rPr lang="en-US" sz="3200" dirty="0">
                <a:cs typeface="Arial"/>
                <a:hlinkClick r:id="rId6"/>
              </a:rPr>
              <a:t>www.webmd.com)</a:t>
            </a:r>
            <a:r>
              <a:rPr lang="en-US" sz="3200" dirty="0">
                <a:cs typeface="Arial"/>
              </a:rPr>
              <a:t> and from Mayo Clinic (</a:t>
            </a:r>
            <a:r>
              <a:rPr lang="en-US" sz="3200" dirty="0">
                <a:cs typeface="Arial"/>
                <a:hlinkClick r:id="rId7"/>
              </a:rPr>
              <a:t>www.mayoclinic.org)</a:t>
            </a:r>
            <a:endParaRPr lang="en-US" sz="3200" dirty="0">
              <a:cs typeface="Arial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Processed the data to map the Diseases and Symptoms to Topics provided in the dataset. Collected data about the Human body parts where the diseases affect.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endParaRPr lang="en-US" sz="3200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856" y="4359308"/>
            <a:ext cx="10991851" cy="7485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webm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7" y="2409440"/>
            <a:ext cx="5330986" cy="134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alytics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17" y="2317833"/>
            <a:ext cx="1664159" cy="166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03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456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Hsiao</dc:creator>
  <cp:lastModifiedBy>kashyap bhansali</cp:lastModifiedBy>
  <cp:revision>230</cp:revision>
  <dcterms:created xsi:type="dcterms:W3CDTF">2015-05-18T17:22:53Z</dcterms:created>
  <dcterms:modified xsi:type="dcterms:W3CDTF">2016-11-30T02:49:12Z</dcterms:modified>
</cp:coreProperties>
</file>