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58333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16666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75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33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791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50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08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866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74"/>
  </p:normalViewPr>
  <p:slideViewPr>
    <p:cSldViewPr snapToGrid="0" snapToObjects="1">
      <p:cViewPr>
        <p:scale>
          <a:sx n="33" d="100"/>
          <a:sy n="33" d="100"/>
        </p:scale>
        <p:origin x="320" y="256"/>
      </p:cViewPr>
      <p:guideLst>
        <p:guide orient="horz" pos="8641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521702"/>
            <a:ext cx="194310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0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098555"/>
            <a:ext cx="51435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098555"/>
            <a:ext cx="150495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17627602"/>
            <a:ext cx="19431000" cy="5448300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583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166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75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33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791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50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08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8699501"/>
            <a:ext cx="10100470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6140453"/>
            <a:ext cx="10104438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8699501"/>
            <a:ext cx="10104438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1092200"/>
            <a:ext cx="7520783" cy="46482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1092202"/>
            <a:ext cx="12779375" cy="23412452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5740403"/>
            <a:ext cx="7520783" cy="18764252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19202401"/>
            <a:ext cx="13716000" cy="226695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451100"/>
            <a:ext cx="13716000" cy="16459200"/>
          </a:xfrm>
        </p:spPr>
        <p:txBody>
          <a:bodyPr/>
          <a:lstStyle>
            <a:lvl1pPr marL="0" indent="0">
              <a:buNone/>
              <a:defRPr sz="9600"/>
            </a:lvl1pPr>
            <a:lvl2pPr marL="1358333" indent="0">
              <a:buNone/>
              <a:defRPr sz="8400"/>
            </a:lvl2pPr>
            <a:lvl3pPr marL="2716666" indent="0">
              <a:buNone/>
              <a:defRPr sz="7100"/>
            </a:lvl3pPr>
            <a:lvl4pPr marL="4075001" indent="0">
              <a:buNone/>
              <a:defRPr sz="5900"/>
            </a:lvl4pPr>
            <a:lvl5pPr marL="5433334" indent="0">
              <a:buNone/>
              <a:defRPr sz="5900"/>
            </a:lvl5pPr>
            <a:lvl6pPr marL="6791668" indent="0">
              <a:buNone/>
              <a:defRPr sz="5900"/>
            </a:lvl6pPr>
            <a:lvl7pPr marL="8150001" indent="0">
              <a:buNone/>
              <a:defRPr sz="5900"/>
            </a:lvl7pPr>
            <a:lvl8pPr marL="9508334" indent="0">
              <a:buNone/>
              <a:defRPr sz="5900"/>
            </a:lvl8pPr>
            <a:lvl9pPr marL="10866668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1469353"/>
            <a:ext cx="13716000" cy="3219448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98553"/>
            <a:ext cx="20574000" cy="4572000"/>
          </a:xfrm>
          <a:prstGeom prst="rect">
            <a:avLst/>
          </a:prstGeom>
        </p:spPr>
        <p:txBody>
          <a:bodyPr vert="horz" lIns="271667" tIns="135834" rIns="271667" bIns="13583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400802"/>
            <a:ext cx="20574000" cy="18103852"/>
          </a:xfrm>
          <a:prstGeom prst="rect">
            <a:avLst/>
          </a:prstGeom>
        </p:spPr>
        <p:txBody>
          <a:bodyPr vert="horz" lIns="271667" tIns="135834" rIns="271667" bIns="13583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2F60-A9DA-754F-BA60-4C4FB523BA99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33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750" indent="-1018750" algn="l" defTabSz="1358333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07292" indent="-848959" algn="l" defTabSz="1358333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835" indent="-679167" algn="l" defTabSz="1358333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54168" indent="-679167" algn="l" defTabSz="1358333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112501" indent="-679167" algn="l" defTabSz="1358333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70834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29168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7502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5835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333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16666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75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33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1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50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08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66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kashyap.bhansali@asu.edu" TargetMode="External"/><Relationship Id="rId3" Type="http://schemas.openxmlformats.org/officeDocument/2006/relationships/hyperlink" Target="mailto:saloni.shah@asu.edu" TargetMode="External"/><Relationship Id="rId4" Type="http://schemas.openxmlformats.org/officeDocument/2006/relationships/hyperlink" Target="mailto:raj.dalvi@asu.edu" TargetMode="External"/><Relationship Id="rId5" Type="http://schemas.openxmlformats.org/officeDocument/2006/relationships/hyperlink" Target="mailto:smahaja@asu.edu" TargetMode="External"/><Relationship Id="rId6" Type="http://schemas.openxmlformats.org/officeDocument/2006/relationships/hyperlink" Target="http://www.webmd.com)/" TargetMode="External"/><Relationship Id="rId7" Type="http://schemas.openxmlformats.org/officeDocument/2006/relationships/hyperlink" Target="http://www.mayoclinic.org)/" TargetMode="Externa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8352" y="667287"/>
            <a:ext cx="17123183" cy="210752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Know Your Disease!</a:t>
            </a: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2856" y="2102488"/>
            <a:ext cx="14220325" cy="2045973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200" dirty="0">
                <a:cs typeface="Arial"/>
              </a:rPr>
              <a:t>Kashyap Bhansali, 1209278261, </a:t>
            </a:r>
            <a:r>
              <a:rPr lang="en-US" sz="3200" dirty="0">
                <a:cs typeface="Arial"/>
                <a:hlinkClick r:id="rId2"/>
              </a:rPr>
              <a:t>kashyap.bhansali@asu.edu</a:t>
            </a:r>
            <a:r>
              <a:rPr lang="en-US" sz="3200" dirty="0">
                <a:cs typeface="Arial"/>
              </a:rPr>
              <a:t> </a:t>
            </a:r>
          </a:p>
          <a:p>
            <a:r>
              <a:rPr lang="en-US" sz="3200" dirty="0">
                <a:cs typeface="Arial"/>
              </a:rPr>
              <a:t>Saloni Shah, 1209404115 , </a:t>
            </a:r>
            <a:r>
              <a:rPr lang="en-US" sz="3200" dirty="0">
                <a:cs typeface="Arial"/>
                <a:hlinkClick r:id="rId3"/>
              </a:rPr>
              <a:t>saloni.shah@asu.edu</a:t>
            </a:r>
            <a:endParaRPr lang="en-US" sz="3200" dirty="0">
              <a:cs typeface="Arial"/>
            </a:endParaRPr>
          </a:p>
          <a:p>
            <a:r>
              <a:rPr lang="en-US" sz="3200" dirty="0">
                <a:cs typeface="Arial"/>
              </a:rPr>
              <a:t>Raj Dalvi, 1209232176, </a:t>
            </a:r>
            <a:r>
              <a:rPr lang="en-US" sz="3200" dirty="0">
                <a:cs typeface="Arial"/>
                <a:hlinkClick r:id="rId4"/>
              </a:rPr>
              <a:t>rsdalvi@asu.edu</a:t>
            </a:r>
            <a:endParaRPr lang="en-US" sz="3200" dirty="0">
              <a:cs typeface="Arial"/>
            </a:endParaRPr>
          </a:p>
          <a:p>
            <a:r>
              <a:rPr lang="en-US" sz="3200" dirty="0" err="1">
                <a:cs typeface="Arial"/>
              </a:rPr>
              <a:t>Shruti</a:t>
            </a:r>
            <a:r>
              <a:rPr lang="en-US" sz="3200" dirty="0">
                <a:cs typeface="Arial"/>
              </a:rPr>
              <a:t> Mahajan, 1210431622, </a:t>
            </a:r>
            <a:r>
              <a:rPr lang="en-US" sz="3200" dirty="0">
                <a:cs typeface="Arial"/>
                <a:hlinkClick r:id="rId5"/>
              </a:rPr>
              <a:t>smahaja7@asu.edu</a:t>
            </a:r>
            <a:r>
              <a:rPr lang="en-US" sz="3200" dirty="0">
                <a:cs typeface="Aria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36" y="9148667"/>
            <a:ext cx="10280061" cy="48467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Research Questions: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kind of questions are asked on the forum? What are the most commonly discussed Topics &amp; Diseases?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are the Symptoms people with particular Disease have? What parts of the human body are affected by this Disease?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200" dirty="0">
                <a:cs typeface="Arial"/>
              </a:rPr>
              <a:t>Prevalence of the Diseases in the population over the years?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136" y="4359308"/>
            <a:ext cx="10280061" cy="453896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  <a:prstDash val="lg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Motivation &amp; Relevant </a:t>
            </a:r>
            <a:r>
              <a:rPr lang="en-US" sz="3600" b="1" u="sng" dirty="0" smtClean="0">
                <a:cs typeface="Arial"/>
              </a:rPr>
              <a:t>Work:</a:t>
            </a:r>
            <a:endParaRPr lang="en-US" sz="3600" b="1" u="sng" dirty="0">
              <a:cs typeface="Arial"/>
            </a:endParaRP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Online health discussion forums are popular information seeking sites, which provide reliable health and medical news.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The health information retrieving and organizing patterns of a user can be recognized through this alternative called Question-Answering Systems and forums. (</a:t>
            </a:r>
            <a:r>
              <a:rPr lang="en-US" sz="3200" dirty="0" err="1">
                <a:cs typeface="Arial"/>
              </a:rPr>
              <a:t>Dolares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M.et</a:t>
            </a:r>
            <a:r>
              <a:rPr lang="en-US" sz="3200" dirty="0">
                <a:cs typeface="Arial"/>
              </a:rPr>
              <a:t> al, 2010).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4035" y="12144537"/>
            <a:ext cx="10991851" cy="14526313"/>
          </a:xfrm>
          <a:prstGeom prst="rect">
            <a:avLst/>
          </a:prstGeom>
          <a:gradFill>
            <a:gsLst>
              <a:gs pos="0">
                <a:srgbClr val="FAF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Methodology: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Used the scraped data of Diseases and Symptoms to extract the relevant close matches from the Q&amp;As in the dataset using </a:t>
            </a:r>
            <a:r>
              <a:rPr lang="en-US" sz="3600" i="1" dirty="0">
                <a:cs typeface="Arial"/>
              </a:rPr>
              <a:t>Sequence Matching</a:t>
            </a:r>
            <a:r>
              <a:rPr lang="en-US" sz="3600" dirty="0">
                <a:cs typeface="Arial"/>
              </a:rPr>
              <a:t>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i="1" dirty="0">
                <a:cs typeface="Arial"/>
              </a:rPr>
              <a:t>Mapped the relationships </a:t>
            </a:r>
            <a:r>
              <a:rPr lang="en-US" sz="3600" dirty="0">
                <a:cs typeface="Arial"/>
              </a:rPr>
              <a:t>between Diseases and Symptoms that occur in the same Q&amp;As and represented using a </a:t>
            </a:r>
            <a:r>
              <a:rPr lang="en-US" sz="3600" i="1" dirty="0">
                <a:cs typeface="Arial"/>
              </a:rPr>
              <a:t>Chord diagram</a:t>
            </a:r>
            <a:r>
              <a:rPr lang="en-US" sz="3600" dirty="0">
                <a:cs typeface="Arial"/>
              </a:rPr>
              <a:t>. 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Based on the body parts affected by the disease, relevant area is highlighted on a 2D human body figure.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Majority of the body parts were mapped by extracting data from the dataset  while a few manual inputs were necessary for improving the accuracy.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Sequence Matching was preferred over TF-IDF because it reduced the occurrence of meaningless data and also handles typos better. Usually, the complex names that may be misspelled would be handled and identified accurately.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Using an interactive line chart we demonstrate trend discussion over a particular Disease topic.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With a </a:t>
            </a:r>
            <a:r>
              <a:rPr lang="en-US" sz="3600" i="1" dirty="0">
                <a:cs typeface="Arial"/>
              </a:rPr>
              <a:t>bag-of-words</a:t>
            </a:r>
            <a:r>
              <a:rPr lang="en-US" sz="3600" dirty="0">
                <a:cs typeface="Arial"/>
              </a:rPr>
              <a:t> approach we perform some clustering with manual inputs for correctness, to build a hierarchical structure and represent using </a:t>
            </a:r>
            <a:r>
              <a:rPr lang="en-US" sz="3600" i="1" dirty="0" err="1">
                <a:cs typeface="Arial"/>
              </a:rPr>
              <a:t>Zoomable</a:t>
            </a:r>
            <a:r>
              <a:rPr lang="en-US" sz="3600" i="1" dirty="0">
                <a:cs typeface="Arial"/>
              </a:rPr>
              <a:t>-Bubble</a:t>
            </a:r>
            <a:r>
              <a:rPr lang="en-US" sz="3600" dirty="0">
                <a:cs typeface="Arial"/>
              </a:rPr>
              <a:t> chart.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4000" y="23393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136" y="21223946"/>
            <a:ext cx="10280061" cy="54469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pPr algn="just"/>
            <a:r>
              <a:rPr lang="en-US" b="1" dirty="0">
                <a:latin typeface="+mn-lt"/>
              </a:rPr>
              <a:t>Findings: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There is a lot of discussion about Women health problems, accompanied by Q&amp;A’s for General Symptoms and  Sensory Organs of Human body.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Pain and Infection are the most common complications associated with a gamut of diseases.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Complicated issues like Cancer, Blood problems, Surgery has been less discussed and talked about on the forum, since they’re critical enough to directly consult a doctor in-person.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136" y="14245804"/>
            <a:ext cx="10280061" cy="66018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rial"/>
              </a:rPr>
              <a:t>Data Collection: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Collected data about diseases, symptoms and posted date of question and answers from the WebMD dataset provided. Also extracted diseases and symptoms from Q&amp;A data.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Scrapped additional diseases and symptoms data from Q&amp;A forum: WebMD (</a:t>
            </a:r>
            <a:r>
              <a:rPr lang="en-US" sz="3200" dirty="0">
                <a:cs typeface="Arial"/>
                <a:hlinkClick r:id="rId6"/>
              </a:rPr>
              <a:t>www.webmd.com)</a:t>
            </a:r>
            <a:r>
              <a:rPr lang="en-US" sz="3200" dirty="0">
                <a:cs typeface="Arial"/>
              </a:rPr>
              <a:t> and from Mayo Clinic (</a:t>
            </a:r>
            <a:r>
              <a:rPr lang="en-US" sz="3200" dirty="0">
                <a:cs typeface="Arial"/>
                <a:hlinkClick r:id="rId7"/>
              </a:rPr>
              <a:t>www.mayoclinic.org)</a:t>
            </a:r>
            <a:endParaRPr lang="en-US" sz="3200" dirty="0">
              <a:cs typeface="Arial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Processed the data to map the Diseases and Symptoms to Topics provided in the dataset. Collected data about the Human body parts where the diseases affect.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1026" name="Picture 2" descr="Image result for webm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7" y="2409440"/>
            <a:ext cx="5330986" cy="13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alytic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17" y="2317833"/>
            <a:ext cx="1664159" cy="16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034" y="4359308"/>
            <a:ext cx="10991851" cy="7329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86" y="691551"/>
            <a:ext cx="7441736" cy="120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88" y="373935"/>
            <a:ext cx="2058469" cy="20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456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Hsiao</dc:creator>
  <cp:lastModifiedBy>Saloni Shah</cp:lastModifiedBy>
  <cp:revision>234</cp:revision>
  <dcterms:created xsi:type="dcterms:W3CDTF">2015-05-18T17:22:53Z</dcterms:created>
  <dcterms:modified xsi:type="dcterms:W3CDTF">2016-12-05T06:57:36Z</dcterms:modified>
</cp:coreProperties>
</file>