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C664-1A11-4B82-A9BB-D1E62179F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5D83-A28E-42FA-BE4A-F19334873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7ACFB-C3B6-4EA8-9C41-723F90FE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3CA4-180A-4827-A687-08821E21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2465-246F-4FAE-90B3-EA1429A3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ABA9-726C-4686-8802-9575F20F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BD8AC-065A-4857-AB94-88AEC610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4F9E-5F2C-4076-BACF-5EB8731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057A-4C63-4409-BE87-1FCD3B4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38A0-D592-46BA-9E75-00DB188A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3BC8A-B20E-4495-9422-C30B40E51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7BA5-699D-4FF5-925B-72AA3CB0B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26F5-9F69-44E8-8C72-7471600B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366C-7892-4B4F-AAE6-E053B1DB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71AF-25EA-45DA-BD49-E7DB6B91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0B5C-71BF-4BA2-829B-08E65636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90AA-ED80-474F-969C-4B31BCC4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531D-F36A-4B55-8F71-3DA9E1DB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E314-F958-419A-9972-12BBBF42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3E86-2EFE-4C51-BE6A-46BA68F0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5919-823E-42F0-8823-CB6C147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6296-2434-4365-8B14-FD1CAB26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A374-FCB0-450D-B29D-788F28E1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7C36-8A8E-4C5D-A855-FE2B9AF2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FF06-C3AC-417D-97C0-C1667ED1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4F1B-B8BC-4BD8-BF5F-C36C327E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8275-FD44-43FE-A796-067BD53D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E2D9D-BEF0-4026-B5AE-919E61F54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46B63-F81B-4FC9-80C2-AF0D5FF0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79C7-A9E4-4291-8231-4AB690EE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50F2-3040-4C2C-A750-385A4AAD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7405-5F0F-4799-90B9-4F850410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0872-EFBC-4592-AC7F-3166B4F5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C375-CF46-4992-AA90-B7DAAF594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234AB-1A71-42FA-96E0-C080EF83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24111-5F35-458E-8BE2-80CD11960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CB572-0372-48BE-90F1-4A4A6DB2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E2BFD-8E13-4A06-A790-1678F090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4BC9C-2F0D-43E0-80B7-77132588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A8E6-6245-4147-B2C4-E6684AE6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7C2A7-D71C-4AFB-8F5B-4433662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0F829-FB9C-4C69-B3E7-278BB510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DE965-410E-4BCD-8607-AEB2B297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20953-D3BD-4129-B45B-208193B5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103A3-ECF5-42D5-AC5F-9405F414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53421-6881-49E1-ABBD-09558788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77AE-4082-4B92-AF75-916902A3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C889-78AF-4B7E-84E0-BD465CCB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CE67C-1B67-4BBE-8D5B-8BA34BC7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7DD95-BD02-432E-AD78-828738C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2248B-0530-4977-B9F8-771C1E8F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EFB7C-C5CE-4FD4-A57D-276423F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51AD-FEAB-4A1C-8988-A50450A4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D37D4-99D9-4473-915D-1969844DD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550AF-3442-48D2-A253-E8C835BD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382A-EE90-4148-A3F5-B6F32C07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776B-F999-473A-BE53-C902285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9E3E-74CC-49F1-9CCD-075E47AA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33E1-F5CE-43F0-BDC4-2CDA5402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97B4-E8B7-4DD8-B288-D078D6AA6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D2ED-80D8-46D2-AF44-491224AD0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4347-AEAB-4C26-9A65-019DDEA9D3C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CF14-CB9C-47E5-8BFC-29E35603A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11C9-650A-4446-8D1E-61F2D135B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359E-5985-40A9-BA77-54900B428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Convolutional Neural Network (DCNN)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7238-D0DF-4C98-8B1C-1230B6E39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Singh </a:t>
            </a:r>
          </a:p>
          <a:p>
            <a:r>
              <a:rPr lang="en-US" dirty="0"/>
              <a:t>Reference: (Gulli and Pal) Deep Learning with Keras, Chapter 3.</a:t>
            </a:r>
          </a:p>
        </p:txBody>
      </p:sp>
    </p:spTree>
    <p:extLst>
      <p:ext uri="{BB962C8B-B14F-4D97-AF65-F5344CB8AC3E}">
        <p14:creationId xmlns:p14="http://schemas.microsoft.com/office/powerpoint/2010/main" val="186790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371-E885-41A6-8CF6-70BE258F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3EA1-89F5-4544-92DD-40F040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Fully connected or dense layer does not include relation among the </a:t>
            </a:r>
            <a:r>
              <a:rPr lang="en-US" dirty="0">
                <a:solidFill>
                  <a:schemeClr val="accent1"/>
                </a:solidFill>
              </a:rPr>
              <a:t>surrounding pixels</a:t>
            </a:r>
            <a:r>
              <a:rPr lang="en-US" dirty="0"/>
              <a:t>.</a:t>
            </a:r>
          </a:p>
          <a:p>
            <a:r>
              <a:rPr lang="en-US" dirty="0"/>
              <a:t>Well suited for classifying images.</a:t>
            </a:r>
          </a:p>
          <a:p>
            <a:r>
              <a:rPr lang="en-US" dirty="0"/>
              <a:t>The network resembles ‘visual cortex’ in brain.</a:t>
            </a:r>
          </a:p>
          <a:p>
            <a:r>
              <a:rPr lang="en-US" dirty="0"/>
              <a:t>Not limited to images but also applied to text, video, and speech.</a:t>
            </a:r>
          </a:p>
        </p:txBody>
      </p:sp>
      <p:pic>
        <p:nvPicPr>
          <p:cNvPr id="1026" name="Picture 2" descr="Map, Location, Navigation, Symbol, Destination">
            <a:extLst>
              <a:ext uri="{FF2B5EF4-FFF2-40B4-BE49-F238E27FC236}">
                <a16:creationId xmlns:a16="http://schemas.microsoft.com/office/drawing/2014/main" id="{946D8B59-1F8F-4BEC-B4DC-F2A459C0C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441" y="256603"/>
            <a:ext cx="2449497" cy="15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, Pet, Cute Cat, Tortoise Shell, Mieze, Domestic Cat">
            <a:extLst>
              <a:ext uri="{FF2B5EF4-FFF2-40B4-BE49-F238E27FC236}">
                <a16:creationId xmlns:a16="http://schemas.microsoft.com/office/drawing/2014/main" id="{5801BB76-92FF-416C-89D4-95D5E042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7" y="5047084"/>
            <a:ext cx="1897224" cy="126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g, Pup, Bitch Nova, Domestic Animal, Female, Animal">
            <a:extLst>
              <a:ext uri="{FF2B5EF4-FFF2-40B4-BE49-F238E27FC236}">
                <a16:creationId xmlns:a16="http://schemas.microsoft.com/office/drawing/2014/main" id="{56F24CAC-9BBC-4AFF-83E5-074E8F8C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90" y="5092208"/>
            <a:ext cx="1832399" cy="12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8FCD7-6228-4E60-B239-517E1232D04C}"/>
              </a:ext>
            </a:extLst>
          </p:cNvPr>
          <p:cNvSpPr txBox="1"/>
          <p:nvPr/>
        </p:nvSpPr>
        <p:spPr>
          <a:xfrm>
            <a:off x="3984171" y="5570375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1032" name="Picture 8" descr="Brain, Think, Knowledge, Mind, Science, Anatomy, Health">
            <a:extLst>
              <a:ext uri="{FF2B5EF4-FFF2-40B4-BE49-F238E27FC236}">
                <a16:creationId xmlns:a16="http://schemas.microsoft.com/office/drawing/2014/main" id="{A027B716-5C3E-4CCD-B5CB-9D11E93C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258" y="4340929"/>
            <a:ext cx="2771454" cy="18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020FA6-0383-419B-A864-09A9DEE3B560}"/>
              </a:ext>
            </a:extLst>
          </p:cNvPr>
          <p:cNvSpPr/>
          <p:nvPr/>
        </p:nvSpPr>
        <p:spPr>
          <a:xfrm>
            <a:off x="838200" y="4907902"/>
            <a:ext cx="6514322" cy="1763486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B52B-FA40-4399-B08E-F569631D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 neural network (DCNN)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58F7-40AF-449B-996E-F500C869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layers of convolutional layer, activation, pooling, etc.</a:t>
            </a:r>
          </a:p>
          <a:p>
            <a:endParaRPr lang="en-US" dirty="0"/>
          </a:p>
          <a:p>
            <a:r>
              <a:rPr lang="en-US" dirty="0"/>
              <a:t>Convolutional and pooling layers are alternated.</a:t>
            </a:r>
          </a:p>
          <a:p>
            <a:endParaRPr lang="en-US" dirty="0"/>
          </a:p>
          <a:p>
            <a:r>
              <a:rPr lang="en-US" dirty="0"/>
              <a:t>The last stage of sequential model is made up of one or more fully connected layers.</a:t>
            </a:r>
          </a:p>
          <a:p>
            <a:endParaRPr lang="en-US" dirty="0"/>
          </a:p>
          <a:p>
            <a:r>
              <a:rPr lang="en-US" dirty="0"/>
              <a:t>Lets discuss MNIST database images for illustration</a:t>
            </a:r>
          </a:p>
        </p:txBody>
      </p:sp>
    </p:spTree>
    <p:extLst>
      <p:ext uri="{BB962C8B-B14F-4D97-AF65-F5344CB8AC3E}">
        <p14:creationId xmlns:p14="http://schemas.microsoft.com/office/powerpoint/2010/main" val="42254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B134-EAB5-4F3D-A1F0-AC23FB85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image (Handwritten digits 0-9)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E3BD5-1491-4B20-B0B5-34CD1C2CA0CB}"/>
              </a:ext>
            </a:extLst>
          </p:cNvPr>
          <p:cNvSpPr/>
          <p:nvPr/>
        </p:nvSpPr>
        <p:spPr>
          <a:xfrm>
            <a:off x="1331650" y="2068497"/>
            <a:ext cx="2494626" cy="17932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Lucida Handwriting" panose="03010101010101010101" pitchFamily="66" charset="0"/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E14D2-E64C-4CCD-8285-CE3A2C34405D}"/>
              </a:ext>
            </a:extLst>
          </p:cNvPr>
          <p:cNvSpPr txBox="1"/>
          <p:nvPr/>
        </p:nvSpPr>
        <p:spPr>
          <a:xfrm>
            <a:off x="2369611" y="3986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66C6A-D629-4602-8876-5A0B6C504586}"/>
              </a:ext>
            </a:extLst>
          </p:cNvPr>
          <p:cNvSpPr txBox="1"/>
          <p:nvPr/>
        </p:nvSpPr>
        <p:spPr>
          <a:xfrm>
            <a:off x="3933561" y="2780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8EF870-EF77-4C19-B0D2-17C79E8F1A1E}"/>
              </a:ext>
            </a:extLst>
          </p:cNvPr>
          <p:cNvCxnSpPr>
            <a:stCxn id="5" idx="1"/>
          </p:cNvCxnSpPr>
          <p:nvPr/>
        </p:nvCxnSpPr>
        <p:spPr>
          <a:xfrm flipH="1">
            <a:off x="1411550" y="4170739"/>
            <a:ext cx="958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ABD89A-491D-4743-973A-8F96F75C74BB}"/>
              </a:ext>
            </a:extLst>
          </p:cNvPr>
          <p:cNvCxnSpPr>
            <a:stCxn id="5" idx="3"/>
          </p:cNvCxnSpPr>
          <p:nvPr/>
        </p:nvCxnSpPr>
        <p:spPr>
          <a:xfrm>
            <a:off x="2788315" y="4170739"/>
            <a:ext cx="1037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C81D1B-7238-4E92-BB76-1CE4EEDBCE01}"/>
              </a:ext>
            </a:extLst>
          </p:cNvPr>
          <p:cNvSpPr txBox="1"/>
          <p:nvPr/>
        </p:nvSpPr>
        <p:spPr>
          <a:xfrm>
            <a:off x="1569893" y="1729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26FD4D-D897-4575-85E0-C9B73547BBF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331649" y="1914021"/>
            <a:ext cx="23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BC7BE3-D77D-40AD-8A46-A333F549956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988597" y="1914021"/>
            <a:ext cx="266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71524-4C6A-4BA3-9C05-6ADB2EDDB289}"/>
              </a:ext>
            </a:extLst>
          </p:cNvPr>
          <p:cNvCxnSpPr/>
          <p:nvPr/>
        </p:nvCxnSpPr>
        <p:spPr>
          <a:xfrm>
            <a:off x="2254928" y="2068497"/>
            <a:ext cx="0" cy="711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572519-FDAE-4AAD-89DF-3E7EBC5EEB88}"/>
              </a:ext>
            </a:extLst>
          </p:cNvPr>
          <p:cNvCxnSpPr/>
          <p:nvPr/>
        </p:nvCxnSpPr>
        <p:spPr>
          <a:xfrm>
            <a:off x="1331649" y="2780476"/>
            <a:ext cx="9232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53EB55-B7CA-4F47-803F-5803E5579CF6}"/>
              </a:ext>
            </a:extLst>
          </p:cNvPr>
          <p:cNvSpPr txBox="1"/>
          <p:nvPr/>
        </p:nvSpPr>
        <p:spPr>
          <a:xfrm>
            <a:off x="4953740" y="2618913"/>
            <a:ext cx="50202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10 by 10 submatrix which can be </a:t>
            </a:r>
          </a:p>
          <a:p>
            <a:r>
              <a:rPr lang="en-US" dirty="0"/>
              <a:t>generated by shifting it one unit either to right</a:t>
            </a:r>
          </a:p>
          <a:p>
            <a:r>
              <a:rPr lang="en-US" dirty="0"/>
              <a:t>or down = (28 -10) times (28-10) = 18 * 18</a:t>
            </a:r>
          </a:p>
          <a:p>
            <a:endParaRPr lang="en-US" dirty="0"/>
          </a:p>
          <a:p>
            <a:r>
              <a:rPr lang="en-US" dirty="0"/>
              <a:t>Each submatrix is represented by one neuron in the</a:t>
            </a:r>
          </a:p>
          <a:p>
            <a:r>
              <a:rPr lang="en-US" dirty="0"/>
              <a:t>convolutional layer.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6A423-BBD3-47BC-931B-580A9BEE5174}"/>
              </a:ext>
            </a:extLst>
          </p:cNvPr>
          <p:cNvSpPr txBox="1"/>
          <p:nvPr/>
        </p:nvSpPr>
        <p:spPr>
          <a:xfrm>
            <a:off x="838200" y="5504155"/>
            <a:ext cx="972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Keras</a:t>
            </a:r>
            <a:r>
              <a:rPr lang="en-US" dirty="0"/>
              <a:t>, size of each single submatrix is called </a:t>
            </a:r>
            <a:r>
              <a:rPr lang="en-US" dirty="0">
                <a:solidFill>
                  <a:srgbClr val="0070C0"/>
                </a:solidFill>
              </a:rPr>
              <a:t>stride length </a:t>
            </a:r>
            <a:r>
              <a:rPr lang="en-US" dirty="0"/>
              <a:t>which can be changed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86056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907F-B038-4C4C-BFC8-E9A363F9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variation over different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F861-3A37-4BD1-A6D4-9F3F3397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</a:t>
            </a:r>
          </a:p>
          <a:p>
            <a:endParaRPr lang="en-US" dirty="0"/>
          </a:p>
          <a:p>
            <a:r>
              <a:rPr lang="en-US" dirty="0"/>
              <a:t>Stride length</a:t>
            </a:r>
          </a:p>
        </p:txBody>
      </p:sp>
    </p:spTree>
    <p:extLst>
      <p:ext uri="{BB962C8B-B14F-4D97-AF65-F5344CB8AC3E}">
        <p14:creationId xmlns:p14="http://schemas.microsoft.com/office/powerpoint/2010/main" val="361013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FE5D-D68C-4A5F-83D4-6ABA096B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DE7B30-FD3E-43E4-B46A-DEA4B3A5A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80048"/>
              </p:ext>
            </p:extLst>
          </p:nvPr>
        </p:nvGraphicFramePr>
        <p:xfrm>
          <a:off x="3594473" y="1563042"/>
          <a:ext cx="32235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4365">
                  <a:extLst>
                    <a:ext uri="{9D8B030D-6E8A-4147-A177-3AD203B41FA5}">
                      <a16:colId xmlns:a16="http://schemas.microsoft.com/office/drawing/2014/main" val="3286895470"/>
                    </a:ext>
                  </a:extLst>
                </a:gridCol>
                <a:gridCol w="816745">
                  <a:extLst>
                    <a:ext uri="{9D8B030D-6E8A-4147-A177-3AD203B41FA5}">
                      <a16:colId xmlns:a16="http://schemas.microsoft.com/office/drawing/2014/main" val="2842845376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2341829458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51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3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102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CEE553-F43E-4F5B-808C-9D6D530D2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62982"/>
              </p:ext>
            </p:extLst>
          </p:nvPr>
        </p:nvGraphicFramePr>
        <p:xfrm>
          <a:off x="8975327" y="1933882"/>
          <a:ext cx="1571348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5674">
                  <a:extLst>
                    <a:ext uri="{9D8B030D-6E8A-4147-A177-3AD203B41FA5}">
                      <a16:colId xmlns:a16="http://schemas.microsoft.com/office/drawing/2014/main" val="44115438"/>
                    </a:ext>
                  </a:extLst>
                </a:gridCol>
                <a:gridCol w="785674">
                  <a:extLst>
                    <a:ext uri="{9D8B030D-6E8A-4147-A177-3AD203B41FA5}">
                      <a16:colId xmlns:a16="http://schemas.microsoft.com/office/drawing/2014/main" val="42251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1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352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6103FE-CB5B-4BCB-9862-7948E7810383}"/>
              </a:ext>
            </a:extLst>
          </p:cNvPr>
          <p:cNvCxnSpPr/>
          <p:nvPr/>
        </p:nvCxnSpPr>
        <p:spPr>
          <a:xfrm>
            <a:off x="4962620" y="1766654"/>
            <a:ext cx="4145872" cy="35510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E5D90B-4354-48A8-87C7-7D72B8E1E050}"/>
              </a:ext>
            </a:extLst>
          </p:cNvPr>
          <p:cNvSpPr txBox="1"/>
          <p:nvPr/>
        </p:nvSpPr>
        <p:spPr>
          <a:xfrm>
            <a:off x="749423" y="6096709"/>
            <a:ext cx="719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different pooling operations in </a:t>
            </a:r>
            <a:r>
              <a:rPr lang="en-US" dirty="0" err="1"/>
              <a:t>Keras</a:t>
            </a:r>
            <a:r>
              <a:rPr lang="en-US" dirty="0"/>
              <a:t>: https://keras.io/layers/pooling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7DB2-F424-4EEB-BA1B-375BA960FF22}"/>
              </a:ext>
            </a:extLst>
          </p:cNvPr>
          <p:cNvSpPr txBox="1"/>
          <p:nvPr/>
        </p:nvSpPr>
        <p:spPr>
          <a:xfrm>
            <a:off x="1154097" y="2304722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pooling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5452F2-A911-43D7-B926-C5EF629BD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26015"/>
              </p:ext>
            </p:extLst>
          </p:nvPr>
        </p:nvGraphicFramePr>
        <p:xfrm>
          <a:off x="3587069" y="3757311"/>
          <a:ext cx="32235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4365">
                  <a:extLst>
                    <a:ext uri="{9D8B030D-6E8A-4147-A177-3AD203B41FA5}">
                      <a16:colId xmlns:a16="http://schemas.microsoft.com/office/drawing/2014/main" val="3286895470"/>
                    </a:ext>
                  </a:extLst>
                </a:gridCol>
                <a:gridCol w="816745">
                  <a:extLst>
                    <a:ext uri="{9D8B030D-6E8A-4147-A177-3AD203B41FA5}">
                      <a16:colId xmlns:a16="http://schemas.microsoft.com/office/drawing/2014/main" val="2842845376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2341829458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51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3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102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2F5132-F960-4224-99FB-B7CF94EA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1315"/>
              </p:ext>
            </p:extLst>
          </p:nvPr>
        </p:nvGraphicFramePr>
        <p:xfrm>
          <a:off x="8967923" y="4128151"/>
          <a:ext cx="1571348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5674">
                  <a:extLst>
                    <a:ext uri="{9D8B030D-6E8A-4147-A177-3AD203B41FA5}">
                      <a16:colId xmlns:a16="http://schemas.microsoft.com/office/drawing/2014/main" val="44115438"/>
                    </a:ext>
                  </a:extLst>
                </a:gridCol>
                <a:gridCol w="785674">
                  <a:extLst>
                    <a:ext uri="{9D8B030D-6E8A-4147-A177-3AD203B41FA5}">
                      <a16:colId xmlns:a16="http://schemas.microsoft.com/office/drawing/2014/main" val="42251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1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3.25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3521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3025A4-ACCD-48F6-886F-DDA6B05D1153}"/>
              </a:ext>
            </a:extLst>
          </p:cNvPr>
          <p:cNvCxnSpPr/>
          <p:nvPr/>
        </p:nvCxnSpPr>
        <p:spPr>
          <a:xfrm>
            <a:off x="4955216" y="3960923"/>
            <a:ext cx="4145872" cy="35510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18FFA0-B24A-4F49-A829-5F215E6DBD63}"/>
              </a:ext>
            </a:extLst>
          </p:cNvPr>
          <p:cNvSpPr txBox="1"/>
          <p:nvPr/>
        </p:nvSpPr>
        <p:spPr>
          <a:xfrm>
            <a:off x="1120065" y="420602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225072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3B40-4529-445A-8BF3-9897C5F8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DCNN to 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FDA9-00C1-4327-A375-695037CF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– We already discussed.</a:t>
            </a:r>
          </a:p>
          <a:p>
            <a:endParaRPr lang="en-US" dirty="0"/>
          </a:p>
          <a:p>
            <a:r>
              <a:rPr lang="en-US" dirty="0"/>
              <a:t>Text and audio – Convolution and pooling layers in one dimension.</a:t>
            </a:r>
          </a:p>
          <a:p>
            <a:endParaRPr lang="en-US" dirty="0"/>
          </a:p>
          <a:p>
            <a:r>
              <a:rPr lang="en-US" dirty="0"/>
              <a:t>Video – Convolution and pooling layers in three dimensions ( height * width * time)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DABD-8626-4558-B111-48DF0C80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8237-9A6E-400F-8E2C-E81B061B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4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315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Handwriting</vt:lpstr>
      <vt:lpstr>Office Theme</vt:lpstr>
      <vt:lpstr>Deep Convolutional Neural Network (DCNN)</vt:lpstr>
      <vt:lpstr>Convolutional Layer</vt:lpstr>
      <vt:lpstr>Deep convolutional neural network (DCNN)</vt:lpstr>
      <vt:lpstr>MNIST image (Handwritten digits 0-9)</vt:lpstr>
      <vt:lpstr>Performance variation over different dimensions</vt:lpstr>
      <vt:lpstr>Pooling layers</vt:lpstr>
      <vt:lpstr>Apply DCNN to different data types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vivek</dc:creator>
  <cp:lastModifiedBy>vivek</cp:lastModifiedBy>
  <cp:revision>23</cp:revision>
  <dcterms:created xsi:type="dcterms:W3CDTF">2017-11-04T20:16:01Z</dcterms:created>
  <dcterms:modified xsi:type="dcterms:W3CDTF">2017-11-04T21:30:39Z</dcterms:modified>
</cp:coreProperties>
</file>