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</p:sldIdLst>
  <p:sldSz cx="5765800" cy="3600450"/>
  <p:notesSz cx="5765800" cy="36004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1104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116139"/>
            <a:ext cx="4900930" cy="7560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2016252"/>
            <a:ext cx="4036060" cy="9001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FEFEF"/>
                </a:solidFill>
                <a:latin typeface="Linux Biolinum O"/>
                <a:cs typeface="Linux Biolinum O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FEFEF"/>
                </a:solidFill>
                <a:latin typeface="Linux Biolinum O"/>
                <a:cs typeface="Linux Biolinum O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rgbClr val="EFEFE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4B86"/>
                </a:solidFill>
                <a:latin typeface="Linux Biolinum O"/>
                <a:cs typeface="Linux Biolinum 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FEFEF"/>
                </a:solidFill>
                <a:latin typeface="Linux Biolinum O"/>
                <a:cs typeface="Linux Biolinum O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FEFEF"/>
                </a:solidFill>
                <a:latin typeface="Linux Biolinum O"/>
                <a:cs typeface="Linux Biolinum O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rgbClr val="EFEFE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828103"/>
            <a:ext cx="2508123" cy="2376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828103"/>
            <a:ext cx="2508123" cy="2376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FEFEF"/>
                </a:solidFill>
                <a:latin typeface="Linux Biolinum O"/>
                <a:cs typeface="Linux Biolinum O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15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FEFEF"/>
                </a:solidFill>
                <a:latin typeface="Linux Biolinum O"/>
                <a:cs typeface="Linux Biolinum O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600450"/>
          </a:xfrm>
          <a:custGeom>
            <a:avLst/>
            <a:gdLst/>
            <a:ahLst/>
            <a:cxnLst/>
            <a:rect l="l" t="t" r="r" b="b"/>
            <a:pathLst>
              <a:path w="5760085" h="3600450">
                <a:moveTo>
                  <a:pt x="0" y="3600043"/>
                </a:moveTo>
                <a:lnTo>
                  <a:pt x="0" y="0"/>
                </a:lnTo>
                <a:lnTo>
                  <a:pt x="5760072" y="0"/>
                </a:lnTo>
                <a:lnTo>
                  <a:pt x="5760072" y="3600043"/>
                </a:lnTo>
                <a:lnTo>
                  <a:pt x="0" y="3600043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rgbClr val="EFEFE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FEFEF"/>
                </a:solidFill>
                <a:latin typeface="Linux Biolinum O"/>
                <a:cs typeface="Linux Biolinum O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15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FEFEF"/>
                </a:solidFill>
                <a:latin typeface="Linux Biolinum O"/>
                <a:cs typeface="Linux Biolinum O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FEFEF"/>
                </a:solidFill>
                <a:latin typeface="Linux Biolinum O"/>
                <a:cs typeface="Linux Biolinum O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15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FEFEF"/>
                </a:solidFill>
                <a:latin typeface="Linux Biolinum O"/>
                <a:cs typeface="Linux Biolinum O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71754"/>
            <a:ext cx="5760085" cy="3228340"/>
          </a:xfrm>
          <a:custGeom>
            <a:avLst/>
            <a:gdLst/>
            <a:ahLst/>
            <a:cxnLst/>
            <a:rect l="l" t="t" r="r" b="b"/>
            <a:pathLst>
              <a:path w="5760085" h="3228340">
                <a:moveTo>
                  <a:pt x="0" y="3228251"/>
                </a:moveTo>
                <a:lnTo>
                  <a:pt x="5760072" y="3228251"/>
                </a:lnTo>
                <a:lnTo>
                  <a:pt x="5760072" y="0"/>
                </a:lnTo>
                <a:lnTo>
                  <a:pt x="0" y="0"/>
                </a:lnTo>
                <a:lnTo>
                  <a:pt x="0" y="3228251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2"/>
            <a:ext cx="5760085" cy="372110"/>
          </a:xfrm>
          <a:custGeom>
            <a:avLst/>
            <a:gdLst/>
            <a:ahLst/>
            <a:cxnLst/>
            <a:rect l="l" t="t" r="r" b="b"/>
            <a:pathLst>
              <a:path w="5760085" h="372110">
                <a:moveTo>
                  <a:pt x="5759996" y="0"/>
                </a:moveTo>
                <a:lnTo>
                  <a:pt x="0" y="0"/>
                </a:lnTo>
                <a:lnTo>
                  <a:pt x="0" y="371741"/>
                </a:lnTo>
                <a:lnTo>
                  <a:pt x="5759996" y="371741"/>
                </a:lnTo>
                <a:lnTo>
                  <a:pt x="5759996" y="0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57717" y="1656302"/>
            <a:ext cx="1250365" cy="34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rgbClr val="EFEFE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3555" y="649629"/>
            <a:ext cx="5258688" cy="2505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04B86"/>
                </a:solidFill>
                <a:latin typeface="Linux Biolinum O"/>
                <a:cs typeface="Linux Biolinum 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54471" y="3449747"/>
            <a:ext cx="120014" cy="143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EFEFEF"/>
                </a:solidFill>
                <a:latin typeface="Linux Biolinum O"/>
                <a:cs typeface="Linux Biolinum O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348418"/>
            <a:ext cx="1326134" cy="1800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40952" y="3449747"/>
            <a:ext cx="123825" cy="143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EFEFEF"/>
                </a:solidFill>
                <a:latin typeface="Linux Biolinum O"/>
                <a:cs typeface="Linux Biolinum O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20011"/>
            <a:ext cx="5760085" cy="1980564"/>
          </a:xfrm>
          <a:custGeom>
            <a:avLst/>
            <a:gdLst/>
            <a:ahLst/>
            <a:cxnLst/>
            <a:rect l="l" t="t" r="r" b="b"/>
            <a:pathLst>
              <a:path w="5760085" h="1980564">
                <a:moveTo>
                  <a:pt x="0" y="1979993"/>
                </a:moveTo>
                <a:lnTo>
                  <a:pt x="5760072" y="1979993"/>
                </a:lnTo>
                <a:lnTo>
                  <a:pt x="5760072" y="0"/>
                </a:lnTo>
                <a:lnTo>
                  <a:pt x="0" y="0"/>
                </a:lnTo>
                <a:lnTo>
                  <a:pt x="0" y="1979993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" y="3"/>
            <a:ext cx="5760085" cy="1620520"/>
          </a:xfrm>
          <a:custGeom>
            <a:avLst/>
            <a:gdLst/>
            <a:ahLst/>
            <a:cxnLst/>
            <a:rect l="l" t="t" r="r" b="b"/>
            <a:pathLst>
              <a:path w="5760085" h="1620520">
                <a:moveTo>
                  <a:pt x="0" y="0"/>
                </a:moveTo>
                <a:lnTo>
                  <a:pt x="0" y="1620008"/>
                </a:lnTo>
                <a:lnTo>
                  <a:pt x="5760073" y="1620008"/>
                </a:lnTo>
                <a:lnTo>
                  <a:pt x="57600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7302" y="570515"/>
            <a:ext cx="487616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b="1" spc="10" dirty="0">
                <a:latin typeface="Linux Biolinum O"/>
                <a:cs typeface="Linux Biolinum O"/>
              </a:rPr>
              <a:t>ULTRASOUND NERVE</a:t>
            </a:r>
            <a:r>
              <a:rPr b="1" spc="-80" dirty="0">
                <a:latin typeface="Linux Biolinum O"/>
                <a:cs typeface="Linux Biolinum O"/>
              </a:rPr>
              <a:t> </a:t>
            </a:r>
            <a:r>
              <a:rPr b="1" spc="-10" dirty="0">
                <a:latin typeface="Linux Biolinum O"/>
                <a:cs typeface="Linux Biolinum O"/>
              </a:rPr>
              <a:t>SEGMENTATION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7302" y="1683864"/>
            <a:ext cx="2441575" cy="14681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0" dirty="0">
                <a:solidFill>
                  <a:srgbClr val="004B86"/>
                </a:solidFill>
                <a:latin typeface="Arial"/>
                <a:cs typeface="Arial"/>
              </a:rPr>
              <a:t>Mini </a:t>
            </a:r>
            <a:r>
              <a:rPr sz="1400" spc="40" dirty="0">
                <a:solidFill>
                  <a:srgbClr val="004B86"/>
                </a:solidFill>
                <a:latin typeface="Arial"/>
                <a:cs typeface="Arial"/>
              </a:rPr>
              <a:t>Project </a:t>
            </a:r>
            <a:r>
              <a:rPr sz="1400" spc="-80" dirty="0">
                <a:solidFill>
                  <a:srgbClr val="004B86"/>
                </a:solidFill>
                <a:latin typeface="Arial"/>
                <a:cs typeface="Arial"/>
              </a:rPr>
              <a:t>Phase</a:t>
            </a:r>
            <a:r>
              <a:rPr sz="1400" spc="-210" dirty="0">
                <a:solidFill>
                  <a:srgbClr val="004B86"/>
                </a:solidFill>
                <a:latin typeface="Arial"/>
                <a:cs typeface="Arial"/>
              </a:rPr>
              <a:t> </a:t>
            </a:r>
            <a:r>
              <a:rPr sz="1400" spc="30" dirty="0">
                <a:solidFill>
                  <a:srgbClr val="004B86"/>
                </a:solidFill>
                <a:latin typeface="Arial"/>
                <a:cs typeface="Arial"/>
              </a:rPr>
              <a:t>II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415"/>
              </a:lnSpc>
              <a:spcBef>
                <a:spcPts val="1230"/>
              </a:spcBef>
            </a:pPr>
            <a:r>
              <a:rPr sz="1200" spc="-25" dirty="0">
                <a:solidFill>
                  <a:srgbClr val="004B86"/>
                </a:solidFill>
                <a:latin typeface="Arial"/>
                <a:cs typeface="Arial"/>
              </a:rPr>
              <a:t>Presented</a:t>
            </a:r>
            <a:r>
              <a:rPr sz="1200" spc="-40" dirty="0">
                <a:solidFill>
                  <a:srgbClr val="004B86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004B86"/>
                </a:solidFill>
                <a:latin typeface="Arial"/>
                <a:cs typeface="Arial"/>
              </a:rPr>
              <a:t>by:</a:t>
            </a:r>
            <a:endParaRPr sz="1200">
              <a:latin typeface="Arial"/>
              <a:cs typeface="Arial"/>
            </a:endParaRPr>
          </a:p>
          <a:p>
            <a:pPr marL="12700" marR="1136650">
              <a:lnSpc>
                <a:spcPts val="1390"/>
              </a:lnSpc>
              <a:spcBef>
                <a:spcPts val="65"/>
              </a:spcBef>
            </a:pPr>
            <a:r>
              <a:rPr sz="1200" spc="-60" dirty="0">
                <a:solidFill>
                  <a:srgbClr val="004B86"/>
                </a:solidFill>
                <a:latin typeface="Arial"/>
                <a:cs typeface="Arial"/>
              </a:rPr>
              <a:t>Sakshi</a:t>
            </a:r>
            <a:r>
              <a:rPr sz="1200" spc="-114" dirty="0">
                <a:solidFill>
                  <a:srgbClr val="004B8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4B86"/>
                </a:solidFill>
                <a:latin typeface="Arial"/>
                <a:cs typeface="Arial"/>
              </a:rPr>
              <a:t>Kelshikar-30  </a:t>
            </a:r>
            <a:r>
              <a:rPr sz="1200" spc="30" dirty="0">
                <a:solidFill>
                  <a:srgbClr val="004B86"/>
                </a:solidFill>
                <a:latin typeface="Arial"/>
                <a:cs typeface="Arial"/>
              </a:rPr>
              <a:t>Shruti </a:t>
            </a:r>
            <a:r>
              <a:rPr sz="1200" spc="-45" dirty="0">
                <a:solidFill>
                  <a:srgbClr val="004B86"/>
                </a:solidFill>
                <a:latin typeface="Arial"/>
                <a:cs typeface="Arial"/>
              </a:rPr>
              <a:t>Rajput-52  </a:t>
            </a:r>
            <a:r>
              <a:rPr sz="1200" spc="-15" dirty="0">
                <a:solidFill>
                  <a:srgbClr val="004B86"/>
                </a:solidFill>
                <a:latin typeface="Arial"/>
                <a:cs typeface="Arial"/>
              </a:rPr>
              <a:t>Mansi</a:t>
            </a:r>
            <a:r>
              <a:rPr sz="1200" spc="-60" dirty="0">
                <a:solidFill>
                  <a:srgbClr val="004B86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004B86"/>
                </a:solidFill>
                <a:latin typeface="Arial"/>
                <a:cs typeface="Arial"/>
              </a:rPr>
              <a:t>Sambare-55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30" dirty="0">
                <a:solidFill>
                  <a:srgbClr val="004B86"/>
                </a:solidFill>
                <a:latin typeface="Arial"/>
                <a:cs typeface="Arial"/>
              </a:rPr>
              <a:t>Guided </a:t>
            </a:r>
            <a:r>
              <a:rPr sz="1200" spc="-85" dirty="0">
                <a:solidFill>
                  <a:srgbClr val="004B86"/>
                </a:solidFill>
                <a:latin typeface="Arial"/>
                <a:cs typeface="Arial"/>
              </a:rPr>
              <a:t>by: </a:t>
            </a:r>
            <a:r>
              <a:rPr sz="1200" spc="-25" dirty="0">
                <a:solidFill>
                  <a:srgbClr val="004B86"/>
                </a:solidFill>
                <a:latin typeface="Arial"/>
                <a:cs typeface="Arial"/>
              </a:rPr>
              <a:t>Prof.Rachana</a:t>
            </a:r>
            <a:r>
              <a:rPr sz="1200" spc="-185" dirty="0">
                <a:solidFill>
                  <a:srgbClr val="004B86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004B86"/>
                </a:solidFill>
                <a:latin typeface="Arial"/>
                <a:cs typeface="Arial"/>
              </a:rPr>
              <a:t>Dhannawat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02" y="36535"/>
            <a:ext cx="30829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40" dirty="0"/>
              <a:t>Hardware </a:t>
            </a:r>
            <a:r>
              <a:rPr sz="1400" spc="-10" dirty="0"/>
              <a:t>and </a:t>
            </a:r>
            <a:r>
              <a:rPr sz="1400" spc="45" dirty="0"/>
              <a:t>Software</a:t>
            </a:r>
            <a:r>
              <a:rPr sz="1400" spc="-175" dirty="0"/>
              <a:t> </a:t>
            </a:r>
            <a:r>
              <a:rPr sz="1400" spc="-30" dirty="0"/>
              <a:t>Requirements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410870" y="1209166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59855" y="0"/>
                </a:moveTo>
                <a:lnTo>
                  <a:pt x="0" y="0"/>
                </a:lnTo>
                <a:lnTo>
                  <a:pt x="0" y="59855"/>
                </a:lnTo>
                <a:lnTo>
                  <a:pt x="59855" y="59855"/>
                </a:lnTo>
                <a:lnTo>
                  <a:pt x="59855" y="0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0870" y="2107501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59855" y="0"/>
                </a:moveTo>
                <a:lnTo>
                  <a:pt x="0" y="0"/>
                </a:lnTo>
                <a:lnTo>
                  <a:pt x="0" y="59855"/>
                </a:lnTo>
                <a:lnTo>
                  <a:pt x="59855" y="59855"/>
                </a:lnTo>
                <a:lnTo>
                  <a:pt x="59855" y="0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7304" y="1117776"/>
            <a:ext cx="4596765" cy="160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Hardware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Requirements</a:t>
            </a:r>
            <a:endParaRPr sz="1100">
              <a:latin typeface="Linux Biolinum O"/>
              <a:cs typeface="Linux Biolinum O"/>
            </a:endParaRPr>
          </a:p>
          <a:p>
            <a:pPr marL="95885" indent="-83820">
              <a:lnSpc>
                <a:spcPct val="100000"/>
              </a:lnSpc>
              <a:spcBef>
                <a:spcPts val="35"/>
              </a:spcBef>
              <a:buChar char="•"/>
              <a:tabLst>
                <a:tab pos="96520" algn="l"/>
              </a:tabLst>
            </a:pP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Processor – Intel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Core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i3 or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above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with 1.5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GHz</a:t>
            </a:r>
            <a:r>
              <a:rPr sz="1100" dirty="0">
                <a:solidFill>
                  <a:srgbClr val="004B86"/>
                </a:solidFill>
                <a:latin typeface="Linux Biolinum O"/>
                <a:cs typeface="Linux Biolinum O"/>
              </a:rPr>
              <a:t>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speed</a:t>
            </a:r>
            <a:endParaRPr sz="1100">
              <a:latin typeface="Linux Biolinum O"/>
              <a:cs typeface="Linux Biolinum O"/>
            </a:endParaRPr>
          </a:p>
          <a:p>
            <a:pPr marL="95885" indent="-83820">
              <a:lnSpc>
                <a:spcPct val="100000"/>
              </a:lnSpc>
              <a:spcBef>
                <a:spcPts val="35"/>
              </a:spcBef>
              <a:buChar char="•"/>
              <a:tabLst>
                <a:tab pos="96520" algn="l"/>
              </a:tabLst>
            </a:pP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RAM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of 500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MB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and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above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for all</a:t>
            </a:r>
            <a:r>
              <a:rPr sz="1100" spc="5" dirty="0">
                <a:solidFill>
                  <a:srgbClr val="004B86"/>
                </a:solidFill>
                <a:latin typeface="Linux Biolinum O"/>
                <a:cs typeface="Linux Biolinum O"/>
              </a:rPr>
              <a:t>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devices</a:t>
            </a:r>
            <a:endParaRPr sz="1100">
              <a:latin typeface="Linux Biolinum O"/>
              <a:cs typeface="Linux Biolinum O"/>
            </a:endParaRPr>
          </a:p>
          <a:p>
            <a:pPr marL="95885" indent="-83820">
              <a:lnSpc>
                <a:spcPct val="100000"/>
              </a:lnSpc>
              <a:spcBef>
                <a:spcPts val="35"/>
              </a:spcBef>
              <a:buChar char="•"/>
              <a:tabLst>
                <a:tab pos="96520" algn="l"/>
              </a:tabLst>
            </a:pP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Free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storage memory capacity of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more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than</a:t>
            </a:r>
            <a:r>
              <a:rPr sz="1100" dirty="0">
                <a:solidFill>
                  <a:srgbClr val="004B86"/>
                </a:solidFill>
                <a:latin typeface="Linux Biolinum O"/>
                <a:cs typeface="Linux Biolinum O"/>
              </a:rPr>
              <a:t>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100MB</a:t>
            </a:r>
            <a:endParaRPr sz="1100">
              <a:latin typeface="Linux Biolinum O"/>
              <a:cs typeface="Linux Biolinum 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4B86"/>
              </a:buClr>
              <a:buFont typeface="Linux Biolinum O"/>
              <a:buChar char="•"/>
            </a:pPr>
            <a:endParaRPr sz="1450">
              <a:latin typeface="Linux Biolinum O"/>
              <a:cs typeface="Linux Biolinum O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Software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Interface Requirements</a:t>
            </a:r>
            <a:endParaRPr sz="1100">
              <a:latin typeface="Linux Biolinum O"/>
              <a:cs typeface="Linux Biolinum O"/>
            </a:endParaRPr>
          </a:p>
          <a:p>
            <a:pPr marL="95885" indent="-83820">
              <a:lnSpc>
                <a:spcPct val="100000"/>
              </a:lnSpc>
              <a:spcBef>
                <a:spcPts val="35"/>
              </a:spcBef>
              <a:buChar char="•"/>
              <a:tabLst>
                <a:tab pos="96520" algn="l"/>
              </a:tabLst>
            </a:pP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Windows/ android/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Linux/ mac/ or any other operating</a:t>
            </a:r>
            <a:r>
              <a:rPr sz="1100" spc="5" dirty="0">
                <a:solidFill>
                  <a:srgbClr val="004B86"/>
                </a:solidFill>
                <a:latin typeface="Linux Biolinum O"/>
                <a:cs typeface="Linux Biolinum O"/>
              </a:rPr>
              <a:t>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system</a:t>
            </a:r>
            <a:endParaRPr sz="1100">
              <a:latin typeface="Linux Biolinum O"/>
              <a:cs typeface="Linux Biolinum O"/>
            </a:endParaRPr>
          </a:p>
          <a:p>
            <a:pPr marL="95885" indent="-83820">
              <a:lnSpc>
                <a:spcPct val="100000"/>
              </a:lnSpc>
              <a:spcBef>
                <a:spcPts val="35"/>
              </a:spcBef>
              <a:buChar char="•"/>
              <a:tabLst>
                <a:tab pos="96520" algn="l"/>
              </a:tabLst>
            </a:pP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Mozilla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Firefox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/ Google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chrome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/ opera mini /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UC browser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or internet</a:t>
            </a:r>
            <a:r>
              <a:rPr sz="1100" spc="60" dirty="0">
                <a:solidFill>
                  <a:srgbClr val="004B86"/>
                </a:solidFill>
                <a:latin typeface="Linux Biolinum O"/>
                <a:cs typeface="Linux Biolinum O"/>
              </a:rPr>
              <a:t>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explorer</a:t>
            </a:r>
            <a:endParaRPr sz="1100">
              <a:latin typeface="Linux Biolinum O"/>
              <a:cs typeface="Linux Biolinum O"/>
            </a:endParaRPr>
          </a:p>
          <a:p>
            <a:pPr marL="95885" indent="-83820">
              <a:lnSpc>
                <a:spcPct val="100000"/>
              </a:lnSpc>
              <a:spcBef>
                <a:spcPts val="35"/>
              </a:spcBef>
              <a:buChar char="•"/>
              <a:tabLst>
                <a:tab pos="96520" algn="l"/>
              </a:tabLst>
            </a:pP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Internet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connectivity</a:t>
            </a:r>
            <a:endParaRPr sz="1100">
              <a:latin typeface="Linux Biolinum O"/>
              <a:cs typeface="Linux Biolinum 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457587"/>
            <a:ext cx="3388360" cy="142875"/>
          </a:xfrm>
          <a:custGeom>
            <a:avLst/>
            <a:gdLst/>
            <a:ahLst/>
            <a:cxnLst/>
            <a:rect l="l" t="t" r="r" b="b"/>
            <a:pathLst>
              <a:path w="3388360" h="142875">
                <a:moveTo>
                  <a:pt x="3387979" y="0"/>
                </a:moveTo>
                <a:lnTo>
                  <a:pt x="198894" y="0"/>
                </a:lnTo>
                <a:lnTo>
                  <a:pt x="0" y="0"/>
                </a:lnTo>
                <a:lnTo>
                  <a:pt x="0" y="142417"/>
                </a:lnTo>
                <a:lnTo>
                  <a:pt x="198894" y="142417"/>
                </a:lnTo>
                <a:lnTo>
                  <a:pt x="3387979" y="142417"/>
                </a:lnTo>
                <a:lnTo>
                  <a:pt x="3387979" y="0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14098" y="3457586"/>
            <a:ext cx="246379" cy="142875"/>
          </a:xfrm>
          <a:custGeom>
            <a:avLst/>
            <a:gdLst/>
            <a:ahLst/>
            <a:cxnLst/>
            <a:rect l="l" t="t" r="r" b="b"/>
            <a:pathLst>
              <a:path w="246379" h="142875">
                <a:moveTo>
                  <a:pt x="245973" y="142419"/>
                </a:moveTo>
                <a:lnTo>
                  <a:pt x="245973" y="0"/>
                </a:lnTo>
                <a:lnTo>
                  <a:pt x="0" y="0"/>
                </a:lnTo>
                <a:lnTo>
                  <a:pt x="0" y="142419"/>
                </a:lnTo>
                <a:lnTo>
                  <a:pt x="245973" y="142419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75025" y="3449747"/>
            <a:ext cx="73025" cy="1435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EFEFEF"/>
                </a:solidFill>
                <a:latin typeface="Linux Biolinum O"/>
                <a:cs typeface="Linux Biolinum O"/>
              </a:rPr>
              <a:t>9</a:t>
            </a:r>
            <a:endParaRPr sz="800">
              <a:latin typeface="Linux Biolinum O"/>
              <a:cs typeface="Linux Biolinum 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844" y="36535"/>
            <a:ext cx="12223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5" dirty="0"/>
              <a:t>Implementation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410870" y="662038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59855" y="0"/>
                </a:moveTo>
                <a:lnTo>
                  <a:pt x="0" y="0"/>
                </a:lnTo>
                <a:lnTo>
                  <a:pt x="0" y="59855"/>
                </a:lnTo>
                <a:lnTo>
                  <a:pt x="59855" y="59855"/>
                </a:lnTo>
                <a:lnTo>
                  <a:pt x="59855" y="0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2312" y="570647"/>
            <a:ext cx="498094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4445">
              <a:lnSpc>
                <a:spcPct val="102600"/>
              </a:lnSpc>
              <a:spcBef>
                <a:spcPts val="55"/>
              </a:spcBef>
            </a:pPr>
            <a:r>
              <a:rPr sz="1100" spc="-15" dirty="0">
                <a:solidFill>
                  <a:srgbClr val="004B86"/>
                </a:solidFill>
                <a:latin typeface="Linux Biolinum O"/>
                <a:cs typeface="Linux Biolinum O"/>
              </a:rPr>
              <a:t>Dataset</a:t>
            </a:r>
            <a:r>
              <a:rPr lang="en-US" sz="1100" spc="-15" dirty="0">
                <a:solidFill>
                  <a:srgbClr val="004B86"/>
                </a:solidFill>
                <a:latin typeface="Linux Biolinum O"/>
                <a:cs typeface="Linux Biolinum O"/>
              </a:rPr>
              <a:t> :-</a:t>
            </a:r>
            <a:r>
              <a:rPr sz="1100" spc="-15" dirty="0">
                <a:solidFill>
                  <a:srgbClr val="004B86"/>
                </a:solidFill>
                <a:latin typeface="Linux Biolinum O"/>
                <a:cs typeface="Linux Biolinum O"/>
              </a:rPr>
              <a:t> </a:t>
            </a:r>
            <a:r>
              <a:rPr sz="1100" spc="-20" dirty="0">
                <a:solidFill>
                  <a:srgbClr val="004B86"/>
                </a:solidFill>
                <a:latin typeface="Linux Biolinum O"/>
                <a:cs typeface="Linux Biolinum O"/>
              </a:rPr>
              <a:t>The </a:t>
            </a:r>
            <a:r>
              <a:rPr sz="1100" spc="-15" dirty="0">
                <a:solidFill>
                  <a:srgbClr val="004B86"/>
                </a:solidFill>
                <a:latin typeface="Linux Biolinum O"/>
                <a:cs typeface="Linux Biolinum O"/>
              </a:rPr>
              <a:t>data has been </a:t>
            </a:r>
            <a:r>
              <a:rPr sz="1100" spc="-20" dirty="0">
                <a:solidFill>
                  <a:srgbClr val="004B86"/>
                </a:solidFill>
                <a:latin typeface="Linux Biolinum O"/>
                <a:cs typeface="Linux Biolinum O"/>
              </a:rPr>
              <a:t>provided by </a:t>
            </a:r>
            <a:r>
              <a:rPr sz="1100" spc="-15" dirty="0">
                <a:solidFill>
                  <a:srgbClr val="004B86"/>
                </a:solidFill>
                <a:latin typeface="Linux Biolinum O"/>
                <a:cs typeface="Linux Biolinum O"/>
              </a:rPr>
              <a:t>kaggle as part of </a:t>
            </a:r>
            <a:r>
              <a:rPr sz="1100" spc="-20" dirty="0">
                <a:solidFill>
                  <a:srgbClr val="004B86"/>
                </a:solidFill>
                <a:latin typeface="Linux Biolinum O"/>
                <a:cs typeface="Linux Biolinum O"/>
              </a:rPr>
              <a:t>one </a:t>
            </a:r>
            <a:r>
              <a:rPr sz="1100" spc="-15" dirty="0">
                <a:solidFill>
                  <a:srgbClr val="004B86"/>
                </a:solidFill>
                <a:latin typeface="Linux Biolinum O"/>
                <a:cs typeface="Linux Biolinum O"/>
              </a:rPr>
              <a:t>of their competitions </a:t>
            </a:r>
            <a:r>
              <a:rPr sz="1100" spc="-20" dirty="0">
                <a:solidFill>
                  <a:srgbClr val="004B86"/>
                </a:solidFill>
                <a:latin typeface="Linux Biolinum O"/>
                <a:cs typeface="Linux Biolinum O"/>
              </a:rPr>
              <a:t>which  </a:t>
            </a:r>
            <a:r>
              <a:rPr sz="1100" spc="-15" dirty="0">
                <a:solidFill>
                  <a:srgbClr val="004B86"/>
                </a:solidFill>
                <a:latin typeface="Linux Biolinum O"/>
                <a:cs typeface="Linux Biolinum O"/>
              </a:rPr>
              <a:t>requires a model for nerve segmentation. The task was to segment a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collection </a:t>
            </a:r>
            <a:r>
              <a:rPr sz="1100" spc="-15" dirty="0">
                <a:solidFill>
                  <a:srgbClr val="004B86"/>
                </a:solidFill>
                <a:latin typeface="Linux Biolinum O"/>
                <a:cs typeface="Linux Biolinum O"/>
              </a:rPr>
              <a:t>of nerves 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called the Brachial Plexus (BP) in ultrasound images.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A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large training set of images 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where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the nerve has been manually annotated by humans was</a:t>
            </a:r>
            <a:r>
              <a:rPr sz="1100" dirty="0">
                <a:solidFill>
                  <a:srgbClr val="004B86"/>
                </a:solidFill>
                <a:latin typeface="Linux Biolinum O"/>
                <a:cs typeface="Linux Biolinum O"/>
              </a:rPr>
              <a:t>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provided.</a:t>
            </a:r>
            <a:endParaRPr sz="1100" dirty="0">
              <a:latin typeface="Linux Biolinum O"/>
              <a:cs typeface="Linux Biolinum 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5005" y="1321541"/>
            <a:ext cx="4680226" cy="1942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457587"/>
            <a:ext cx="3742690" cy="142875"/>
          </a:xfrm>
          <a:custGeom>
            <a:avLst/>
            <a:gdLst/>
            <a:ahLst/>
            <a:cxnLst/>
            <a:rect l="l" t="t" r="r" b="b"/>
            <a:pathLst>
              <a:path w="3742690" h="142875">
                <a:moveTo>
                  <a:pt x="3742321" y="0"/>
                </a:moveTo>
                <a:lnTo>
                  <a:pt x="198894" y="0"/>
                </a:lnTo>
                <a:lnTo>
                  <a:pt x="0" y="0"/>
                </a:lnTo>
                <a:lnTo>
                  <a:pt x="0" y="142417"/>
                </a:lnTo>
                <a:lnTo>
                  <a:pt x="198894" y="142417"/>
                </a:lnTo>
                <a:lnTo>
                  <a:pt x="3742321" y="142417"/>
                </a:lnTo>
                <a:lnTo>
                  <a:pt x="3742321" y="0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14098" y="3457586"/>
            <a:ext cx="246379" cy="142875"/>
          </a:xfrm>
          <a:custGeom>
            <a:avLst/>
            <a:gdLst/>
            <a:ahLst/>
            <a:cxnLst/>
            <a:rect l="l" t="t" r="r" b="b"/>
            <a:pathLst>
              <a:path w="246379" h="142875">
                <a:moveTo>
                  <a:pt x="245973" y="142419"/>
                </a:moveTo>
                <a:lnTo>
                  <a:pt x="245973" y="0"/>
                </a:lnTo>
                <a:lnTo>
                  <a:pt x="0" y="0"/>
                </a:lnTo>
                <a:lnTo>
                  <a:pt x="0" y="142419"/>
                </a:lnTo>
                <a:lnTo>
                  <a:pt x="245973" y="142419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82289" y="3449747"/>
            <a:ext cx="120014" cy="1435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EFEFEF"/>
                </a:solidFill>
                <a:latin typeface="Linux Biolinum O"/>
                <a:cs typeface="Linux Biolinum O"/>
              </a:rPr>
              <a:t>10</a:t>
            </a:r>
            <a:endParaRPr sz="800">
              <a:latin typeface="Linux Biolinum O"/>
              <a:cs typeface="Linux Biolinum 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844" y="36535"/>
            <a:ext cx="12223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5" dirty="0"/>
              <a:t>Implementation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410870" y="524929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59855" y="0"/>
                </a:moveTo>
                <a:lnTo>
                  <a:pt x="0" y="0"/>
                </a:lnTo>
                <a:lnTo>
                  <a:pt x="0" y="59855"/>
                </a:lnTo>
                <a:lnTo>
                  <a:pt x="59855" y="59855"/>
                </a:lnTo>
                <a:lnTo>
                  <a:pt x="59855" y="0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7304" y="433538"/>
            <a:ext cx="485330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5" dirty="0">
                <a:solidFill>
                  <a:srgbClr val="004B86"/>
                </a:solidFill>
                <a:latin typeface="Linux Biolinum O"/>
                <a:cs typeface="Linux Biolinum O"/>
              </a:rPr>
              <a:t>We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read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a black-and-white image as a 3d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image. After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that </a:t>
            </a:r>
            <a:r>
              <a:rPr sz="1100" spc="-15" dirty="0">
                <a:solidFill>
                  <a:srgbClr val="004B86"/>
                </a:solidFill>
                <a:latin typeface="Linux Biolinum O"/>
                <a:cs typeface="Linux Biolinum O"/>
              </a:rPr>
              <a:t>we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convert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it into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numpy 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array and display the input image and its masked image along with its</a:t>
            </a:r>
            <a:r>
              <a:rPr sz="1100" spc="-25" dirty="0">
                <a:solidFill>
                  <a:srgbClr val="004B86"/>
                </a:solidFill>
                <a:latin typeface="Linux Biolinum O"/>
                <a:cs typeface="Linux Biolinum O"/>
              </a:rPr>
              <a:t>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shape</a:t>
            </a:r>
            <a:endParaRPr sz="1100">
              <a:latin typeface="Linux Biolinum O"/>
              <a:cs typeface="Linux Biolinum 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808658"/>
            <a:ext cx="5175250" cy="2791460"/>
            <a:chOff x="0" y="808658"/>
            <a:chExt cx="5175250" cy="2791460"/>
          </a:xfrm>
        </p:grpSpPr>
        <p:sp>
          <p:nvSpPr>
            <p:cNvPr id="6" name="object 6"/>
            <p:cNvSpPr/>
            <p:nvPr/>
          </p:nvSpPr>
          <p:spPr>
            <a:xfrm>
              <a:off x="855002" y="808658"/>
              <a:ext cx="4320079" cy="27913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457587"/>
              <a:ext cx="4097020" cy="142875"/>
            </a:xfrm>
            <a:custGeom>
              <a:avLst/>
              <a:gdLst/>
              <a:ahLst/>
              <a:cxnLst/>
              <a:rect l="l" t="t" r="r" b="b"/>
              <a:pathLst>
                <a:path w="4097020" h="142875">
                  <a:moveTo>
                    <a:pt x="4096651" y="0"/>
                  </a:moveTo>
                  <a:lnTo>
                    <a:pt x="198894" y="0"/>
                  </a:lnTo>
                  <a:lnTo>
                    <a:pt x="0" y="0"/>
                  </a:lnTo>
                  <a:lnTo>
                    <a:pt x="0" y="142417"/>
                  </a:lnTo>
                  <a:lnTo>
                    <a:pt x="198894" y="142417"/>
                  </a:lnTo>
                  <a:lnTo>
                    <a:pt x="4096651" y="142417"/>
                  </a:lnTo>
                  <a:lnTo>
                    <a:pt x="4096651" y="0"/>
                  </a:lnTo>
                  <a:close/>
                </a:path>
              </a:pathLst>
            </a:custGeom>
            <a:solidFill>
              <a:srgbClr val="004B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514098" y="3457586"/>
            <a:ext cx="246379" cy="142875"/>
          </a:xfrm>
          <a:custGeom>
            <a:avLst/>
            <a:gdLst/>
            <a:ahLst/>
            <a:cxnLst/>
            <a:rect l="l" t="t" r="r" b="b"/>
            <a:pathLst>
              <a:path w="246379" h="142875">
                <a:moveTo>
                  <a:pt x="245973" y="142419"/>
                </a:moveTo>
                <a:lnTo>
                  <a:pt x="245973" y="0"/>
                </a:lnTo>
                <a:lnTo>
                  <a:pt x="0" y="0"/>
                </a:lnTo>
                <a:lnTo>
                  <a:pt x="0" y="142419"/>
                </a:lnTo>
                <a:lnTo>
                  <a:pt x="245973" y="142419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36631" y="3449747"/>
            <a:ext cx="120014" cy="1435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EFEFEF"/>
                </a:solidFill>
                <a:latin typeface="Linux Biolinum O"/>
                <a:cs typeface="Linux Biolinum O"/>
              </a:rPr>
              <a:t>11</a:t>
            </a:r>
            <a:endParaRPr sz="800">
              <a:latin typeface="Linux Biolinum O"/>
              <a:cs typeface="Linux Biolinum 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844" y="36535"/>
            <a:ext cx="7594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70" dirty="0"/>
              <a:t>A</a:t>
            </a:r>
            <a:r>
              <a:rPr sz="1400" spc="35" dirty="0"/>
              <a:t>ccur</a:t>
            </a:r>
            <a:r>
              <a:rPr sz="1400" spc="15" dirty="0"/>
              <a:t>a</a:t>
            </a:r>
            <a:r>
              <a:rPr sz="1400" spc="-45" dirty="0"/>
              <a:t>cy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410870" y="524929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59855" y="0"/>
                </a:moveTo>
                <a:lnTo>
                  <a:pt x="0" y="0"/>
                </a:lnTo>
                <a:lnTo>
                  <a:pt x="0" y="59855"/>
                </a:lnTo>
                <a:lnTo>
                  <a:pt x="59855" y="59855"/>
                </a:lnTo>
                <a:lnTo>
                  <a:pt x="59855" y="0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7304" y="433538"/>
            <a:ext cx="497586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solidFill>
                  <a:srgbClr val="004B86"/>
                </a:solidFill>
                <a:latin typeface="Linux Biolinum O"/>
                <a:cs typeface="Linux Biolinum O"/>
              </a:rPr>
              <a:t>The two </a:t>
            </a:r>
            <a:r>
              <a:rPr sz="1100" spc="-15" dirty="0">
                <a:solidFill>
                  <a:srgbClr val="004B86"/>
                </a:solidFill>
                <a:latin typeface="Linux Biolinum O"/>
                <a:cs typeface="Linux Biolinum O"/>
              </a:rPr>
              <a:t>losses both loss </a:t>
            </a:r>
            <a:r>
              <a:rPr sz="1100" spc="-20" dirty="0">
                <a:solidFill>
                  <a:srgbClr val="004B86"/>
                </a:solidFill>
                <a:latin typeface="Linux Biolinum O"/>
                <a:cs typeface="Linux Biolinum O"/>
              </a:rPr>
              <a:t>and </a:t>
            </a:r>
            <a:r>
              <a:rPr sz="1100" spc="-15" dirty="0">
                <a:solidFill>
                  <a:srgbClr val="004B86"/>
                </a:solidFill>
                <a:latin typeface="Linux Biolinum O"/>
                <a:cs typeface="Linux Biolinum O"/>
              </a:rPr>
              <a:t>val loss </a:t>
            </a:r>
            <a:r>
              <a:rPr sz="1100" spc="-20" dirty="0">
                <a:solidFill>
                  <a:srgbClr val="004B86"/>
                </a:solidFill>
                <a:latin typeface="Linux Biolinum O"/>
                <a:cs typeface="Linux Biolinum O"/>
              </a:rPr>
              <a:t>are </a:t>
            </a:r>
            <a:r>
              <a:rPr sz="1100" spc="-15" dirty="0">
                <a:solidFill>
                  <a:srgbClr val="004B86"/>
                </a:solidFill>
                <a:latin typeface="Linux Biolinum O"/>
                <a:cs typeface="Linux Biolinum O"/>
              </a:rPr>
              <a:t>decreasing </a:t>
            </a:r>
            <a:r>
              <a:rPr sz="1100" spc="-20" dirty="0">
                <a:solidFill>
                  <a:srgbClr val="004B86"/>
                </a:solidFill>
                <a:latin typeface="Linux Biolinum O"/>
                <a:cs typeface="Linux Biolinum O"/>
              </a:rPr>
              <a:t>and </a:t>
            </a:r>
            <a:r>
              <a:rPr sz="1100" spc="-15" dirty="0">
                <a:solidFill>
                  <a:srgbClr val="004B86"/>
                </a:solidFill>
                <a:latin typeface="Linux Biolinum O"/>
                <a:cs typeface="Linux Biolinum O"/>
              </a:rPr>
              <a:t>the </a:t>
            </a:r>
            <a:r>
              <a:rPr sz="1100" spc="-20" dirty="0">
                <a:solidFill>
                  <a:srgbClr val="004B86"/>
                </a:solidFill>
                <a:latin typeface="Linux Biolinum O"/>
                <a:cs typeface="Linux Biolinum O"/>
              </a:rPr>
              <a:t>two </a:t>
            </a:r>
            <a:r>
              <a:rPr sz="1100" spc="-15" dirty="0">
                <a:solidFill>
                  <a:srgbClr val="004B86"/>
                </a:solidFill>
                <a:latin typeface="Linux Biolinum O"/>
                <a:cs typeface="Linux Biolinum O"/>
              </a:rPr>
              <a:t>acc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: </a:t>
            </a:r>
            <a:r>
              <a:rPr sz="1100" spc="-15" dirty="0">
                <a:solidFill>
                  <a:srgbClr val="004B86"/>
                </a:solidFill>
                <a:latin typeface="Linux Biolinum O"/>
                <a:cs typeface="Linux Biolinum O"/>
              </a:rPr>
              <a:t>acc </a:t>
            </a:r>
            <a:r>
              <a:rPr sz="1100" spc="-20" dirty="0">
                <a:solidFill>
                  <a:srgbClr val="004B86"/>
                </a:solidFill>
                <a:latin typeface="Linux Biolinum O"/>
                <a:cs typeface="Linux Biolinum O"/>
              </a:rPr>
              <a:t>and </a:t>
            </a:r>
            <a:r>
              <a:rPr sz="1100" spc="-15" dirty="0">
                <a:solidFill>
                  <a:srgbClr val="004B86"/>
                </a:solidFill>
                <a:latin typeface="Linux Biolinum O"/>
                <a:cs typeface="Linux Biolinum O"/>
              </a:rPr>
              <a:t>val acc </a:t>
            </a:r>
            <a:r>
              <a:rPr sz="1100" spc="-20" dirty="0">
                <a:solidFill>
                  <a:srgbClr val="004B86"/>
                </a:solidFill>
                <a:latin typeface="Linux Biolinum O"/>
                <a:cs typeface="Linux Biolinum O"/>
              </a:rPr>
              <a:t>are 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increasing. So this indicates the modeling is trained in a good </a:t>
            </a:r>
            <a:r>
              <a:rPr sz="1100" spc="-25" dirty="0">
                <a:solidFill>
                  <a:srgbClr val="004B86"/>
                </a:solidFill>
                <a:latin typeface="Linux Biolinum O"/>
                <a:cs typeface="Linux Biolinum O"/>
              </a:rPr>
              <a:t>way.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The val acc is the 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measure of </a:t>
            </a:r>
            <a:r>
              <a:rPr sz="1100" spc="-15" dirty="0">
                <a:solidFill>
                  <a:srgbClr val="004B86"/>
                </a:solidFill>
                <a:latin typeface="Linux Biolinum O"/>
                <a:cs typeface="Linux Biolinum O"/>
              </a:rPr>
              <a:t>how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good the predictions of </a:t>
            </a:r>
            <a:r>
              <a:rPr sz="1100" spc="-15" dirty="0">
                <a:solidFill>
                  <a:srgbClr val="004B86"/>
                </a:solidFill>
                <a:latin typeface="Linux Biolinum O"/>
                <a:cs typeface="Linux Biolinum O"/>
              </a:rPr>
              <a:t>your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model </a:t>
            </a:r>
            <a:r>
              <a:rPr sz="1100" spc="-15" dirty="0">
                <a:solidFill>
                  <a:srgbClr val="004B86"/>
                </a:solidFill>
                <a:latin typeface="Linux Biolinum O"/>
                <a:cs typeface="Linux Biolinum O"/>
              </a:rPr>
              <a:t>are.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So in this case,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it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looks like the 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model was trained </a:t>
            </a:r>
            <a:r>
              <a:rPr sz="1100" spc="-20" dirty="0">
                <a:solidFill>
                  <a:srgbClr val="004B86"/>
                </a:solidFill>
                <a:latin typeface="Linux Biolinum O"/>
                <a:cs typeface="Linux Biolinum O"/>
              </a:rPr>
              <a:t>pretty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well after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10 epochs, and the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rest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training is not</a:t>
            </a:r>
            <a:r>
              <a:rPr sz="1100" spc="40" dirty="0">
                <a:solidFill>
                  <a:srgbClr val="004B86"/>
                </a:solidFill>
                <a:latin typeface="Linux Biolinum O"/>
                <a:cs typeface="Linux Biolinum O"/>
              </a:rPr>
              <a:t>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necessary.</a:t>
            </a:r>
            <a:endParaRPr sz="1100" dirty="0">
              <a:latin typeface="Linux Biolinum O"/>
              <a:cs typeface="Linux Biolinum 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1152843"/>
            <a:ext cx="4815205" cy="2447290"/>
            <a:chOff x="0" y="1152843"/>
            <a:chExt cx="4815205" cy="2447290"/>
          </a:xfrm>
        </p:grpSpPr>
        <p:sp>
          <p:nvSpPr>
            <p:cNvPr id="6" name="object 6"/>
            <p:cNvSpPr/>
            <p:nvPr/>
          </p:nvSpPr>
          <p:spPr>
            <a:xfrm>
              <a:off x="1214996" y="1152843"/>
              <a:ext cx="3600118" cy="24471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457587"/>
              <a:ext cx="4451350" cy="142875"/>
            </a:xfrm>
            <a:custGeom>
              <a:avLst/>
              <a:gdLst/>
              <a:ahLst/>
              <a:cxnLst/>
              <a:rect l="l" t="t" r="r" b="b"/>
              <a:pathLst>
                <a:path w="4451350" h="142875">
                  <a:moveTo>
                    <a:pt x="4450994" y="0"/>
                  </a:moveTo>
                  <a:lnTo>
                    <a:pt x="198894" y="0"/>
                  </a:lnTo>
                  <a:lnTo>
                    <a:pt x="0" y="0"/>
                  </a:lnTo>
                  <a:lnTo>
                    <a:pt x="0" y="142417"/>
                  </a:lnTo>
                  <a:lnTo>
                    <a:pt x="198894" y="142417"/>
                  </a:lnTo>
                  <a:lnTo>
                    <a:pt x="4450994" y="142417"/>
                  </a:lnTo>
                  <a:lnTo>
                    <a:pt x="4450994" y="0"/>
                  </a:lnTo>
                  <a:close/>
                </a:path>
              </a:pathLst>
            </a:custGeom>
            <a:solidFill>
              <a:srgbClr val="004B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514098" y="3457586"/>
            <a:ext cx="246379" cy="142875"/>
          </a:xfrm>
          <a:custGeom>
            <a:avLst/>
            <a:gdLst/>
            <a:ahLst/>
            <a:cxnLst/>
            <a:rect l="l" t="t" r="r" b="b"/>
            <a:pathLst>
              <a:path w="246379" h="142875">
                <a:moveTo>
                  <a:pt x="245973" y="142419"/>
                </a:moveTo>
                <a:lnTo>
                  <a:pt x="245973" y="0"/>
                </a:lnTo>
                <a:lnTo>
                  <a:pt x="0" y="0"/>
                </a:lnTo>
                <a:lnTo>
                  <a:pt x="0" y="142419"/>
                </a:lnTo>
                <a:lnTo>
                  <a:pt x="245973" y="142419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90961" y="3449747"/>
            <a:ext cx="120014" cy="1435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EFEFEF"/>
                </a:solidFill>
                <a:latin typeface="Linux Biolinum O"/>
                <a:cs typeface="Linux Biolinum O"/>
              </a:rPr>
              <a:t>12</a:t>
            </a:r>
            <a:endParaRPr sz="800">
              <a:latin typeface="Linux Biolinum O"/>
              <a:cs typeface="Linux Biolinum 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844" y="36535"/>
            <a:ext cx="128465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70" dirty="0"/>
              <a:t>Learning Curve</a:t>
            </a:r>
            <a:endParaRPr sz="1400" dirty="0"/>
          </a:p>
        </p:txBody>
      </p:sp>
      <p:sp>
        <p:nvSpPr>
          <p:cNvPr id="3" name="object 3"/>
          <p:cNvSpPr/>
          <p:nvPr/>
        </p:nvSpPr>
        <p:spPr>
          <a:xfrm>
            <a:off x="410870" y="524929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59855" y="0"/>
                </a:moveTo>
                <a:lnTo>
                  <a:pt x="0" y="0"/>
                </a:lnTo>
                <a:lnTo>
                  <a:pt x="0" y="59855"/>
                </a:lnTo>
                <a:lnTo>
                  <a:pt x="59855" y="59855"/>
                </a:lnTo>
                <a:lnTo>
                  <a:pt x="59855" y="0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7304" y="433538"/>
            <a:ext cx="4975860" cy="130779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000" dirty="0">
                <a:solidFill>
                  <a:schemeClr val="tx2"/>
                </a:solidFill>
                <a:latin typeface="Linux Biolinum O"/>
              </a:rPr>
              <a:t>A good fit is identified by a training and validation loss that decreases to a point of stability with a minimal gap between the two final loss values. A plot of learning curves shows a good fit: </a:t>
            </a: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000" dirty="0">
                <a:solidFill>
                  <a:schemeClr val="tx2"/>
                </a:solidFill>
                <a:latin typeface="Linux Biolinum O"/>
              </a:rPr>
              <a:t>1. The plot of training loss decreases to a point of stability. </a:t>
            </a: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000" dirty="0">
                <a:solidFill>
                  <a:schemeClr val="tx2"/>
                </a:solidFill>
                <a:latin typeface="Linux Biolinum O"/>
              </a:rPr>
              <a:t>2. The plot of validation loss decreases to a point of stability and has a small gap with the training loss.</a:t>
            </a: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000" dirty="0">
                <a:solidFill>
                  <a:schemeClr val="tx2"/>
                </a:solidFill>
                <a:latin typeface="Linux Biolinum O"/>
              </a:rPr>
              <a:t>As seen in the given figure the loss and </a:t>
            </a:r>
            <a:r>
              <a:rPr lang="en-US" sz="1000" dirty="0" err="1">
                <a:solidFill>
                  <a:schemeClr val="tx2"/>
                </a:solidFill>
                <a:latin typeface="Linux Biolinum O"/>
              </a:rPr>
              <a:t>val</a:t>
            </a:r>
            <a:r>
              <a:rPr lang="en-US" sz="1000" dirty="0">
                <a:solidFill>
                  <a:schemeClr val="tx2"/>
                </a:solidFill>
                <a:latin typeface="Linux Biolinum O"/>
              </a:rPr>
              <a:t> loss both are decreasing with the increasing epochs that means the overall model loss is decreased with the learning and best model is obtained at certain period of time.</a:t>
            </a:r>
            <a:endParaRPr sz="1000" dirty="0">
              <a:solidFill>
                <a:schemeClr val="tx2"/>
              </a:solidFill>
              <a:latin typeface="Linux Biolinum O"/>
              <a:cs typeface="Linux Biolinum 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14098" y="3457586"/>
            <a:ext cx="246379" cy="142875"/>
          </a:xfrm>
          <a:custGeom>
            <a:avLst/>
            <a:gdLst/>
            <a:ahLst/>
            <a:cxnLst/>
            <a:rect l="l" t="t" r="r" b="b"/>
            <a:pathLst>
              <a:path w="246379" h="142875">
                <a:moveTo>
                  <a:pt x="245973" y="142419"/>
                </a:moveTo>
                <a:lnTo>
                  <a:pt x="245973" y="0"/>
                </a:lnTo>
                <a:lnTo>
                  <a:pt x="0" y="0"/>
                </a:lnTo>
                <a:lnTo>
                  <a:pt x="0" y="142419"/>
                </a:lnTo>
                <a:lnTo>
                  <a:pt x="245973" y="142419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90961" y="3449747"/>
            <a:ext cx="120014" cy="1435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EFEFEF"/>
                </a:solidFill>
                <a:latin typeface="Linux Biolinum O"/>
                <a:cs typeface="Linux Biolinum O"/>
              </a:rPr>
              <a:t>12</a:t>
            </a:r>
            <a:endParaRPr sz="800">
              <a:latin typeface="Linux Biolinum O"/>
              <a:cs typeface="Linux Biolinum 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15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9999C6-4550-474F-8FC5-70E9E7FB4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95" y="1905579"/>
            <a:ext cx="2065782" cy="147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04010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844" y="36535"/>
            <a:ext cx="5461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5" dirty="0"/>
              <a:t>Resu</a:t>
            </a:r>
            <a:r>
              <a:rPr sz="1400" spc="-85" dirty="0"/>
              <a:t>l</a:t>
            </a:r>
            <a:r>
              <a:rPr sz="1400" spc="254" dirty="0"/>
              <a:t>t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410870" y="524929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59855" y="0"/>
                </a:moveTo>
                <a:lnTo>
                  <a:pt x="0" y="0"/>
                </a:lnTo>
                <a:lnTo>
                  <a:pt x="0" y="59855"/>
                </a:lnTo>
                <a:lnTo>
                  <a:pt x="59855" y="59855"/>
                </a:lnTo>
                <a:lnTo>
                  <a:pt x="59855" y="0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7304" y="433538"/>
            <a:ext cx="486854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After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training the segmentation model for 10 epochs </a:t>
            </a:r>
            <a:r>
              <a:rPr sz="1100" spc="-15" dirty="0">
                <a:solidFill>
                  <a:srgbClr val="004B86"/>
                </a:solidFill>
                <a:latin typeface="Linux Biolinum O"/>
                <a:cs typeface="Linux Biolinum O"/>
              </a:rPr>
              <a:t>we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got a validation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score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of 0.98  Let’s visualize a couple of predictions by the model on the validation set. </a:t>
            </a:r>
            <a:r>
              <a:rPr sz="1100" spc="-55" dirty="0">
                <a:solidFill>
                  <a:srgbClr val="004B86"/>
                </a:solidFill>
                <a:latin typeface="Linux Biolinum O"/>
                <a:cs typeface="Linux Biolinum O"/>
              </a:rPr>
              <a:t>We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can see  that our model can segment nerves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from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ultrasound images</a:t>
            </a:r>
            <a:r>
              <a:rPr sz="1100" spc="-15" dirty="0">
                <a:solidFill>
                  <a:srgbClr val="004B86"/>
                </a:solidFill>
                <a:latin typeface="Linux Biolinum O"/>
                <a:cs typeface="Linux Biolinum O"/>
              </a:rPr>
              <a:t>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accurately.</a:t>
            </a:r>
            <a:endParaRPr sz="1100">
              <a:latin typeface="Linux Biolinum O"/>
              <a:cs typeface="Linux Biolinum 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84998" y="980738"/>
            <a:ext cx="3060020" cy="2430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457587"/>
            <a:ext cx="4805680" cy="142875"/>
          </a:xfrm>
          <a:custGeom>
            <a:avLst/>
            <a:gdLst/>
            <a:ahLst/>
            <a:cxnLst/>
            <a:rect l="l" t="t" r="r" b="b"/>
            <a:pathLst>
              <a:path w="4805680" h="142875">
                <a:moveTo>
                  <a:pt x="4805337" y="0"/>
                </a:moveTo>
                <a:lnTo>
                  <a:pt x="198894" y="0"/>
                </a:lnTo>
                <a:lnTo>
                  <a:pt x="0" y="0"/>
                </a:lnTo>
                <a:lnTo>
                  <a:pt x="0" y="142417"/>
                </a:lnTo>
                <a:lnTo>
                  <a:pt x="198894" y="142417"/>
                </a:lnTo>
                <a:lnTo>
                  <a:pt x="4805337" y="142417"/>
                </a:lnTo>
                <a:lnTo>
                  <a:pt x="4805337" y="0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14098" y="3457586"/>
            <a:ext cx="246379" cy="142875"/>
          </a:xfrm>
          <a:custGeom>
            <a:avLst/>
            <a:gdLst/>
            <a:ahLst/>
            <a:cxnLst/>
            <a:rect l="l" t="t" r="r" b="b"/>
            <a:pathLst>
              <a:path w="246379" h="142875">
                <a:moveTo>
                  <a:pt x="245973" y="142419"/>
                </a:moveTo>
                <a:lnTo>
                  <a:pt x="245973" y="0"/>
                </a:lnTo>
                <a:lnTo>
                  <a:pt x="0" y="0"/>
                </a:lnTo>
                <a:lnTo>
                  <a:pt x="0" y="142419"/>
                </a:lnTo>
                <a:lnTo>
                  <a:pt x="245973" y="142419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45304" y="3449747"/>
            <a:ext cx="120014" cy="1435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EFEFEF"/>
                </a:solidFill>
                <a:latin typeface="Linux Biolinum O"/>
                <a:cs typeface="Linux Biolinum O"/>
              </a:rPr>
              <a:t>13</a:t>
            </a:r>
            <a:endParaRPr sz="800">
              <a:latin typeface="Linux Biolinum O"/>
              <a:cs typeface="Linux Biolinum 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844" y="36535"/>
            <a:ext cx="10572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35" dirty="0"/>
              <a:t>Future</a:t>
            </a:r>
            <a:r>
              <a:rPr sz="1400" spc="-105" dirty="0"/>
              <a:t> </a:t>
            </a:r>
            <a:r>
              <a:rPr sz="1400" spc="-95" dirty="0"/>
              <a:t>Scope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410870" y="1378191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59855" y="0"/>
                </a:moveTo>
                <a:lnTo>
                  <a:pt x="0" y="0"/>
                </a:lnTo>
                <a:lnTo>
                  <a:pt x="0" y="59855"/>
                </a:lnTo>
                <a:lnTo>
                  <a:pt x="59855" y="59855"/>
                </a:lnTo>
                <a:lnTo>
                  <a:pt x="59855" y="0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0870" y="1760308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59855" y="0"/>
                </a:moveTo>
                <a:lnTo>
                  <a:pt x="0" y="0"/>
                </a:lnTo>
                <a:lnTo>
                  <a:pt x="0" y="59855"/>
                </a:lnTo>
                <a:lnTo>
                  <a:pt x="59855" y="59855"/>
                </a:lnTo>
                <a:lnTo>
                  <a:pt x="59855" y="0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0870" y="2142413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59855" y="0"/>
                </a:moveTo>
                <a:lnTo>
                  <a:pt x="0" y="0"/>
                </a:lnTo>
                <a:lnTo>
                  <a:pt x="0" y="59855"/>
                </a:lnTo>
                <a:lnTo>
                  <a:pt x="59855" y="59855"/>
                </a:lnTo>
                <a:lnTo>
                  <a:pt x="59855" y="0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44156" rIns="0" bIns="0" rtlCol="0">
            <a:spAutoFit/>
          </a:bodyPr>
          <a:lstStyle/>
          <a:p>
            <a:pPr marL="286385" marR="313055">
              <a:lnSpc>
                <a:spcPct val="102699"/>
              </a:lnSpc>
              <a:spcBef>
                <a:spcPts val="55"/>
              </a:spcBef>
            </a:pPr>
            <a:r>
              <a:rPr spc="-10" dirty="0"/>
              <a:t>Improvement </a:t>
            </a:r>
            <a:r>
              <a:rPr spc="-5" dirty="0"/>
              <a:t>in results can </a:t>
            </a:r>
            <a:r>
              <a:rPr dirty="0"/>
              <a:t>be </a:t>
            </a:r>
            <a:r>
              <a:rPr spc="-5" dirty="0"/>
              <a:t>obtained if </a:t>
            </a:r>
            <a:r>
              <a:rPr spc="-10" dirty="0"/>
              <a:t>preprocessing </a:t>
            </a:r>
            <a:r>
              <a:rPr spc="-5" dirty="0"/>
              <a:t>is done </a:t>
            </a:r>
            <a:r>
              <a:rPr spc="-15" dirty="0"/>
              <a:t>further. </a:t>
            </a:r>
            <a:r>
              <a:rPr spc="-5" dirty="0"/>
              <a:t>Suitable  methodologies </a:t>
            </a:r>
            <a:r>
              <a:rPr spc="-10" dirty="0"/>
              <a:t>may </a:t>
            </a:r>
            <a:r>
              <a:rPr dirty="0"/>
              <a:t>be </a:t>
            </a:r>
            <a:r>
              <a:rPr spc="-5" dirty="0"/>
              <a:t>further </a:t>
            </a:r>
            <a:r>
              <a:rPr spc="-10" dirty="0"/>
              <a:t>employed </a:t>
            </a:r>
            <a:r>
              <a:rPr spc="-5" dirty="0"/>
              <a:t>to reduce the training </a:t>
            </a:r>
            <a:r>
              <a:rPr spc="-10" dirty="0"/>
              <a:t>time.</a:t>
            </a:r>
          </a:p>
          <a:p>
            <a:pPr marL="286385" marR="5080">
              <a:lnSpc>
                <a:spcPct val="102600"/>
              </a:lnSpc>
              <a:spcBef>
                <a:spcPts val="300"/>
              </a:spcBef>
            </a:pPr>
            <a:r>
              <a:rPr spc="-10" dirty="0"/>
              <a:t>A newly </a:t>
            </a:r>
            <a:r>
              <a:rPr spc="-5" dirty="0"/>
              <a:t>proposed </a:t>
            </a:r>
            <a:r>
              <a:rPr spc="-10" dirty="0"/>
              <a:t>network </a:t>
            </a:r>
            <a:r>
              <a:rPr spc="-5" dirty="0"/>
              <a:t>needs to </a:t>
            </a:r>
            <a:r>
              <a:rPr spc="-10" dirty="0"/>
              <a:t>have </a:t>
            </a:r>
            <a:r>
              <a:rPr spc="-5" dirty="0"/>
              <a:t>a wide range of </a:t>
            </a:r>
            <a:r>
              <a:rPr spc="-10" dirty="0"/>
              <a:t>adaptability, </a:t>
            </a:r>
            <a:r>
              <a:rPr spc="-5" dirty="0"/>
              <a:t>and </a:t>
            </a:r>
            <a:r>
              <a:rPr spc="-15" dirty="0"/>
              <a:t>we </a:t>
            </a:r>
            <a:r>
              <a:rPr spc="-10" dirty="0"/>
              <a:t>have </a:t>
            </a:r>
            <a:r>
              <a:rPr spc="-5" dirty="0"/>
              <a:t>to  test its performance on other</a:t>
            </a:r>
            <a:r>
              <a:rPr spc="-10" dirty="0"/>
              <a:t> </a:t>
            </a:r>
            <a:r>
              <a:rPr spc="-5" dirty="0"/>
              <a:t>datasets.</a:t>
            </a:r>
          </a:p>
          <a:p>
            <a:pPr marL="286385" marR="301625">
              <a:lnSpc>
                <a:spcPct val="102600"/>
              </a:lnSpc>
              <a:spcBef>
                <a:spcPts val="300"/>
              </a:spcBef>
            </a:pPr>
            <a:r>
              <a:rPr spc="-15" dirty="0"/>
              <a:t>As </a:t>
            </a:r>
            <a:r>
              <a:rPr spc="-5" dirty="0"/>
              <a:t>an </a:t>
            </a:r>
            <a:r>
              <a:rPr spc="-10" dirty="0"/>
              <a:t>improved network, </a:t>
            </a:r>
            <a:r>
              <a:rPr spc="-5" dirty="0"/>
              <a:t>its </a:t>
            </a:r>
            <a:r>
              <a:rPr spc="-10" dirty="0"/>
              <a:t>working </a:t>
            </a:r>
            <a:r>
              <a:rPr spc="-5" dirty="0"/>
              <a:t>mechanism needs to </a:t>
            </a:r>
            <a:r>
              <a:rPr dirty="0"/>
              <a:t>be </a:t>
            </a:r>
            <a:r>
              <a:rPr spc="-5" dirty="0"/>
              <a:t>strictly </a:t>
            </a:r>
            <a:r>
              <a:rPr spc="-10" dirty="0"/>
              <a:t>proved </a:t>
            </a:r>
            <a:r>
              <a:rPr spc="-5" dirty="0"/>
              <a:t>by  mathematics to </a:t>
            </a:r>
            <a:r>
              <a:rPr spc="-15" dirty="0"/>
              <a:t>prove </a:t>
            </a:r>
            <a:r>
              <a:rPr spc="-5" dirty="0"/>
              <a:t>that our interpretation of its optimization mechanism is in  </a:t>
            </a:r>
            <a:r>
              <a:rPr spc="-10" dirty="0"/>
              <a:t>accordance </a:t>
            </a:r>
            <a:r>
              <a:rPr spc="-5" dirty="0"/>
              <a:t>with scientific basis.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3457587"/>
            <a:ext cx="5160010" cy="142875"/>
          </a:xfrm>
          <a:custGeom>
            <a:avLst/>
            <a:gdLst/>
            <a:ahLst/>
            <a:cxnLst/>
            <a:rect l="l" t="t" r="r" b="b"/>
            <a:pathLst>
              <a:path w="5160010" h="142875">
                <a:moveTo>
                  <a:pt x="5159680" y="0"/>
                </a:moveTo>
                <a:lnTo>
                  <a:pt x="198894" y="0"/>
                </a:lnTo>
                <a:lnTo>
                  <a:pt x="0" y="0"/>
                </a:lnTo>
                <a:lnTo>
                  <a:pt x="0" y="142417"/>
                </a:lnTo>
                <a:lnTo>
                  <a:pt x="198894" y="142417"/>
                </a:lnTo>
                <a:lnTo>
                  <a:pt x="5159680" y="142417"/>
                </a:lnTo>
                <a:lnTo>
                  <a:pt x="5159680" y="0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14098" y="3457586"/>
            <a:ext cx="246379" cy="142875"/>
          </a:xfrm>
          <a:custGeom>
            <a:avLst/>
            <a:gdLst/>
            <a:ahLst/>
            <a:cxnLst/>
            <a:rect l="l" t="t" r="r" b="b"/>
            <a:pathLst>
              <a:path w="246379" h="142875">
                <a:moveTo>
                  <a:pt x="245973" y="142419"/>
                </a:moveTo>
                <a:lnTo>
                  <a:pt x="245973" y="0"/>
                </a:lnTo>
                <a:lnTo>
                  <a:pt x="0" y="0"/>
                </a:lnTo>
                <a:lnTo>
                  <a:pt x="0" y="142419"/>
                </a:lnTo>
                <a:lnTo>
                  <a:pt x="245973" y="142419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9634" y="3449747"/>
            <a:ext cx="120014" cy="1435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EFEFEF"/>
                </a:solidFill>
                <a:latin typeface="Linux Biolinum O"/>
                <a:cs typeface="Linux Biolinum O"/>
              </a:rPr>
              <a:t>14</a:t>
            </a:r>
            <a:endParaRPr sz="800">
              <a:latin typeface="Linux Biolinum O"/>
              <a:cs typeface="Linux Biolinum 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71754"/>
            <a:ext cx="5760085" cy="3086100"/>
          </a:xfrm>
          <a:custGeom>
            <a:avLst/>
            <a:gdLst/>
            <a:ahLst/>
            <a:cxnLst/>
            <a:rect l="l" t="t" r="r" b="b"/>
            <a:pathLst>
              <a:path w="5760085" h="3086100">
                <a:moveTo>
                  <a:pt x="0" y="3085832"/>
                </a:moveTo>
                <a:lnTo>
                  <a:pt x="5760072" y="3085832"/>
                </a:lnTo>
                <a:lnTo>
                  <a:pt x="5760072" y="0"/>
                </a:lnTo>
                <a:lnTo>
                  <a:pt x="0" y="0"/>
                </a:lnTo>
                <a:lnTo>
                  <a:pt x="0" y="3085832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5760085" cy="372110"/>
          </a:xfrm>
          <a:custGeom>
            <a:avLst/>
            <a:gdLst/>
            <a:ahLst/>
            <a:cxnLst/>
            <a:rect l="l" t="t" r="r" b="b"/>
            <a:pathLst>
              <a:path w="5760085" h="372110">
                <a:moveTo>
                  <a:pt x="5759996" y="0"/>
                </a:moveTo>
                <a:lnTo>
                  <a:pt x="0" y="0"/>
                </a:lnTo>
                <a:lnTo>
                  <a:pt x="0" y="371741"/>
                </a:lnTo>
                <a:lnTo>
                  <a:pt x="5759996" y="371741"/>
                </a:lnTo>
                <a:lnTo>
                  <a:pt x="5759996" y="0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7302" y="36535"/>
            <a:ext cx="9334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/>
              <a:t>Conclusion</a:t>
            </a:r>
            <a:endParaRPr sz="1400"/>
          </a:p>
        </p:txBody>
      </p:sp>
      <p:sp>
        <p:nvSpPr>
          <p:cNvPr id="5" name="object 5"/>
          <p:cNvSpPr/>
          <p:nvPr/>
        </p:nvSpPr>
        <p:spPr>
          <a:xfrm>
            <a:off x="410870" y="1123480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59855" y="0"/>
                </a:moveTo>
                <a:lnTo>
                  <a:pt x="0" y="0"/>
                </a:lnTo>
                <a:lnTo>
                  <a:pt x="0" y="59855"/>
                </a:lnTo>
                <a:lnTo>
                  <a:pt x="59855" y="59855"/>
                </a:lnTo>
                <a:lnTo>
                  <a:pt x="59855" y="0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870" y="2021814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59855" y="0"/>
                </a:moveTo>
                <a:lnTo>
                  <a:pt x="0" y="0"/>
                </a:lnTo>
                <a:lnTo>
                  <a:pt x="0" y="59855"/>
                </a:lnTo>
                <a:lnTo>
                  <a:pt x="59855" y="59855"/>
                </a:lnTo>
                <a:lnTo>
                  <a:pt x="59855" y="0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253555" y="649629"/>
            <a:ext cx="4915345" cy="2168862"/>
          </a:xfrm>
          <a:prstGeom prst="rect">
            <a:avLst/>
          </a:prstGeom>
        </p:spPr>
        <p:txBody>
          <a:bodyPr vert="horz" wrap="square" lIns="0" tIns="389445" rIns="0" bIns="0" rtlCol="0">
            <a:spAutoFit/>
          </a:bodyPr>
          <a:lstStyle/>
          <a:p>
            <a:pPr marL="286385" marR="8890">
              <a:lnSpc>
                <a:spcPct val="102600"/>
              </a:lnSpc>
              <a:spcBef>
                <a:spcPts val="55"/>
              </a:spcBef>
            </a:pPr>
            <a:r>
              <a:rPr spc="-55" dirty="0"/>
              <a:t>We </a:t>
            </a:r>
            <a:r>
              <a:rPr spc="-10" dirty="0"/>
              <a:t>have developed </a:t>
            </a:r>
            <a:r>
              <a:rPr spc="-5" dirty="0"/>
              <a:t>a system based on the deep learning method for segmentation of  ultrasound images. </a:t>
            </a:r>
            <a:r>
              <a:rPr spc="-55" dirty="0"/>
              <a:t>We </a:t>
            </a:r>
            <a:r>
              <a:rPr spc="-10" dirty="0"/>
              <a:t>have </a:t>
            </a:r>
            <a:r>
              <a:rPr spc="-5" dirty="0"/>
              <a:t>chosen the best possible combination of methodologies to  </a:t>
            </a:r>
            <a:r>
              <a:rPr spc="-10" dirty="0"/>
              <a:t>improve </a:t>
            </a:r>
            <a:r>
              <a:rPr spc="-5" dirty="0"/>
              <a:t>the results. </a:t>
            </a:r>
            <a:r>
              <a:rPr spc="-10" dirty="0"/>
              <a:t>Improvement </a:t>
            </a:r>
            <a:r>
              <a:rPr spc="-5" dirty="0"/>
              <a:t>in results can </a:t>
            </a:r>
            <a:r>
              <a:rPr dirty="0"/>
              <a:t>be </a:t>
            </a:r>
            <a:r>
              <a:rPr spc="-5" dirty="0"/>
              <a:t>obtained if </a:t>
            </a:r>
            <a:r>
              <a:rPr spc="-10" dirty="0"/>
              <a:t>preprocessing </a:t>
            </a:r>
            <a:r>
              <a:rPr spc="-5" dirty="0"/>
              <a:t>is done  </a:t>
            </a:r>
            <a:r>
              <a:rPr spc="-15" dirty="0"/>
              <a:t>further. </a:t>
            </a:r>
            <a:r>
              <a:rPr lang="en-US" spc="-5" dirty="0"/>
              <a:t>W</a:t>
            </a:r>
            <a:r>
              <a:rPr spc="-15" dirty="0"/>
              <a:t>e </a:t>
            </a:r>
            <a:r>
              <a:rPr spc="-5" dirty="0"/>
              <a:t>propose an </a:t>
            </a:r>
            <a:r>
              <a:rPr spc="-10" dirty="0"/>
              <a:t>improved </a:t>
            </a:r>
            <a:r>
              <a:rPr spc="-5" dirty="0"/>
              <a:t>u-net </a:t>
            </a:r>
            <a:r>
              <a:rPr spc="-10" dirty="0"/>
              <a:t>network </a:t>
            </a:r>
            <a:r>
              <a:rPr spc="-5" dirty="0"/>
              <a:t>called a mini-u-net  </a:t>
            </a:r>
            <a:r>
              <a:rPr spc="-10" dirty="0"/>
              <a:t>network.</a:t>
            </a:r>
          </a:p>
          <a:p>
            <a:pPr marL="286385" marR="5080">
              <a:lnSpc>
                <a:spcPct val="102600"/>
              </a:lnSpc>
              <a:spcBef>
                <a:spcPts val="300"/>
              </a:spcBef>
            </a:pPr>
            <a:r>
              <a:rPr spc="-20" dirty="0"/>
              <a:t>As </a:t>
            </a:r>
            <a:r>
              <a:rPr spc="-15" dirty="0"/>
              <a:t>compared </a:t>
            </a:r>
            <a:r>
              <a:rPr spc="-10" dirty="0"/>
              <a:t>to the original u-net and the 4 concatenations of u-net on the </a:t>
            </a:r>
            <a:r>
              <a:rPr spc="-15" dirty="0"/>
              <a:t>Kaggle </a:t>
            </a:r>
            <a:r>
              <a:rPr spc="-10" dirty="0"/>
              <a:t>2016  </a:t>
            </a:r>
            <a:r>
              <a:rPr spc="-5" dirty="0"/>
              <a:t>neural image dataset, it was found that the mini-u-net </a:t>
            </a:r>
            <a:r>
              <a:rPr spc="-10" dirty="0"/>
              <a:t>works </a:t>
            </a:r>
            <a:r>
              <a:rPr spc="-25" dirty="0"/>
              <a:t>better.</a:t>
            </a:r>
            <a:r>
              <a:rPr lang="en-US" spc="-25" dirty="0"/>
              <a:t> </a:t>
            </a:r>
            <a:r>
              <a:rPr spc="-25" dirty="0"/>
              <a:t>On </a:t>
            </a:r>
            <a:r>
              <a:rPr spc="-5" dirty="0"/>
              <a:t>comparison  </a:t>
            </a:r>
            <a:r>
              <a:rPr spc="-15" dirty="0"/>
              <a:t>between the performance of the mini-u-net </a:t>
            </a:r>
            <a:r>
              <a:rPr spc="-20" dirty="0"/>
              <a:t>and </a:t>
            </a:r>
            <a:r>
              <a:rPr spc="-15" dirty="0"/>
              <a:t>the </a:t>
            </a:r>
            <a:r>
              <a:rPr spc="-20" dirty="0"/>
              <a:t>networks </a:t>
            </a:r>
            <a:r>
              <a:rPr spc="-15" dirty="0"/>
              <a:t>in the </a:t>
            </a:r>
            <a:r>
              <a:rPr spc="-20" dirty="0"/>
              <a:t>two </a:t>
            </a:r>
            <a:r>
              <a:rPr spc="-15" dirty="0"/>
              <a:t>papers, </a:t>
            </a:r>
            <a:r>
              <a:rPr spc="-25" dirty="0"/>
              <a:t>we </a:t>
            </a:r>
            <a:r>
              <a:rPr spc="-20" dirty="0"/>
              <a:t>have  </a:t>
            </a:r>
            <a:r>
              <a:rPr spc="-5" dirty="0"/>
              <a:t>found that u-net can also </a:t>
            </a:r>
            <a:r>
              <a:rPr spc="-10" dirty="0"/>
              <a:t>achieve </a:t>
            </a:r>
            <a:r>
              <a:rPr spc="-20" dirty="0"/>
              <a:t>better </a:t>
            </a:r>
            <a:r>
              <a:rPr spc="-5" dirty="0"/>
              <a:t>results while keeping the dataset unchanged. 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3457586"/>
            <a:ext cx="5760085" cy="142875"/>
          </a:xfrm>
          <a:custGeom>
            <a:avLst/>
            <a:gdLst/>
            <a:ahLst/>
            <a:cxnLst/>
            <a:rect l="l" t="t" r="r" b="b"/>
            <a:pathLst>
              <a:path w="5760085" h="142875">
                <a:moveTo>
                  <a:pt x="0" y="142419"/>
                </a:moveTo>
                <a:lnTo>
                  <a:pt x="0" y="0"/>
                </a:lnTo>
                <a:lnTo>
                  <a:pt x="5760072" y="0"/>
                </a:lnTo>
                <a:lnTo>
                  <a:pt x="5760072" y="142419"/>
                </a:lnTo>
                <a:lnTo>
                  <a:pt x="0" y="142419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54053" y="3449747"/>
            <a:ext cx="320040" cy="1435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EFEFEF"/>
                </a:solidFill>
                <a:latin typeface="Linux Biolinum O"/>
                <a:cs typeface="Linux Biolinum O"/>
              </a:rPr>
              <a:t>15 /</a:t>
            </a:r>
            <a:r>
              <a:rPr sz="800" spc="105" dirty="0">
                <a:solidFill>
                  <a:srgbClr val="EFEFEF"/>
                </a:solidFill>
                <a:latin typeface="Linux Biolinum O"/>
                <a:cs typeface="Linux Biolinum O"/>
              </a:rPr>
              <a:t> </a:t>
            </a:r>
            <a:r>
              <a:rPr sz="800" spc="-5" dirty="0">
                <a:solidFill>
                  <a:srgbClr val="EFEFEF"/>
                </a:solidFill>
                <a:latin typeface="Linux Biolinum O"/>
                <a:cs typeface="Linux Biolinum O"/>
              </a:rPr>
              <a:t>15</a:t>
            </a:r>
            <a:endParaRPr sz="800">
              <a:latin typeface="Linux Biolinum O"/>
              <a:cs typeface="Linux Biolinum O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1343025"/>
            <a:ext cx="3886200" cy="6303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z="4000" spc="-80" dirty="0"/>
              <a:t>Thank</a:t>
            </a:r>
            <a:r>
              <a:rPr sz="4000" spc="-125" dirty="0"/>
              <a:t> </a:t>
            </a:r>
            <a:r>
              <a:rPr sz="4000" spc="-114" dirty="0"/>
              <a:t>You!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02" y="36535"/>
            <a:ext cx="7702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30" dirty="0"/>
              <a:t>Contents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427621" y="885901"/>
            <a:ext cx="2103120" cy="2124299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47955" indent="-135890">
              <a:lnSpc>
                <a:spcPct val="100000"/>
              </a:lnSpc>
              <a:spcBef>
                <a:spcPts val="585"/>
              </a:spcBef>
              <a:buAutoNum type="arabicPeriod"/>
              <a:tabLst>
                <a:tab pos="148590" algn="l"/>
              </a:tabLst>
            </a:pP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Introduction</a:t>
            </a:r>
            <a:endParaRPr lang="en-US" sz="1100" spc="-5" dirty="0">
              <a:solidFill>
                <a:srgbClr val="004B86"/>
              </a:solidFill>
              <a:latin typeface="Linux Biolinum O"/>
              <a:cs typeface="Linux Biolinum O"/>
            </a:endParaRPr>
          </a:p>
          <a:p>
            <a:pPr marL="12065">
              <a:lnSpc>
                <a:spcPct val="100000"/>
              </a:lnSpc>
              <a:spcBef>
                <a:spcPts val="585"/>
              </a:spcBef>
              <a:tabLst>
                <a:tab pos="148590" algn="l"/>
              </a:tabLst>
            </a:pPr>
            <a:endParaRPr sz="1100" dirty="0">
              <a:latin typeface="Linux Biolinum O"/>
              <a:cs typeface="Linux Biolinum O"/>
            </a:endParaRPr>
          </a:p>
          <a:p>
            <a:pPr marL="12065">
              <a:lnSpc>
                <a:spcPct val="100000"/>
              </a:lnSpc>
              <a:spcBef>
                <a:spcPts val="480"/>
              </a:spcBef>
              <a:tabLst>
                <a:tab pos="148590" algn="l"/>
              </a:tabLst>
            </a:pPr>
            <a:r>
              <a:rPr lang="en-US"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2.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Literature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 Survey</a:t>
            </a:r>
            <a:endParaRPr lang="en-US" sz="1100" spc="-10" dirty="0">
              <a:solidFill>
                <a:srgbClr val="004B86"/>
              </a:solidFill>
              <a:latin typeface="Linux Biolinum O"/>
              <a:cs typeface="Linux Biolinum O"/>
            </a:endParaRPr>
          </a:p>
          <a:p>
            <a:pPr marL="12065">
              <a:lnSpc>
                <a:spcPct val="100000"/>
              </a:lnSpc>
              <a:spcBef>
                <a:spcPts val="480"/>
              </a:spcBef>
              <a:tabLst>
                <a:tab pos="148590" algn="l"/>
              </a:tabLst>
            </a:pPr>
            <a:endParaRPr sz="1100" dirty="0">
              <a:latin typeface="Linux Biolinum O"/>
              <a:cs typeface="Linux Biolinum O"/>
            </a:endParaRPr>
          </a:p>
          <a:p>
            <a:pPr marL="12065">
              <a:lnSpc>
                <a:spcPct val="100000"/>
              </a:lnSpc>
              <a:spcBef>
                <a:spcPts val="484"/>
              </a:spcBef>
              <a:tabLst>
                <a:tab pos="148590" algn="l"/>
              </a:tabLst>
            </a:pPr>
            <a:r>
              <a:rPr lang="en-US"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3.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Existing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System</a:t>
            </a:r>
            <a:endParaRPr lang="en-US" sz="1100" spc="-5" dirty="0">
              <a:solidFill>
                <a:srgbClr val="004B86"/>
              </a:solidFill>
              <a:latin typeface="Linux Biolinum O"/>
              <a:cs typeface="Linux Biolinum O"/>
            </a:endParaRPr>
          </a:p>
          <a:p>
            <a:pPr marL="12065">
              <a:lnSpc>
                <a:spcPct val="100000"/>
              </a:lnSpc>
              <a:spcBef>
                <a:spcPts val="484"/>
              </a:spcBef>
              <a:tabLst>
                <a:tab pos="148590" algn="l"/>
              </a:tabLst>
            </a:pPr>
            <a:endParaRPr sz="1100" dirty="0">
              <a:latin typeface="Linux Biolinum O"/>
              <a:cs typeface="Linux Biolinum O"/>
            </a:endParaRPr>
          </a:p>
          <a:p>
            <a:pPr marL="12065">
              <a:lnSpc>
                <a:spcPct val="100000"/>
              </a:lnSpc>
              <a:spcBef>
                <a:spcPts val="484"/>
              </a:spcBef>
              <a:tabLst>
                <a:tab pos="148590" algn="l"/>
              </a:tabLst>
            </a:pPr>
            <a:r>
              <a:rPr lang="en-US"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4.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Proposed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System</a:t>
            </a:r>
            <a:endParaRPr lang="en-US" sz="1100" spc="-5" dirty="0">
              <a:solidFill>
                <a:srgbClr val="004B86"/>
              </a:solidFill>
              <a:latin typeface="Linux Biolinum O"/>
              <a:cs typeface="Linux Biolinum O"/>
            </a:endParaRPr>
          </a:p>
          <a:p>
            <a:pPr marL="12065">
              <a:lnSpc>
                <a:spcPct val="100000"/>
              </a:lnSpc>
              <a:spcBef>
                <a:spcPts val="484"/>
              </a:spcBef>
              <a:tabLst>
                <a:tab pos="148590" algn="l"/>
              </a:tabLst>
            </a:pPr>
            <a:endParaRPr sz="1100" dirty="0">
              <a:latin typeface="Linux Biolinum O"/>
              <a:cs typeface="Linux Biolinum O"/>
            </a:endParaRPr>
          </a:p>
          <a:p>
            <a:pPr marL="12065">
              <a:lnSpc>
                <a:spcPct val="100000"/>
              </a:lnSpc>
              <a:spcBef>
                <a:spcPts val="480"/>
              </a:spcBef>
              <a:tabLst>
                <a:tab pos="148590" algn="l"/>
              </a:tabLst>
            </a:pPr>
            <a:endParaRPr sz="1100" dirty="0">
              <a:latin typeface="Linux Biolinum O"/>
              <a:cs typeface="Linux Biolinum 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457587"/>
            <a:ext cx="553720" cy="142875"/>
          </a:xfrm>
          <a:custGeom>
            <a:avLst/>
            <a:gdLst/>
            <a:ahLst/>
            <a:cxnLst/>
            <a:rect l="l" t="t" r="r" b="b"/>
            <a:pathLst>
              <a:path w="553720" h="142875">
                <a:moveTo>
                  <a:pt x="553237" y="0"/>
                </a:moveTo>
                <a:lnTo>
                  <a:pt x="198894" y="0"/>
                </a:lnTo>
                <a:lnTo>
                  <a:pt x="0" y="0"/>
                </a:lnTo>
                <a:lnTo>
                  <a:pt x="0" y="142417"/>
                </a:lnTo>
                <a:lnTo>
                  <a:pt x="198894" y="142417"/>
                </a:lnTo>
                <a:lnTo>
                  <a:pt x="553237" y="142417"/>
                </a:lnTo>
                <a:lnTo>
                  <a:pt x="553237" y="0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14098" y="3457586"/>
            <a:ext cx="246379" cy="142875"/>
          </a:xfrm>
          <a:custGeom>
            <a:avLst/>
            <a:gdLst/>
            <a:ahLst/>
            <a:cxnLst/>
            <a:rect l="l" t="t" r="r" b="b"/>
            <a:pathLst>
              <a:path w="246379" h="142875">
                <a:moveTo>
                  <a:pt x="245973" y="142419"/>
                </a:moveTo>
                <a:lnTo>
                  <a:pt x="245973" y="0"/>
                </a:lnTo>
                <a:lnTo>
                  <a:pt x="0" y="0"/>
                </a:lnTo>
                <a:lnTo>
                  <a:pt x="0" y="142419"/>
                </a:lnTo>
                <a:lnTo>
                  <a:pt x="245973" y="142419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4921" y="3449747"/>
            <a:ext cx="123825" cy="1435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EFEFEF"/>
                </a:solidFill>
                <a:latin typeface="Linux Biolinum O"/>
                <a:cs typeface="Linux Biolinum O"/>
              </a:rPr>
              <a:t>1</a:t>
            </a:r>
            <a:endParaRPr sz="800">
              <a:latin typeface="Linux Biolinum O"/>
              <a:cs typeface="Linux Biolinum 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F8ED6E-564C-4282-93E2-3479810B9E62}"/>
              </a:ext>
            </a:extLst>
          </p:cNvPr>
          <p:cNvSpPr txBox="1"/>
          <p:nvPr/>
        </p:nvSpPr>
        <p:spPr>
          <a:xfrm>
            <a:off x="2806700" y="892962"/>
            <a:ext cx="288290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spcBef>
                <a:spcPts val="480"/>
              </a:spcBef>
              <a:tabLst>
                <a:tab pos="148590" algn="l"/>
              </a:tabLst>
            </a:pPr>
            <a:r>
              <a:rPr lang="en-US"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5. Hardware/Software</a:t>
            </a:r>
            <a:r>
              <a:rPr lang="en-US" sz="1100" spc="-45" dirty="0">
                <a:solidFill>
                  <a:srgbClr val="004B86"/>
                </a:solidFill>
                <a:latin typeface="Linux Biolinum O"/>
                <a:cs typeface="Linux Biolinum O"/>
              </a:rPr>
              <a:t> </a:t>
            </a:r>
            <a:r>
              <a:rPr lang="en-US"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Requirements</a:t>
            </a:r>
          </a:p>
          <a:p>
            <a:pPr marL="12065">
              <a:lnSpc>
                <a:spcPct val="100000"/>
              </a:lnSpc>
              <a:spcBef>
                <a:spcPts val="480"/>
              </a:spcBef>
              <a:tabLst>
                <a:tab pos="148590" algn="l"/>
              </a:tabLst>
            </a:pPr>
            <a:endParaRPr lang="en-US" sz="1100" dirty="0">
              <a:latin typeface="Linux Biolinum O"/>
              <a:cs typeface="Linux Biolinum O"/>
            </a:endParaRPr>
          </a:p>
          <a:p>
            <a:pPr marL="12065">
              <a:lnSpc>
                <a:spcPct val="100000"/>
              </a:lnSpc>
              <a:spcBef>
                <a:spcPts val="484"/>
              </a:spcBef>
              <a:tabLst>
                <a:tab pos="148590" algn="l"/>
              </a:tabLst>
            </a:pPr>
            <a:r>
              <a:rPr lang="en-US"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6. Implementation</a:t>
            </a:r>
          </a:p>
          <a:p>
            <a:pPr marL="12065">
              <a:lnSpc>
                <a:spcPct val="100000"/>
              </a:lnSpc>
              <a:spcBef>
                <a:spcPts val="484"/>
              </a:spcBef>
              <a:tabLst>
                <a:tab pos="148590" algn="l"/>
              </a:tabLst>
            </a:pPr>
            <a:endParaRPr lang="en-US" sz="1100" dirty="0">
              <a:latin typeface="Linux Biolinum O"/>
              <a:cs typeface="Linux Biolinum O"/>
            </a:endParaRPr>
          </a:p>
          <a:p>
            <a:pPr marL="12065">
              <a:lnSpc>
                <a:spcPct val="100000"/>
              </a:lnSpc>
              <a:spcBef>
                <a:spcPts val="484"/>
              </a:spcBef>
              <a:tabLst>
                <a:tab pos="148590" algn="l"/>
              </a:tabLst>
            </a:pPr>
            <a:r>
              <a:rPr lang="en-US"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7. Future </a:t>
            </a:r>
            <a:r>
              <a:rPr lang="en-US"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Scope</a:t>
            </a:r>
          </a:p>
          <a:p>
            <a:pPr marL="12065">
              <a:lnSpc>
                <a:spcPct val="100000"/>
              </a:lnSpc>
              <a:spcBef>
                <a:spcPts val="484"/>
              </a:spcBef>
              <a:tabLst>
                <a:tab pos="148590" algn="l"/>
              </a:tabLst>
            </a:pPr>
            <a:endParaRPr lang="en-US" sz="1100" dirty="0">
              <a:latin typeface="Linux Biolinum O"/>
              <a:cs typeface="Linux Biolinum O"/>
            </a:endParaRPr>
          </a:p>
          <a:p>
            <a:pPr marL="12065">
              <a:lnSpc>
                <a:spcPct val="100000"/>
              </a:lnSpc>
              <a:spcBef>
                <a:spcPts val="480"/>
              </a:spcBef>
              <a:tabLst>
                <a:tab pos="148590" algn="l"/>
              </a:tabLst>
            </a:pPr>
            <a:r>
              <a:rPr lang="en-US"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8. Conclusion</a:t>
            </a:r>
            <a:endParaRPr lang="en-IN" sz="1100" dirty="0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02" y="36535"/>
            <a:ext cx="10629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70" dirty="0"/>
              <a:t>Introduction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407288" y="925969"/>
            <a:ext cx="63436" cy="63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7288" y="1824291"/>
            <a:ext cx="63436" cy="63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7288" y="2378481"/>
            <a:ext cx="63436" cy="63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8043" rIns="0" bIns="0" rtlCol="0">
            <a:spAutoFit/>
          </a:bodyPr>
          <a:lstStyle/>
          <a:p>
            <a:pPr marL="286385" marR="164465">
              <a:lnSpc>
                <a:spcPct val="102600"/>
              </a:lnSpc>
              <a:spcBef>
                <a:spcPts val="55"/>
              </a:spcBef>
            </a:pPr>
            <a:r>
              <a:rPr spc="-5" dirty="0"/>
              <a:t>The accurate ultrasound nerve segmentation has </a:t>
            </a:r>
            <a:r>
              <a:rPr spc="-15" dirty="0"/>
              <a:t>attracted </a:t>
            </a:r>
            <a:r>
              <a:rPr spc="-5" dirty="0"/>
              <a:t>wide </a:t>
            </a:r>
            <a:r>
              <a:rPr spc="-15" dirty="0"/>
              <a:t>attention, </a:t>
            </a:r>
            <a:r>
              <a:rPr spc="-5" dirty="0"/>
              <a:t>for it is  beneficial to </a:t>
            </a:r>
            <a:r>
              <a:rPr spc="-10" dirty="0"/>
              <a:t>ensure </a:t>
            </a:r>
            <a:r>
              <a:rPr spc="-5" dirty="0"/>
              <a:t>the </a:t>
            </a:r>
            <a:r>
              <a:rPr spc="-10" dirty="0"/>
              <a:t>efficacy </a:t>
            </a:r>
            <a:r>
              <a:rPr spc="-5" dirty="0"/>
              <a:t>of regional anesthesia, reducing surgical </a:t>
            </a:r>
            <a:r>
              <a:rPr spc="-15" dirty="0"/>
              <a:t>injury, </a:t>
            </a:r>
            <a:r>
              <a:rPr spc="-5" dirty="0"/>
              <a:t>and  speeding up the </a:t>
            </a:r>
            <a:r>
              <a:rPr spc="-10" dirty="0"/>
              <a:t>recovery </a:t>
            </a:r>
            <a:r>
              <a:rPr spc="-5" dirty="0"/>
              <a:t>of </a:t>
            </a:r>
            <a:r>
              <a:rPr spc="-10" dirty="0"/>
              <a:t>surgery. </a:t>
            </a:r>
            <a:r>
              <a:rPr spc="-20" dirty="0"/>
              <a:t>However, </a:t>
            </a:r>
            <a:r>
              <a:rPr spc="-5" dirty="0"/>
              <a:t>because of the characteristics of high  noise and </a:t>
            </a:r>
            <a:r>
              <a:rPr spc="-10" dirty="0"/>
              <a:t>low </a:t>
            </a:r>
            <a:r>
              <a:rPr spc="-5" dirty="0"/>
              <a:t>contrast in ultrasonic images, it is </a:t>
            </a:r>
            <a:r>
              <a:rPr spc="-10" dirty="0"/>
              <a:t>difficult </a:t>
            </a:r>
            <a:r>
              <a:rPr spc="-5" dirty="0"/>
              <a:t>to </a:t>
            </a:r>
            <a:r>
              <a:rPr spc="-10" dirty="0"/>
              <a:t>achieve </a:t>
            </a:r>
            <a:r>
              <a:rPr spc="-5" dirty="0"/>
              <a:t>accurate neural  ultrasound</a:t>
            </a:r>
            <a:r>
              <a:rPr spc="-10" dirty="0"/>
              <a:t> </a:t>
            </a:r>
            <a:r>
              <a:rPr spc="-5" dirty="0"/>
              <a:t>segmentation.</a:t>
            </a:r>
          </a:p>
          <a:p>
            <a:pPr marL="286385" marR="32384">
              <a:lnSpc>
                <a:spcPct val="102600"/>
              </a:lnSpc>
              <a:spcBef>
                <a:spcPts val="300"/>
              </a:spcBef>
            </a:pPr>
            <a:r>
              <a:rPr spc="-5" dirty="0"/>
              <a:t>Ultrasound images </a:t>
            </a:r>
            <a:r>
              <a:rPr spc="-10" dirty="0"/>
              <a:t>provide </a:t>
            </a:r>
            <a:r>
              <a:rPr spc="-5" dirty="0"/>
              <a:t>some information on the anatomy of the particular patient  under </a:t>
            </a:r>
            <a:r>
              <a:rPr spc="-10" dirty="0"/>
              <a:t>surgery, </a:t>
            </a:r>
            <a:r>
              <a:rPr spc="-5" dirty="0"/>
              <a:t>and it is possible to use this information for </a:t>
            </a:r>
            <a:r>
              <a:rPr spc="-10" dirty="0"/>
              <a:t>improving </a:t>
            </a:r>
            <a:r>
              <a:rPr spc="-5" dirty="0"/>
              <a:t>regional  anesthesia.</a:t>
            </a:r>
          </a:p>
          <a:p>
            <a:pPr marL="286385" marR="5080">
              <a:lnSpc>
                <a:spcPct val="102600"/>
              </a:lnSpc>
              <a:spcBef>
                <a:spcPts val="300"/>
              </a:spcBef>
            </a:pPr>
            <a:r>
              <a:rPr spc="-10" dirty="0"/>
              <a:t>A </a:t>
            </a:r>
            <a:r>
              <a:rPr spc="-5" dirty="0"/>
              <a:t>supervised method called U-net is used in the form of artificial neural </a:t>
            </a:r>
            <a:r>
              <a:rPr spc="-10" dirty="0"/>
              <a:t>networks </a:t>
            </a:r>
            <a:r>
              <a:rPr spc="-5" dirty="0"/>
              <a:t>in  </a:t>
            </a:r>
            <a:r>
              <a:rPr spc="-10" dirty="0"/>
              <a:t>order </a:t>
            </a:r>
            <a:r>
              <a:rPr spc="-5" dirty="0"/>
              <a:t>to </a:t>
            </a:r>
            <a:r>
              <a:rPr spc="-10" dirty="0"/>
              <a:t>develop </a:t>
            </a:r>
            <a:r>
              <a:rPr spc="-5" dirty="0"/>
              <a:t>a classification rule for the said </a:t>
            </a:r>
            <a:r>
              <a:rPr spc="-10" dirty="0"/>
              <a:t>purpose. A </a:t>
            </a:r>
            <a:r>
              <a:rPr spc="-5" dirty="0"/>
              <a:t>set of ultrasound images is  </a:t>
            </a:r>
            <a:r>
              <a:rPr spc="-15" dirty="0"/>
              <a:t>used as the training set, while another set of similar images is used as the test set, </a:t>
            </a:r>
            <a:r>
              <a:rPr spc="-20" dirty="0"/>
              <a:t>and </a:t>
            </a:r>
            <a:r>
              <a:rPr spc="-15" dirty="0"/>
              <a:t>is  </a:t>
            </a:r>
            <a:r>
              <a:rPr spc="-5" dirty="0"/>
              <a:t>used for cross-validation of the resulting</a:t>
            </a:r>
            <a:r>
              <a:rPr spc="-10" dirty="0"/>
              <a:t> </a:t>
            </a:r>
            <a:r>
              <a:rPr spc="-5" dirty="0"/>
              <a:t>classification.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3457587"/>
            <a:ext cx="908050" cy="142875"/>
          </a:xfrm>
          <a:custGeom>
            <a:avLst/>
            <a:gdLst/>
            <a:ahLst/>
            <a:cxnLst/>
            <a:rect l="l" t="t" r="r" b="b"/>
            <a:pathLst>
              <a:path w="908050" h="142875">
                <a:moveTo>
                  <a:pt x="907580" y="0"/>
                </a:moveTo>
                <a:lnTo>
                  <a:pt x="198894" y="0"/>
                </a:lnTo>
                <a:lnTo>
                  <a:pt x="0" y="0"/>
                </a:lnTo>
                <a:lnTo>
                  <a:pt x="0" y="142417"/>
                </a:lnTo>
                <a:lnTo>
                  <a:pt x="198894" y="142417"/>
                </a:lnTo>
                <a:lnTo>
                  <a:pt x="907580" y="142417"/>
                </a:lnTo>
                <a:lnTo>
                  <a:pt x="907580" y="0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14098" y="3457586"/>
            <a:ext cx="246379" cy="142875"/>
          </a:xfrm>
          <a:custGeom>
            <a:avLst/>
            <a:gdLst/>
            <a:ahLst/>
            <a:cxnLst/>
            <a:rect l="l" t="t" r="r" b="b"/>
            <a:pathLst>
              <a:path w="246379" h="142875">
                <a:moveTo>
                  <a:pt x="245973" y="142419"/>
                </a:moveTo>
                <a:lnTo>
                  <a:pt x="245973" y="0"/>
                </a:lnTo>
                <a:lnTo>
                  <a:pt x="0" y="0"/>
                </a:lnTo>
                <a:lnTo>
                  <a:pt x="0" y="142419"/>
                </a:lnTo>
                <a:lnTo>
                  <a:pt x="245973" y="142419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4921" y="3449747"/>
            <a:ext cx="123825" cy="1435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EFEFEF"/>
                </a:solidFill>
                <a:latin typeface="Linux Biolinum O"/>
                <a:cs typeface="Linux Biolinum O"/>
              </a:rPr>
              <a:t>2</a:t>
            </a:r>
            <a:endParaRPr sz="800">
              <a:latin typeface="Linux Biolinum O"/>
              <a:cs typeface="Linux Biolinum 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302" y="36535"/>
            <a:ext cx="14312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5" dirty="0">
                <a:solidFill>
                  <a:srgbClr val="EFEFEF"/>
                </a:solidFill>
                <a:latin typeface="Arial"/>
                <a:cs typeface="Arial"/>
              </a:rPr>
              <a:t>Literature</a:t>
            </a:r>
            <a:r>
              <a:rPr sz="1400" spc="-65" dirty="0">
                <a:solidFill>
                  <a:srgbClr val="EFEFEF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rgbClr val="EFEFEF"/>
                </a:solidFill>
                <a:latin typeface="Arial"/>
                <a:cs typeface="Arial"/>
              </a:rPr>
              <a:t>Survey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69615"/>
            <a:ext cx="4680585" cy="3130550"/>
            <a:chOff x="0" y="469615"/>
            <a:chExt cx="4680585" cy="3130550"/>
          </a:xfrm>
        </p:grpSpPr>
        <p:sp>
          <p:nvSpPr>
            <p:cNvPr id="4" name="object 4"/>
            <p:cNvSpPr/>
            <p:nvPr/>
          </p:nvSpPr>
          <p:spPr>
            <a:xfrm>
              <a:off x="1079995" y="469615"/>
              <a:ext cx="3600232" cy="31303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457587"/>
              <a:ext cx="1262380" cy="142875"/>
            </a:xfrm>
            <a:custGeom>
              <a:avLst/>
              <a:gdLst/>
              <a:ahLst/>
              <a:cxnLst/>
              <a:rect l="l" t="t" r="r" b="b"/>
              <a:pathLst>
                <a:path w="1262380" h="142875">
                  <a:moveTo>
                    <a:pt x="1261922" y="0"/>
                  </a:moveTo>
                  <a:lnTo>
                    <a:pt x="198894" y="0"/>
                  </a:lnTo>
                  <a:lnTo>
                    <a:pt x="0" y="0"/>
                  </a:lnTo>
                  <a:lnTo>
                    <a:pt x="0" y="142417"/>
                  </a:lnTo>
                  <a:lnTo>
                    <a:pt x="198894" y="142417"/>
                  </a:lnTo>
                  <a:lnTo>
                    <a:pt x="1261922" y="142417"/>
                  </a:lnTo>
                  <a:lnTo>
                    <a:pt x="1261922" y="0"/>
                  </a:lnTo>
                  <a:close/>
                </a:path>
              </a:pathLst>
            </a:custGeom>
            <a:solidFill>
              <a:srgbClr val="004B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5514098" y="3457586"/>
            <a:ext cx="246379" cy="142875"/>
          </a:xfrm>
          <a:custGeom>
            <a:avLst/>
            <a:gdLst/>
            <a:ahLst/>
            <a:cxnLst/>
            <a:rect l="l" t="t" r="r" b="b"/>
            <a:pathLst>
              <a:path w="246379" h="142875">
                <a:moveTo>
                  <a:pt x="245973" y="142419"/>
                </a:moveTo>
                <a:lnTo>
                  <a:pt x="245973" y="0"/>
                </a:lnTo>
                <a:lnTo>
                  <a:pt x="0" y="0"/>
                </a:lnTo>
                <a:lnTo>
                  <a:pt x="0" y="142419"/>
                </a:lnTo>
                <a:lnTo>
                  <a:pt x="245973" y="142419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3594" y="3449747"/>
            <a:ext cx="123825" cy="1435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EFEFEF"/>
                </a:solidFill>
                <a:latin typeface="Linux Biolinum O"/>
                <a:cs typeface="Linux Biolinum O"/>
              </a:rPr>
              <a:t>3</a:t>
            </a:r>
            <a:endParaRPr sz="800">
              <a:latin typeface="Linux Biolinum O"/>
              <a:cs typeface="Linux Biolinum 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302" y="36535"/>
            <a:ext cx="14312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5" dirty="0">
                <a:solidFill>
                  <a:srgbClr val="EFEFEF"/>
                </a:solidFill>
                <a:latin typeface="Arial"/>
                <a:cs typeface="Arial"/>
              </a:rPr>
              <a:t>Literature</a:t>
            </a:r>
            <a:r>
              <a:rPr sz="1400" spc="-65" dirty="0">
                <a:solidFill>
                  <a:srgbClr val="EFEFEF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rgbClr val="EFEFEF"/>
                </a:solidFill>
                <a:latin typeface="Arial"/>
                <a:cs typeface="Arial"/>
              </a:rPr>
              <a:t>Survey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69641"/>
            <a:ext cx="4500245" cy="3130550"/>
            <a:chOff x="0" y="469641"/>
            <a:chExt cx="4500245" cy="3130550"/>
          </a:xfrm>
        </p:grpSpPr>
        <p:sp>
          <p:nvSpPr>
            <p:cNvPr id="4" name="object 4"/>
            <p:cNvSpPr/>
            <p:nvPr/>
          </p:nvSpPr>
          <p:spPr>
            <a:xfrm>
              <a:off x="1260005" y="469641"/>
              <a:ext cx="3240126" cy="30987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457587"/>
              <a:ext cx="1616710" cy="142875"/>
            </a:xfrm>
            <a:custGeom>
              <a:avLst/>
              <a:gdLst/>
              <a:ahLst/>
              <a:cxnLst/>
              <a:rect l="l" t="t" r="r" b="b"/>
              <a:pathLst>
                <a:path w="1616710" h="142875">
                  <a:moveTo>
                    <a:pt x="1616265" y="0"/>
                  </a:moveTo>
                  <a:lnTo>
                    <a:pt x="198894" y="0"/>
                  </a:lnTo>
                  <a:lnTo>
                    <a:pt x="0" y="0"/>
                  </a:lnTo>
                  <a:lnTo>
                    <a:pt x="0" y="142417"/>
                  </a:lnTo>
                  <a:lnTo>
                    <a:pt x="198894" y="142417"/>
                  </a:lnTo>
                  <a:lnTo>
                    <a:pt x="1616265" y="142417"/>
                  </a:lnTo>
                  <a:lnTo>
                    <a:pt x="1616265" y="0"/>
                  </a:lnTo>
                  <a:close/>
                </a:path>
              </a:pathLst>
            </a:custGeom>
            <a:solidFill>
              <a:srgbClr val="004B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5514098" y="3457586"/>
            <a:ext cx="246379" cy="142875"/>
          </a:xfrm>
          <a:custGeom>
            <a:avLst/>
            <a:gdLst/>
            <a:ahLst/>
            <a:cxnLst/>
            <a:rect l="l" t="t" r="r" b="b"/>
            <a:pathLst>
              <a:path w="246379" h="142875">
                <a:moveTo>
                  <a:pt x="245973" y="142419"/>
                </a:moveTo>
                <a:lnTo>
                  <a:pt x="245973" y="0"/>
                </a:lnTo>
                <a:lnTo>
                  <a:pt x="0" y="0"/>
                </a:lnTo>
                <a:lnTo>
                  <a:pt x="0" y="142419"/>
                </a:lnTo>
                <a:lnTo>
                  <a:pt x="245973" y="142419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3594" y="3449747"/>
            <a:ext cx="123825" cy="1435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EFEFEF"/>
                </a:solidFill>
                <a:latin typeface="Linux Biolinum O"/>
                <a:cs typeface="Linux Biolinum O"/>
              </a:rPr>
              <a:t>4</a:t>
            </a:r>
            <a:endParaRPr sz="800">
              <a:latin typeface="Linux Biolinum O"/>
              <a:cs typeface="Linux Biolinum 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02" y="36535"/>
            <a:ext cx="12236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Existing</a:t>
            </a:r>
            <a:r>
              <a:rPr sz="1400" spc="-80" dirty="0"/>
              <a:t> </a:t>
            </a:r>
            <a:r>
              <a:rPr sz="1400" spc="-65" dirty="0"/>
              <a:t>system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410870" y="999134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59855" y="0"/>
                </a:moveTo>
                <a:lnTo>
                  <a:pt x="0" y="0"/>
                </a:lnTo>
                <a:lnTo>
                  <a:pt x="0" y="59855"/>
                </a:lnTo>
                <a:lnTo>
                  <a:pt x="59855" y="59855"/>
                </a:lnTo>
                <a:lnTo>
                  <a:pt x="59855" y="0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0870" y="2069541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59855" y="0"/>
                </a:moveTo>
                <a:lnTo>
                  <a:pt x="0" y="0"/>
                </a:lnTo>
                <a:lnTo>
                  <a:pt x="0" y="59855"/>
                </a:lnTo>
                <a:lnTo>
                  <a:pt x="59855" y="59855"/>
                </a:lnTo>
                <a:lnTo>
                  <a:pt x="59855" y="0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0870" y="2451646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59855" y="0"/>
                </a:moveTo>
                <a:lnTo>
                  <a:pt x="0" y="0"/>
                </a:lnTo>
                <a:lnTo>
                  <a:pt x="0" y="59855"/>
                </a:lnTo>
                <a:lnTo>
                  <a:pt x="59855" y="59855"/>
                </a:lnTo>
                <a:lnTo>
                  <a:pt x="59855" y="0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870" y="2661678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59855" y="0"/>
                </a:moveTo>
                <a:lnTo>
                  <a:pt x="0" y="0"/>
                </a:lnTo>
                <a:lnTo>
                  <a:pt x="0" y="59855"/>
                </a:lnTo>
                <a:lnTo>
                  <a:pt x="59855" y="59855"/>
                </a:lnTo>
                <a:lnTo>
                  <a:pt x="59855" y="0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2871" y="907743"/>
            <a:ext cx="4980305" cy="20262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8415" indent="381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Even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though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there are many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systems that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have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been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developed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till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now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using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different 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technologies like Deep learning, deep neural networks,Deep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Adversarial Networks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and  U-net neural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networks, approaches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like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Random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Under-Sampling (RUS) and Support  </a:t>
            </a:r>
            <a:r>
              <a:rPr sz="1100" spc="-20" dirty="0">
                <a:solidFill>
                  <a:srgbClr val="004B86"/>
                </a:solidFill>
                <a:latin typeface="Linux Biolinum O"/>
                <a:cs typeface="Linux Biolinum O"/>
              </a:rPr>
              <a:t>Vector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Machine (SVM) classifier using algorithms such as Principal Component  Analysis–(PCA), the accuracy of the models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are low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as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compared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to the one using  Convolutional Neural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 Network(CNN).</a:t>
            </a:r>
            <a:endParaRPr sz="1100">
              <a:latin typeface="Linux Biolinum O"/>
              <a:cs typeface="Linux Biolinum O"/>
            </a:endParaRPr>
          </a:p>
          <a:p>
            <a:pPr marL="16510" marR="5080">
              <a:lnSpc>
                <a:spcPct val="102600"/>
              </a:lnSpc>
              <a:spcBef>
                <a:spcPts val="300"/>
              </a:spcBef>
            </a:pPr>
            <a:r>
              <a:rPr sz="1100" spc="-15" dirty="0">
                <a:solidFill>
                  <a:srgbClr val="004B86"/>
                </a:solidFill>
                <a:latin typeface="Linux Biolinum O"/>
                <a:cs typeface="Linux Biolinum O"/>
              </a:rPr>
              <a:t>The overall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accuracies of </a:t>
            </a:r>
            <a:r>
              <a:rPr sz="1100" spc="-15" dirty="0">
                <a:solidFill>
                  <a:srgbClr val="004B86"/>
                </a:solidFill>
                <a:latin typeface="Linux Biolinum O"/>
                <a:cs typeface="Linux Biolinum O"/>
              </a:rPr>
              <a:t>these methods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indicated that </a:t>
            </a:r>
            <a:r>
              <a:rPr sz="1100" spc="-15" dirty="0">
                <a:solidFill>
                  <a:srgbClr val="004B86"/>
                </a:solidFill>
                <a:latin typeface="Linux Biolinum O"/>
                <a:cs typeface="Linux Biolinum O"/>
              </a:rPr>
              <a:t>the proposed model outperforms 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all the other methods in the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classification.</a:t>
            </a:r>
            <a:endParaRPr sz="1100">
              <a:latin typeface="Linux Biolinum O"/>
              <a:cs typeface="Linux Biolinum O"/>
            </a:endParaRPr>
          </a:p>
          <a:p>
            <a:pPr marL="16510">
              <a:lnSpc>
                <a:spcPct val="100000"/>
              </a:lnSpc>
              <a:spcBef>
                <a:spcPts val="334"/>
              </a:spcBef>
            </a:pP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CNN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tends to </a:t>
            </a:r>
            <a:r>
              <a:rPr sz="1100" dirty="0">
                <a:solidFill>
                  <a:srgbClr val="004B86"/>
                </a:solidFill>
                <a:latin typeface="Linux Biolinum O"/>
                <a:cs typeface="Linux Biolinum O"/>
              </a:rPr>
              <a:t>be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a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more powerful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and accurate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way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of solving classification</a:t>
            </a:r>
            <a:r>
              <a:rPr sz="1100" spc="65" dirty="0">
                <a:solidFill>
                  <a:srgbClr val="004B86"/>
                </a:solidFill>
                <a:latin typeface="Linux Biolinum O"/>
                <a:cs typeface="Linux Biolinum O"/>
              </a:rPr>
              <a:t>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problems.</a:t>
            </a:r>
            <a:endParaRPr sz="1100">
              <a:latin typeface="Linux Biolinum O"/>
              <a:cs typeface="Linux Biolinum O"/>
            </a:endParaRPr>
          </a:p>
          <a:p>
            <a:pPr marL="16510" marR="508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In SVM after training and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testing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the </a:t>
            </a:r>
            <a:r>
              <a:rPr sz="1100" spc="-15" dirty="0">
                <a:solidFill>
                  <a:srgbClr val="004B86"/>
                </a:solidFill>
                <a:latin typeface="Linux Biolinum O"/>
                <a:cs typeface="Linux Biolinum O"/>
              </a:rPr>
              <a:t>accuracy,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classification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on some systems the data 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had a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problem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of </a:t>
            </a:r>
            <a:r>
              <a:rPr sz="1100" spc="-10" dirty="0">
                <a:solidFill>
                  <a:srgbClr val="004B86"/>
                </a:solidFill>
                <a:latin typeface="Linux Biolinum O"/>
                <a:cs typeface="Linux Biolinum O"/>
              </a:rPr>
              <a:t>hardware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capacity to process</a:t>
            </a:r>
            <a:r>
              <a:rPr sz="1100" dirty="0">
                <a:solidFill>
                  <a:srgbClr val="004B86"/>
                </a:solidFill>
                <a:latin typeface="Linux Biolinum O"/>
                <a:cs typeface="Linux Biolinum O"/>
              </a:rPr>
              <a:t> </a:t>
            </a:r>
            <a:r>
              <a:rPr sz="1100" spc="-5" dirty="0">
                <a:solidFill>
                  <a:srgbClr val="004B86"/>
                </a:solidFill>
                <a:latin typeface="Linux Biolinum O"/>
                <a:cs typeface="Linux Biolinum O"/>
              </a:rPr>
              <a:t>it</a:t>
            </a:r>
            <a:endParaRPr sz="1100">
              <a:latin typeface="Linux Biolinum O"/>
              <a:cs typeface="Linux Biolinum 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457587"/>
            <a:ext cx="1971039" cy="142875"/>
          </a:xfrm>
          <a:custGeom>
            <a:avLst/>
            <a:gdLst/>
            <a:ahLst/>
            <a:cxnLst/>
            <a:rect l="l" t="t" r="r" b="b"/>
            <a:pathLst>
              <a:path w="1971039" h="142875">
                <a:moveTo>
                  <a:pt x="1970608" y="0"/>
                </a:moveTo>
                <a:lnTo>
                  <a:pt x="198894" y="0"/>
                </a:lnTo>
                <a:lnTo>
                  <a:pt x="0" y="0"/>
                </a:lnTo>
                <a:lnTo>
                  <a:pt x="0" y="142417"/>
                </a:lnTo>
                <a:lnTo>
                  <a:pt x="198894" y="142417"/>
                </a:lnTo>
                <a:lnTo>
                  <a:pt x="1970608" y="142417"/>
                </a:lnTo>
                <a:lnTo>
                  <a:pt x="1970608" y="0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14098" y="3457586"/>
            <a:ext cx="246379" cy="142875"/>
          </a:xfrm>
          <a:custGeom>
            <a:avLst/>
            <a:gdLst/>
            <a:ahLst/>
            <a:cxnLst/>
            <a:rect l="l" t="t" r="r" b="b"/>
            <a:pathLst>
              <a:path w="246379" h="142875">
                <a:moveTo>
                  <a:pt x="245973" y="142419"/>
                </a:moveTo>
                <a:lnTo>
                  <a:pt x="245973" y="0"/>
                </a:lnTo>
                <a:lnTo>
                  <a:pt x="0" y="0"/>
                </a:lnTo>
                <a:lnTo>
                  <a:pt x="0" y="142419"/>
                </a:lnTo>
                <a:lnTo>
                  <a:pt x="245973" y="142419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32279" y="3449747"/>
            <a:ext cx="123825" cy="1435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EFEFEF"/>
                </a:solidFill>
                <a:latin typeface="Linux Biolinum O"/>
                <a:cs typeface="Linux Biolinum O"/>
              </a:rPr>
              <a:t>5</a:t>
            </a:r>
            <a:endParaRPr sz="800">
              <a:latin typeface="Linux Biolinum O"/>
              <a:cs typeface="Linux Biolinum 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302" y="36535"/>
            <a:ext cx="11976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45" dirty="0">
                <a:solidFill>
                  <a:srgbClr val="EFEFEF"/>
                </a:solidFill>
                <a:latin typeface="Arial"/>
                <a:cs typeface="Arial"/>
              </a:rPr>
              <a:t>Block</a:t>
            </a:r>
            <a:r>
              <a:rPr sz="1400" spc="-90" dirty="0">
                <a:solidFill>
                  <a:srgbClr val="EFEFEF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EFEFEF"/>
                </a:solidFill>
                <a:latin typeface="Arial"/>
                <a:cs typeface="Arial"/>
              </a:rPr>
              <a:t>Diagram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0004" y="959016"/>
            <a:ext cx="4679990" cy="190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457587"/>
            <a:ext cx="2325370" cy="142875"/>
          </a:xfrm>
          <a:custGeom>
            <a:avLst/>
            <a:gdLst/>
            <a:ahLst/>
            <a:cxnLst/>
            <a:rect l="l" t="t" r="r" b="b"/>
            <a:pathLst>
              <a:path w="2325370" h="142875">
                <a:moveTo>
                  <a:pt x="2324951" y="0"/>
                </a:moveTo>
                <a:lnTo>
                  <a:pt x="198894" y="0"/>
                </a:lnTo>
                <a:lnTo>
                  <a:pt x="0" y="0"/>
                </a:lnTo>
                <a:lnTo>
                  <a:pt x="0" y="142417"/>
                </a:lnTo>
                <a:lnTo>
                  <a:pt x="198894" y="142417"/>
                </a:lnTo>
                <a:lnTo>
                  <a:pt x="2324951" y="142417"/>
                </a:lnTo>
                <a:lnTo>
                  <a:pt x="2324951" y="0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14098" y="3457586"/>
            <a:ext cx="246379" cy="142875"/>
          </a:xfrm>
          <a:custGeom>
            <a:avLst/>
            <a:gdLst/>
            <a:ahLst/>
            <a:cxnLst/>
            <a:rect l="l" t="t" r="r" b="b"/>
            <a:pathLst>
              <a:path w="246379" h="142875">
                <a:moveTo>
                  <a:pt x="245973" y="142419"/>
                </a:moveTo>
                <a:lnTo>
                  <a:pt x="245973" y="0"/>
                </a:lnTo>
                <a:lnTo>
                  <a:pt x="0" y="0"/>
                </a:lnTo>
                <a:lnTo>
                  <a:pt x="0" y="142419"/>
                </a:lnTo>
                <a:lnTo>
                  <a:pt x="245973" y="142419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32279" y="3449747"/>
            <a:ext cx="123825" cy="1435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EFEFEF"/>
                </a:solidFill>
                <a:latin typeface="Linux Biolinum O"/>
                <a:cs typeface="Linux Biolinum O"/>
              </a:rPr>
              <a:t>6</a:t>
            </a:r>
            <a:endParaRPr sz="800">
              <a:latin typeface="Linux Biolinum O"/>
              <a:cs typeface="Linux Biolinum 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02" y="36535"/>
            <a:ext cx="13335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/>
              <a:t>Proposed</a:t>
            </a:r>
            <a:r>
              <a:rPr sz="1400" spc="-90" dirty="0"/>
              <a:t> </a:t>
            </a:r>
            <a:r>
              <a:rPr sz="1400" spc="-85" dirty="0"/>
              <a:t>System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410870" y="2155583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59855" y="0"/>
                </a:moveTo>
                <a:lnTo>
                  <a:pt x="0" y="0"/>
                </a:lnTo>
                <a:lnTo>
                  <a:pt x="0" y="59855"/>
                </a:lnTo>
                <a:lnTo>
                  <a:pt x="59855" y="59855"/>
                </a:lnTo>
                <a:lnTo>
                  <a:pt x="59855" y="0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0870" y="2709760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59855" y="0"/>
                </a:moveTo>
                <a:lnTo>
                  <a:pt x="0" y="0"/>
                </a:lnTo>
                <a:lnTo>
                  <a:pt x="0" y="59855"/>
                </a:lnTo>
                <a:lnTo>
                  <a:pt x="59855" y="59855"/>
                </a:lnTo>
                <a:lnTo>
                  <a:pt x="59855" y="0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5875" marR="5080" indent="-3810">
              <a:lnSpc>
                <a:spcPct val="102600"/>
              </a:lnSpc>
              <a:spcBef>
                <a:spcPts val="55"/>
              </a:spcBef>
            </a:pPr>
            <a:r>
              <a:rPr spc="-5" dirty="0"/>
              <a:t>The project focuses on the </a:t>
            </a:r>
            <a:r>
              <a:rPr spc="-10" dirty="0"/>
              <a:t>approach </a:t>
            </a:r>
            <a:r>
              <a:rPr spc="-5" dirty="0"/>
              <a:t>based on image processing using deep learning  algorithm </a:t>
            </a:r>
            <a:r>
              <a:rPr spc="-10" dirty="0"/>
              <a:t>CNN </a:t>
            </a:r>
            <a:r>
              <a:rPr spc="-5" dirty="0"/>
              <a:t>for identification of plant diseases. In biomedical application, for the  detection of the diseases, it is very essential to </a:t>
            </a:r>
            <a:r>
              <a:rPr spc="-10" dirty="0"/>
              <a:t>have </a:t>
            </a:r>
            <a:r>
              <a:rPr spc="-5" dirty="0"/>
              <a:t>the boundary detail of the acquired  image of the organ under observation. Thus it is very essential to </a:t>
            </a:r>
            <a:r>
              <a:rPr spc="-10" dirty="0"/>
              <a:t>extract </a:t>
            </a:r>
            <a:r>
              <a:rPr spc="-5" dirty="0"/>
              <a:t>the edges of the  images. </a:t>
            </a:r>
            <a:r>
              <a:rPr spc="-10" dirty="0"/>
              <a:t>Power </a:t>
            </a:r>
            <a:r>
              <a:rPr spc="-5" dirty="0"/>
              <a:t>is one of the main parameters that </a:t>
            </a:r>
            <a:r>
              <a:rPr spc="-10" dirty="0"/>
              <a:t>have </a:t>
            </a:r>
            <a:r>
              <a:rPr spc="-5" dirty="0"/>
              <a:t>to </a:t>
            </a:r>
            <a:r>
              <a:rPr dirty="0"/>
              <a:t>be </a:t>
            </a:r>
            <a:r>
              <a:rPr spc="-5" dirty="0"/>
              <a:t>considered while dealing with  biomedical instruments. The biomedical signal processing instruments should </a:t>
            </a:r>
            <a:r>
              <a:rPr dirty="0"/>
              <a:t>be </a:t>
            </a:r>
            <a:r>
              <a:rPr spc="-5" dirty="0"/>
              <a:t>capable of  </a:t>
            </a:r>
            <a:r>
              <a:rPr spc="-15" dirty="0"/>
              <a:t>operating at </a:t>
            </a:r>
            <a:r>
              <a:rPr spc="-20" dirty="0"/>
              <a:t>low power and </a:t>
            </a:r>
            <a:r>
              <a:rPr spc="-15" dirty="0"/>
              <a:t>also at high speed. In </a:t>
            </a:r>
            <a:r>
              <a:rPr spc="-20" dirty="0"/>
              <a:t>order </a:t>
            </a:r>
            <a:r>
              <a:rPr spc="-15" dirty="0"/>
              <a:t>to segregate the images into </a:t>
            </a:r>
            <a:r>
              <a:rPr spc="-20" dirty="0"/>
              <a:t>different  </a:t>
            </a:r>
            <a:r>
              <a:rPr spc="-10" dirty="0"/>
              <a:t>levels </a:t>
            </a:r>
            <a:r>
              <a:rPr spc="-5" dirty="0"/>
              <a:t>or </a:t>
            </a:r>
            <a:r>
              <a:rPr spc="-10" dirty="0"/>
              <a:t>stage, </a:t>
            </a:r>
            <a:r>
              <a:rPr spc="-15" dirty="0"/>
              <a:t>we </a:t>
            </a:r>
            <a:r>
              <a:rPr spc="-5" dirty="0"/>
              <a:t>use convolutional neural </a:t>
            </a:r>
            <a:r>
              <a:rPr spc="-10" dirty="0"/>
              <a:t>networks </a:t>
            </a:r>
            <a:r>
              <a:rPr spc="-5" dirty="0"/>
              <a:t>for</a:t>
            </a:r>
            <a:r>
              <a:rPr spc="25" dirty="0"/>
              <a:t> </a:t>
            </a:r>
            <a:r>
              <a:rPr spc="-5" dirty="0"/>
              <a:t>classification.</a:t>
            </a:r>
          </a:p>
          <a:p>
            <a:pPr marL="286385" marR="5080">
              <a:lnSpc>
                <a:spcPct val="102600"/>
              </a:lnSpc>
              <a:spcBef>
                <a:spcPts val="300"/>
              </a:spcBef>
            </a:pPr>
            <a:r>
              <a:rPr spc="-5" dirty="0"/>
              <a:t>Dataset: In our proposed system, </a:t>
            </a:r>
            <a:r>
              <a:rPr spc="-15" dirty="0"/>
              <a:t>we </a:t>
            </a:r>
            <a:r>
              <a:rPr spc="-10" dirty="0"/>
              <a:t>are </a:t>
            </a:r>
            <a:r>
              <a:rPr spc="-5" dirty="0"/>
              <a:t>using a dataset consisting total of 47 subjects  </a:t>
            </a:r>
            <a:r>
              <a:rPr spc="-15" dirty="0"/>
              <a:t>and 120 images and masks </a:t>
            </a:r>
            <a:r>
              <a:rPr spc="-10" dirty="0"/>
              <a:t>per subject </a:t>
            </a:r>
            <a:r>
              <a:rPr spc="-15" dirty="0"/>
              <a:t>resulting in a </a:t>
            </a:r>
            <a:r>
              <a:rPr spc="-10" dirty="0"/>
              <a:t>total </a:t>
            </a:r>
            <a:r>
              <a:rPr spc="-15" dirty="0"/>
              <a:t>of 5635 images to train </a:t>
            </a:r>
            <a:r>
              <a:rPr spc="-50" dirty="0"/>
              <a:t>on.We  </a:t>
            </a:r>
            <a:r>
              <a:rPr spc="-10" dirty="0"/>
              <a:t>are </a:t>
            </a:r>
            <a:r>
              <a:rPr spc="-5" dirty="0"/>
              <a:t>using </a:t>
            </a:r>
            <a:r>
              <a:rPr spc="-10" dirty="0"/>
              <a:t>CNN </a:t>
            </a:r>
            <a:r>
              <a:rPr spc="-5" dirty="0"/>
              <a:t>algorithm to train and test the model.</a:t>
            </a:r>
          </a:p>
          <a:p>
            <a:pPr marL="286385" marR="5080">
              <a:lnSpc>
                <a:spcPct val="102600"/>
              </a:lnSpc>
              <a:spcBef>
                <a:spcPts val="300"/>
              </a:spcBef>
            </a:pPr>
            <a:r>
              <a:rPr spc="-5" dirty="0"/>
              <a:t>Model: The proposed model will fetch input in the form of ultrasound image </a:t>
            </a:r>
            <a:r>
              <a:rPr spc="-10" dirty="0"/>
              <a:t>from </a:t>
            </a:r>
            <a:r>
              <a:rPr spc="-5" dirty="0"/>
              <a:t>the  </a:t>
            </a:r>
            <a:r>
              <a:rPr spc="-10" dirty="0"/>
              <a:t>user </a:t>
            </a:r>
            <a:r>
              <a:rPr spc="-15" dirty="0"/>
              <a:t>and </a:t>
            </a:r>
            <a:r>
              <a:rPr spc="-10" dirty="0"/>
              <a:t>it is </a:t>
            </a:r>
            <a:r>
              <a:rPr spc="-15" dirty="0"/>
              <a:t>given </a:t>
            </a:r>
            <a:r>
              <a:rPr spc="-10" dirty="0"/>
              <a:t>to </a:t>
            </a:r>
            <a:r>
              <a:rPr spc="-15" dirty="0"/>
              <a:t>classifier.If </a:t>
            </a:r>
            <a:r>
              <a:rPr spc="-10" dirty="0"/>
              <a:t>nerve is detected, it is passed </a:t>
            </a:r>
            <a:r>
              <a:rPr spc="-15" dirty="0"/>
              <a:t>on </a:t>
            </a:r>
            <a:r>
              <a:rPr spc="-10" dirty="0"/>
              <a:t>to the segmentor </a:t>
            </a:r>
            <a:r>
              <a:rPr spc="-15" dirty="0"/>
              <a:t>and  </a:t>
            </a:r>
            <a:r>
              <a:rPr spc="-5" dirty="0"/>
              <a:t>mask as output is predicted, else ‘No nerve found’ is</a:t>
            </a:r>
            <a:r>
              <a:rPr spc="-15" dirty="0"/>
              <a:t> </a:t>
            </a:r>
            <a:r>
              <a:rPr spc="-5" dirty="0"/>
              <a:t>displayed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3457587"/>
            <a:ext cx="2679700" cy="142875"/>
          </a:xfrm>
          <a:custGeom>
            <a:avLst/>
            <a:gdLst/>
            <a:ahLst/>
            <a:cxnLst/>
            <a:rect l="l" t="t" r="r" b="b"/>
            <a:pathLst>
              <a:path w="2679700" h="142875">
                <a:moveTo>
                  <a:pt x="2679293" y="0"/>
                </a:moveTo>
                <a:lnTo>
                  <a:pt x="198894" y="0"/>
                </a:lnTo>
                <a:lnTo>
                  <a:pt x="0" y="0"/>
                </a:lnTo>
                <a:lnTo>
                  <a:pt x="0" y="142417"/>
                </a:lnTo>
                <a:lnTo>
                  <a:pt x="198894" y="142417"/>
                </a:lnTo>
                <a:lnTo>
                  <a:pt x="2679293" y="142417"/>
                </a:lnTo>
                <a:lnTo>
                  <a:pt x="2679293" y="0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14098" y="3457586"/>
            <a:ext cx="246379" cy="142875"/>
          </a:xfrm>
          <a:custGeom>
            <a:avLst/>
            <a:gdLst/>
            <a:ahLst/>
            <a:cxnLst/>
            <a:rect l="l" t="t" r="r" b="b"/>
            <a:pathLst>
              <a:path w="246379" h="142875">
                <a:moveTo>
                  <a:pt x="245973" y="142419"/>
                </a:moveTo>
                <a:lnTo>
                  <a:pt x="245973" y="0"/>
                </a:lnTo>
                <a:lnTo>
                  <a:pt x="0" y="0"/>
                </a:lnTo>
                <a:lnTo>
                  <a:pt x="0" y="142419"/>
                </a:lnTo>
                <a:lnTo>
                  <a:pt x="245973" y="142419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302" y="36535"/>
            <a:ext cx="11976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45" dirty="0">
                <a:solidFill>
                  <a:srgbClr val="EFEFEF"/>
                </a:solidFill>
                <a:latin typeface="Arial"/>
                <a:cs typeface="Arial"/>
              </a:rPr>
              <a:t>Block</a:t>
            </a:r>
            <a:r>
              <a:rPr sz="1400" spc="-90" dirty="0">
                <a:solidFill>
                  <a:srgbClr val="EFEFEF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EFEFEF"/>
                </a:solidFill>
                <a:latin typeface="Arial"/>
                <a:cs typeface="Arial"/>
              </a:rPr>
              <a:t>Diagram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0004" y="1093160"/>
            <a:ext cx="4679983" cy="1639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457587"/>
            <a:ext cx="3034030" cy="142875"/>
          </a:xfrm>
          <a:custGeom>
            <a:avLst/>
            <a:gdLst/>
            <a:ahLst/>
            <a:cxnLst/>
            <a:rect l="l" t="t" r="r" b="b"/>
            <a:pathLst>
              <a:path w="3034030" h="142875">
                <a:moveTo>
                  <a:pt x="3033636" y="0"/>
                </a:moveTo>
                <a:lnTo>
                  <a:pt x="198894" y="0"/>
                </a:lnTo>
                <a:lnTo>
                  <a:pt x="0" y="0"/>
                </a:lnTo>
                <a:lnTo>
                  <a:pt x="0" y="142417"/>
                </a:lnTo>
                <a:lnTo>
                  <a:pt x="198894" y="142417"/>
                </a:lnTo>
                <a:lnTo>
                  <a:pt x="3033636" y="142417"/>
                </a:lnTo>
                <a:lnTo>
                  <a:pt x="3033636" y="0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14098" y="3457586"/>
            <a:ext cx="246379" cy="142875"/>
          </a:xfrm>
          <a:custGeom>
            <a:avLst/>
            <a:gdLst/>
            <a:ahLst/>
            <a:cxnLst/>
            <a:rect l="l" t="t" r="r" b="b"/>
            <a:pathLst>
              <a:path w="246379" h="142875">
                <a:moveTo>
                  <a:pt x="245973" y="142419"/>
                </a:moveTo>
                <a:lnTo>
                  <a:pt x="245973" y="0"/>
                </a:lnTo>
                <a:lnTo>
                  <a:pt x="0" y="0"/>
                </a:lnTo>
                <a:lnTo>
                  <a:pt x="0" y="142419"/>
                </a:lnTo>
                <a:lnTo>
                  <a:pt x="245973" y="142419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1202</Words>
  <Application>Microsoft Office PowerPoint</Application>
  <PresentationFormat>Custom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Linux Biolinum O</vt:lpstr>
      <vt:lpstr>Office Theme</vt:lpstr>
      <vt:lpstr>ULTRASOUND NERVE SEGMENTATION</vt:lpstr>
      <vt:lpstr>Contents</vt:lpstr>
      <vt:lpstr>Introduction</vt:lpstr>
      <vt:lpstr>PowerPoint Presentation</vt:lpstr>
      <vt:lpstr>PowerPoint Presentation</vt:lpstr>
      <vt:lpstr>Existing system</vt:lpstr>
      <vt:lpstr>PowerPoint Presentation</vt:lpstr>
      <vt:lpstr>Proposed System</vt:lpstr>
      <vt:lpstr>PowerPoint Presentation</vt:lpstr>
      <vt:lpstr>Hardware and Software Requirements</vt:lpstr>
      <vt:lpstr>Implementation</vt:lpstr>
      <vt:lpstr>Implementation</vt:lpstr>
      <vt:lpstr>Accuracy</vt:lpstr>
      <vt:lpstr>Learning Curve</vt:lpstr>
      <vt:lpstr>Result</vt:lpstr>
      <vt:lpstr>Future Scope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ULTRASOUND NERVE SEGMENTATION </dc:title>
  <dc:creator>Mini Project Phase II</dc:creator>
  <cp:lastModifiedBy>Shruti Rajput</cp:lastModifiedBy>
  <cp:revision>2</cp:revision>
  <dcterms:created xsi:type="dcterms:W3CDTF">2022-04-24T08:06:15Z</dcterms:created>
  <dcterms:modified xsi:type="dcterms:W3CDTF">2022-04-24T16:25:22Z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2022-04-24T00:00:00Z</vt:filetime>
  </property>
</Properties>
</file>