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0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002776"/>
    <a:srgbClr val="FBE5D6"/>
    <a:srgbClr val="5A687B"/>
    <a:srgbClr val="89A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F9ED7-F9E5-4430-801D-93A912D9EDE6}" v="68" dt="2023-12-04T07:25:20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9" autoAdjust="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367C6-798F-4B35-8CB0-8C0A6867210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1FEAA-3EBE-42C6-A6F6-03611F73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EAA-3EBE-42C6-A6F6-03611F7339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EAA-3EBE-42C6-A6F6-03611F733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EAA-3EBE-42C6-A6F6-03611F733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EAA-3EBE-42C6-A6F6-03611F733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EAA-3EBE-42C6-A6F6-03611F733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EAA-3EBE-42C6-A6F6-03611F733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0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9970B0-141B-4E49-B7C6-E928978C7B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13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4ADE-8166-43FD-1CFF-0DBB9A327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023BB-6EF4-B7E5-2658-B892AF4BB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A135-EB8B-6A8E-6500-576277F0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9910-6E46-DAB0-F72A-4857EEB8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3D0C-A23E-583F-796D-C4812381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8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6F63-01EB-2214-DE41-D740B292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AF79-4720-CC14-DC9D-E12C4BC6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52B5-8E41-D5F2-D324-74CD56E6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D1E7-732D-911D-D1CE-5111EFD9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D411-C1AB-30B6-245F-E26B396A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9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CB44B-7BCC-9780-16CD-688CE49F0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9587-FC74-87C6-58BC-76A0D573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96AE-84C1-E505-803B-94FCAB96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FB46-F6AA-3E0D-EEF6-5B60B56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CACF-8C45-EFDD-8644-7B7643CB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9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7E0-8CBA-CEFE-293C-7B1C84CD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6A4E-8BA0-9415-EC10-893FA37A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9D45-141B-0A5A-9E7E-CC692125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2808-B798-E272-2C8C-9E9CB072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E45F-19E7-C481-1B59-BF744945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4328-7C60-D007-90FD-6206D0AE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FC1C-505F-3CBE-2FE8-A22BC4FB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49F9-9B76-54CD-074E-C50FC88A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623B-EEFB-FC28-71C2-B01ED810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7429-5566-57A2-BD50-20CD7D42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5215-6514-EB8F-36BD-B284C613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5920-8770-3CDE-E85D-14DDE8B5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9A3E-7948-347F-CE01-99A45D72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7978-9A91-E978-9BA5-80488720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6BBB-D031-C5E6-FBA5-70866B69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29F4-CB09-B34F-D427-D76D1F7F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EBC1-ED16-00D8-9C31-B040BB2CC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0FE45-66CB-3298-9C84-9E73697B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9190B-903A-C3A2-A78A-AAA488E1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CFAE-41DB-0C1E-1769-95546F52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1BB7F-470A-96F5-C563-EE26FA87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0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7292-56FC-779E-35CE-C97D74AD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5AA8-F55B-807B-64DE-5C739F97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524F6-6F04-610D-08A7-AF499EFE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54667-C747-3B28-20DB-90E337ECB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C364E-43CF-3D81-CF55-16FB81C98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59058-7A50-C4CF-7678-9E93ED1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8DB6C-728E-1740-118A-6C122580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A996C-ADA5-92A9-1918-41664046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5541-A315-29A3-3C9A-70290ED8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D1643-08AB-4296-F6D3-07C5C96F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ABDC2-782A-7FEE-B112-2F6246B6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349B5-1D04-DACD-E7F2-37BDADD3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1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89ECA-D1F9-B5E9-DC11-41343BE4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12CE9-B025-13DB-2156-2EA8AD1B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93EE8-F1C4-958F-3045-1613CDA1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78C9-1875-0C4B-1FBF-59258F68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4581-2206-DA2C-4A43-EDED1E15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A55E1-EBC4-19D9-DBC6-A62497888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2D60-A139-D5F3-A0B1-E71D0E4F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F92E-C609-4569-3C5D-3B5FC816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348D4-E30D-DEF3-ECB5-99E652F7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3430-4A70-624C-97E9-3AC7089F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6E31-5C02-EB10-52DA-D605F3E0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219F-FB01-B185-13BB-9B1F24B8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3AFC-6088-67B2-1541-2E34DD3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A37A1-5FE7-F6A3-6DB7-97E21E14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45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E38D-BA59-0521-D97E-D05B024B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CC7A5-711A-B940-7E81-4E3762C5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0409A-3A27-5D53-A244-3E1372C2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6E04-A1FE-AC22-6577-AA6C7FF7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579C-75C8-E4ED-5B68-8762818B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38801-BB08-A9EC-D774-794E4B8C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7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D581-9E8B-072D-9AE2-4E84AED4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B9E80-8503-F908-3E7C-FD697756E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5DED-7623-EF2E-87A6-30F9002E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7D19-F626-E0DE-A6C9-C46BC1C0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266A-F012-66EA-D0F7-343AAF44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7D80F-0EBD-B356-CEC5-77F0FB36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65D5C-C259-27D8-7DEB-D0EF1B50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1113-6120-8681-5F64-707A9BCD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6369-3089-14EB-692E-460D338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A83F-6DAE-B73A-9C00-56774821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7C99-0A30-7EB4-84C2-280F3354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8F7BB-9FF5-FFB4-9444-BED7600D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45E2-B8FE-ED89-6A86-9D5119E8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F712-4302-77FB-9F98-8E300FE7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8400-44D2-8BA9-512D-AC853120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3C3D-DA17-CCD5-AB6F-F0223AB5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76E2-02A4-850F-F6D8-352738FE8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340B3-081C-3B1E-2BDA-87535E81A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9F71-C59A-840D-D4EF-2D526EC0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BB503-199E-178E-2025-66FD6771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50DB0-2AF7-1BE3-38E1-B7655CC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2300-3D44-2096-36B9-9C0AB6A0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3FE5-EB5C-BF71-7C9A-E9244CAF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CE668-8D04-B739-6E5A-D5DE66E1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51455-17A7-23EC-7F0B-C39DC6524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EC96E-92D9-CBDC-065F-4A3E14414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BD902-1801-0D08-D50F-847FD78C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B1157-8E9D-3825-9D4C-A9E1D371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35372-E9F3-417B-95EE-9FAD9CE6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1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AC68-EE10-FB6F-C0E5-B1C8D66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E89B1-229A-F8B4-1F29-50B0B7DA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117B5-88C4-355A-BD3D-C5873A75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82720-20D9-64E2-462D-131B3F37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5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D5E02-5B48-100F-6E24-16DD66BE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8563F-7841-96DF-2581-944BEA8A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99B5D-B993-3F6D-72C9-2770488A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2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DF81-87EF-F410-00BB-B2E2DC30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FF0D-B174-5C94-2C89-AF367A32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42BBD-C47E-DBD8-26B0-E86CECE91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A7F02-B3E9-B856-AD4A-6A76A0C1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585AE-B2BF-CF8C-CDC0-04F968B6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43D8-1C47-29B8-D672-8DE24E1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6AA8-C483-3ECB-94A3-552A18AC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96486-53E8-D716-5878-6F9706E44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1231-AB1B-E757-8A63-F797B5191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6D28C-5A8C-4047-CD2D-1278C17B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C690-7A10-79C2-DF65-C88551AB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7E44F-F629-16F3-8664-7EE80097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E136B-905F-9049-A2DE-E36FE1D4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9CA17-EADF-7F15-C9C8-992C1936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B12E-0EEE-5AC3-F594-023F69F8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12AB-4A47-4314-9963-DA8BC0D05751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19D9-F33D-3785-B144-4A4DC8760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EE84-942D-0330-540E-0B9FC70D4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D5D9-5F86-4538-B774-03F077B0C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24184-60B4-AF2E-CDE1-B03C54A7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3AA2B-8BDC-C134-8901-5CD1FFF1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91F8-2C8C-1922-622E-C5A31C80E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EF63-548E-4017-AA13-56C85381B4C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364F-8C82-2430-B86C-EABCBB2CA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AC9A-206A-F62F-6807-C9C5E22D2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F0B2-0C16-4ECA-8B63-B87A14F6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Text Classification | Exxact">
            <a:extLst>
              <a:ext uri="{FF2B5EF4-FFF2-40B4-BE49-F238E27FC236}">
                <a16:creationId xmlns:a16="http://schemas.microsoft.com/office/drawing/2014/main" id="{4346D874-64FE-B9BF-F417-6B8E70809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t="44286" r="7361"/>
          <a:stretch/>
        </p:blipFill>
        <p:spPr bwMode="auto">
          <a:xfrm>
            <a:off x="0" y="4823791"/>
            <a:ext cx="5564011" cy="20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DC55C-3B88-B671-0F8A-5AF9CC4C74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21"/>
          <a:stretch/>
        </p:blipFill>
        <p:spPr>
          <a:xfrm>
            <a:off x="5333692" y="0"/>
            <a:ext cx="685830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29657-629F-DA68-AA33-FD47C2CB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244" y="1779157"/>
            <a:ext cx="6717792" cy="83077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 MINING PROJECT</a:t>
            </a:r>
            <a:endParaRPr lang="en-IN" sz="4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Few-Shot Text Classification">
            <a:extLst>
              <a:ext uri="{FF2B5EF4-FFF2-40B4-BE49-F238E27FC236}">
                <a16:creationId xmlns:a16="http://schemas.microsoft.com/office/drawing/2014/main" id="{0E707019-65D1-FFC8-FE81-5B98FF25C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16417"/>
          <a:stretch/>
        </p:blipFill>
        <p:spPr bwMode="auto">
          <a:xfrm>
            <a:off x="646613" y="849431"/>
            <a:ext cx="4040467" cy="39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AC08F47-F6D2-669A-D987-6BBD899283EC}"/>
              </a:ext>
            </a:extLst>
          </p:cNvPr>
          <p:cNvSpPr txBox="1">
            <a:spLocks/>
          </p:cNvSpPr>
          <p:nvPr/>
        </p:nvSpPr>
        <p:spPr>
          <a:xfrm>
            <a:off x="5013960" y="2715767"/>
            <a:ext cx="7452360" cy="830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News Article Classification</a:t>
            </a:r>
            <a:endParaRPr lang="en-IN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67808-2D61-FC92-C6BD-580026B14952}"/>
              </a:ext>
            </a:extLst>
          </p:cNvPr>
          <p:cNvSpPr txBox="1"/>
          <p:nvPr/>
        </p:nvSpPr>
        <p:spPr>
          <a:xfrm>
            <a:off x="6769002" y="4938069"/>
            <a:ext cx="394227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Team: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Yashas Prashanth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Shruti Ravichandran</a:t>
            </a:r>
          </a:p>
        </p:txBody>
      </p:sp>
    </p:spTree>
    <p:extLst>
      <p:ext uri="{BB962C8B-B14F-4D97-AF65-F5344CB8AC3E}">
        <p14:creationId xmlns:p14="http://schemas.microsoft.com/office/powerpoint/2010/main" val="359644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C473E-3107-F579-8733-9A3F760DA485}"/>
              </a:ext>
            </a:extLst>
          </p:cNvPr>
          <p:cNvSpPr txBox="1"/>
          <p:nvPr/>
        </p:nvSpPr>
        <p:spPr>
          <a:xfrm>
            <a:off x="516121" y="471096"/>
            <a:ext cx="1181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42F7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CONCLUSIONS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E10D6F-E54E-8B73-5F41-7C99DCF36B2B}"/>
              </a:ext>
            </a:extLst>
          </p:cNvPr>
          <p:cNvSpPr/>
          <p:nvPr/>
        </p:nvSpPr>
        <p:spPr>
          <a:xfrm>
            <a:off x="924214" y="1563470"/>
            <a:ext cx="10543886" cy="646331"/>
          </a:xfrm>
          <a:prstGeom prst="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Both sparse and dense vectors produced comparable performance with F1-score between 50-60%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CC4A2-5C8B-0FAA-49B4-12CA4F7F9154}"/>
              </a:ext>
            </a:extLst>
          </p:cNvPr>
          <p:cNvSpPr/>
          <p:nvPr/>
        </p:nvSpPr>
        <p:spPr>
          <a:xfrm>
            <a:off x="924214" y="3383214"/>
            <a:ext cx="10543886" cy="646331"/>
          </a:xfrm>
          <a:prstGeom prst="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Combining classes and Hybrid Sampling led to improvement in model performance across the 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1958B-3878-4E85-A050-3088A2A6628E}"/>
              </a:ext>
            </a:extLst>
          </p:cNvPr>
          <p:cNvSpPr/>
          <p:nvPr/>
        </p:nvSpPr>
        <p:spPr>
          <a:xfrm>
            <a:off x="924214" y="2477762"/>
            <a:ext cx="10543886" cy="646331"/>
          </a:xfrm>
          <a:prstGeom prst="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large number of classes and imbalance account for the complexity in the classification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8C265B-0E8C-3F36-59C8-145185539FAA}"/>
              </a:ext>
            </a:extLst>
          </p:cNvPr>
          <p:cNvSpPr/>
          <p:nvPr/>
        </p:nvSpPr>
        <p:spPr>
          <a:xfrm>
            <a:off x="657225" y="1563470"/>
            <a:ext cx="23812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DE82B-CBB9-3CA1-F1E6-812C6D36852F}"/>
              </a:ext>
            </a:extLst>
          </p:cNvPr>
          <p:cNvSpPr/>
          <p:nvPr/>
        </p:nvSpPr>
        <p:spPr>
          <a:xfrm>
            <a:off x="657225" y="2477762"/>
            <a:ext cx="23812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219-FC04-6944-39B0-14D9B7E4C7D4}"/>
              </a:ext>
            </a:extLst>
          </p:cNvPr>
          <p:cNvSpPr/>
          <p:nvPr/>
        </p:nvSpPr>
        <p:spPr>
          <a:xfrm>
            <a:off x="657225" y="3383213"/>
            <a:ext cx="23812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5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65B53C-B24B-98A0-6D2F-2BB37D88D561}"/>
              </a:ext>
            </a:extLst>
          </p:cNvPr>
          <p:cNvSpPr txBox="1"/>
          <p:nvPr/>
        </p:nvSpPr>
        <p:spPr>
          <a:xfrm>
            <a:off x="3251200" y="2463631"/>
            <a:ext cx="568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77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089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F512FD-86E7-D32E-7B47-6D2EF53EBBAD}"/>
              </a:ext>
            </a:extLst>
          </p:cNvPr>
          <p:cNvSpPr/>
          <p:nvPr/>
        </p:nvSpPr>
        <p:spPr>
          <a:xfrm>
            <a:off x="493658" y="3535234"/>
            <a:ext cx="2021840" cy="1484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2678B-EF35-9119-142E-E1CB87500659}"/>
              </a:ext>
            </a:extLst>
          </p:cNvPr>
          <p:cNvSpPr/>
          <p:nvPr/>
        </p:nvSpPr>
        <p:spPr>
          <a:xfrm>
            <a:off x="2955334" y="1932327"/>
            <a:ext cx="8830265" cy="1229360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3C9AE-43A1-860E-827F-2720F79B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6174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975D83-1CF2-1CDC-0F16-8282A833F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34" y="2073262"/>
            <a:ext cx="991500" cy="99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48AA3F-10ED-5005-5E6F-CB64B2DCE0E7}"/>
              </a:ext>
            </a:extLst>
          </p:cNvPr>
          <p:cNvSpPr txBox="1"/>
          <p:nvPr/>
        </p:nvSpPr>
        <p:spPr>
          <a:xfrm>
            <a:off x="3155806" y="2095266"/>
            <a:ext cx="20218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209 K</a:t>
            </a:r>
          </a:p>
          <a:p>
            <a:pPr algn="ctr"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News 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F2ED1-B74D-1801-B831-328961EEA9CE}"/>
              </a:ext>
            </a:extLst>
          </p:cNvPr>
          <p:cNvSpPr txBox="1"/>
          <p:nvPr/>
        </p:nvSpPr>
        <p:spPr>
          <a:xfrm>
            <a:off x="5571086" y="2095266"/>
            <a:ext cx="23317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2012-2022</a:t>
            </a:r>
          </a:p>
          <a:p>
            <a:pPr algn="ctr"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Duration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34151-890B-1C67-EFF9-19F047691353}"/>
              </a:ext>
            </a:extLst>
          </p:cNvPr>
          <p:cNvSpPr txBox="1"/>
          <p:nvPr/>
        </p:nvSpPr>
        <p:spPr>
          <a:xfrm>
            <a:off x="8128395" y="2061042"/>
            <a:ext cx="20218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42</a:t>
            </a:r>
          </a:p>
          <a:p>
            <a:pPr algn="ctr"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Categories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84B8F-3B03-EDF6-2960-71D5F5C42277}"/>
              </a:ext>
            </a:extLst>
          </p:cNvPr>
          <p:cNvSpPr/>
          <p:nvPr/>
        </p:nvSpPr>
        <p:spPr>
          <a:xfrm>
            <a:off x="2955335" y="3535235"/>
            <a:ext cx="3993362" cy="14846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article belongs to one particular category of article like ‘Politics’, ‘Sports’, ‘Arts’,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BCD35BE-B24A-8CE9-FC6E-C208CEA9BB3F}"/>
              </a:ext>
            </a:extLst>
          </p:cNvPr>
          <p:cNvSpPr/>
          <p:nvPr/>
        </p:nvSpPr>
        <p:spPr>
          <a:xfrm rot="5400000">
            <a:off x="6764577" y="4198173"/>
            <a:ext cx="1054880" cy="28939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81974-9EFF-1719-7808-18ECAEC7951E}"/>
              </a:ext>
            </a:extLst>
          </p:cNvPr>
          <p:cNvSpPr/>
          <p:nvPr/>
        </p:nvSpPr>
        <p:spPr>
          <a:xfrm>
            <a:off x="513080" y="1932327"/>
            <a:ext cx="2021840" cy="11982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06993E-7E75-C52C-B6ED-1B7917D4F82B}"/>
              </a:ext>
            </a:extLst>
          </p:cNvPr>
          <p:cNvSpPr/>
          <p:nvPr/>
        </p:nvSpPr>
        <p:spPr>
          <a:xfrm>
            <a:off x="7581892" y="3535235"/>
            <a:ext cx="3993362" cy="14846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Multi-class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supervised classification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Textual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404BF-A590-B7B5-EAA4-DABA17C5CE98}"/>
              </a:ext>
            </a:extLst>
          </p:cNvPr>
          <p:cNvSpPr txBox="1"/>
          <p:nvPr/>
        </p:nvSpPr>
        <p:spPr>
          <a:xfrm>
            <a:off x="150456" y="3615859"/>
            <a:ext cx="2747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0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Cambria" panose="02040503050406030204" pitchFamily="18" charset="0"/>
              </a:rPr>
              <a:t>PROBLEM DEFINITION</a:t>
            </a:r>
            <a:endParaRPr lang="en-US" sz="28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7FBC6-C3CA-E254-3B41-F75D0EDC013B}"/>
              </a:ext>
            </a:extLst>
          </p:cNvPr>
          <p:cNvSpPr txBox="1"/>
          <p:nvPr/>
        </p:nvSpPr>
        <p:spPr>
          <a:xfrm>
            <a:off x="131034" y="2169581"/>
            <a:ext cx="274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0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Cambria" panose="02040503050406030204" pitchFamily="18" charset="0"/>
              </a:rPr>
              <a:t>DATASET</a:t>
            </a:r>
            <a:endParaRPr lang="en-US" sz="28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6F8D7-165B-D1A4-8992-C87E502461CD}"/>
              </a:ext>
            </a:extLst>
          </p:cNvPr>
          <p:cNvSpPr/>
          <p:nvPr/>
        </p:nvSpPr>
        <p:spPr>
          <a:xfrm>
            <a:off x="513080" y="5508434"/>
            <a:ext cx="11062174" cy="6169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high class imbalance is observed in the dataset with the top 7 classes corresponding to 51% of the records </a:t>
            </a:r>
          </a:p>
        </p:txBody>
      </p:sp>
    </p:spTree>
    <p:extLst>
      <p:ext uri="{BB962C8B-B14F-4D97-AF65-F5344CB8AC3E}">
        <p14:creationId xmlns:p14="http://schemas.microsoft.com/office/powerpoint/2010/main" val="1902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73DF44-8274-9A72-B447-21940C045CF9}"/>
              </a:ext>
            </a:extLst>
          </p:cNvPr>
          <p:cNvSpPr/>
          <p:nvPr/>
        </p:nvSpPr>
        <p:spPr>
          <a:xfrm>
            <a:off x="8644006" y="1625283"/>
            <a:ext cx="3104299" cy="4730143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A9B8C8-0756-56AD-6F69-A2E0F4407437}"/>
              </a:ext>
            </a:extLst>
          </p:cNvPr>
          <p:cNvSpPr/>
          <p:nvPr/>
        </p:nvSpPr>
        <p:spPr>
          <a:xfrm>
            <a:off x="4473340" y="1639112"/>
            <a:ext cx="3825646" cy="4730143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4E3A6-584B-84FD-65D3-7B6A0338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86" y="80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CLASSIFICATION PIPELINE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52CC7-60FB-1474-A59C-273A18659D26}"/>
              </a:ext>
            </a:extLst>
          </p:cNvPr>
          <p:cNvSpPr/>
          <p:nvPr/>
        </p:nvSpPr>
        <p:spPr>
          <a:xfrm>
            <a:off x="1012099" y="1256023"/>
            <a:ext cx="2445757" cy="351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Pre-Processing</a:t>
            </a:r>
            <a:endParaRPr lang="en-IN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534BE-740C-53A1-337E-486191458AD2}"/>
              </a:ext>
            </a:extLst>
          </p:cNvPr>
          <p:cNvSpPr/>
          <p:nvPr/>
        </p:nvSpPr>
        <p:spPr>
          <a:xfrm>
            <a:off x="6270478" y="2457318"/>
            <a:ext cx="1702213" cy="3785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Unigram Count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ABD78-8441-3305-0CF8-A0EB9EAA4DE8}"/>
              </a:ext>
            </a:extLst>
          </p:cNvPr>
          <p:cNvSpPr/>
          <p:nvPr/>
        </p:nvSpPr>
        <p:spPr>
          <a:xfrm>
            <a:off x="420098" y="1676828"/>
            <a:ext cx="3680963" cy="4730143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CF8216-4820-2DA7-390B-4DEB7063DD4A}"/>
              </a:ext>
            </a:extLst>
          </p:cNvPr>
          <p:cNvSpPr/>
          <p:nvPr/>
        </p:nvSpPr>
        <p:spPr>
          <a:xfrm>
            <a:off x="573425" y="2138645"/>
            <a:ext cx="3323104" cy="43709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Removal of punctuation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8C7944-CEB9-D5EE-952B-FF20E0B129E9}"/>
              </a:ext>
            </a:extLst>
          </p:cNvPr>
          <p:cNvSpPr/>
          <p:nvPr/>
        </p:nvSpPr>
        <p:spPr>
          <a:xfrm>
            <a:off x="573425" y="2645037"/>
            <a:ext cx="3323104" cy="456254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Lowercasing 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2DAB2-364D-D84F-A9DA-204171D96055}"/>
              </a:ext>
            </a:extLst>
          </p:cNvPr>
          <p:cNvSpPr/>
          <p:nvPr/>
        </p:nvSpPr>
        <p:spPr>
          <a:xfrm>
            <a:off x="573425" y="3198743"/>
            <a:ext cx="3323104" cy="456254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Tokenization with NLTK 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7F4FF-1FE3-0D5D-6681-4AFF474C4648}"/>
              </a:ext>
            </a:extLst>
          </p:cNvPr>
          <p:cNvSpPr/>
          <p:nvPr/>
        </p:nvSpPr>
        <p:spPr>
          <a:xfrm>
            <a:off x="4779462" y="1225906"/>
            <a:ext cx="3213401" cy="351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Representation</a:t>
            </a:r>
            <a:endParaRPr lang="en-IN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A7A9B-50FE-4D62-562D-36A46981261E}"/>
              </a:ext>
            </a:extLst>
          </p:cNvPr>
          <p:cNvSpPr/>
          <p:nvPr/>
        </p:nvSpPr>
        <p:spPr>
          <a:xfrm>
            <a:off x="6270477" y="2917365"/>
            <a:ext cx="1702213" cy="3785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TF-IDF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2C076A-10A5-A290-BB5E-92482414CF5F}"/>
              </a:ext>
            </a:extLst>
          </p:cNvPr>
          <p:cNvSpPr/>
          <p:nvPr/>
        </p:nvSpPr>
        <p:spPr>
          <a:xfrm>
            <a:off x="4760485" y="2431477"/>
            <a:ext cx="1392759" cy="8671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Sparse Vectors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7F54E-9C4E-17A3-DA48-751EE5644E94}"/>
              </a:ext>
            </a:extLst>
          </p:cNvPr>
          <p:cNvSpPr/>
          <p:nvPr/>
        </p:nvSpPr>
        <p:spPr>
          <a:xfrm>
            <a:off x="6277880" y="4551986"/>
            <a:ext cx="1702213" cy="3785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Word2Vec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E826CD-8D3A-45A5-1FAE-D8D0D775F333}"/>
              </a:ext>
            </a:extLst>
          </p:cNvPr>
          <p:cNvSpPr/>
          <p:nvPr/>
        </p:nvSpPr>
        <p:spPr>
          <a:xfrm>
            <a:off x="6277879" y="4986633"/>
            <a:ext cx="1702213" cy="3785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BERT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C68D9-57C5-13B7-6C03-CD9FD4A73173}"/>
              </a:ext>
            </a:extLst>
          </p:cNvPr>
          <p:cNvSpPr/>
          <p:nvPr/>
        </p:nvSpPr>
        <p:spPr>
          <a:xfrm>
            <a:off x="4767887" y="4526144"/>
            <a:ext cx="1392759" cy="8390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Dense Vectors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9D0400-CA63-858B-0A55-6358254D04C9}"/>
              </a:ext>
            </a:extLst>
          </p:cNvPr>
          <p:cNvSpPr/>
          <p:nvPr/>
        </p:nvSpPr>
        <p:spPr>
          <a:xfrm>
            <a:off x="8889356" y="2441204"/>
            <a:ext cx="2591250" cy="3785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Multinomial Naïve Bayes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CB26DE-9657-8A5B-4A1F-4D222243142A}"/>
              </a:ext>
            </a:extLst>
          </p:cNvPr>
          <p:cNvSpPr/>
          <p:nvPr/>
        </p:nvSpPr>
        <p:spPr>
          <a:xfrm>
            <a:off x="8889356" y="2915388"/>
            <a:ext cx="2591250" cy="3785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Linear SVM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435C1C-7889-D4BC-CC1C-685DBB108088}"/>
              </a:ext>
            </a:extLst>
          </p:cNvPr>
          <p:cNvSpPr/>
          <p:nvPr/>
        </p:nvSpPr>
        <p:spPr>
          <a:xfrm>
            <a:off x="8879712" y="4245353"/>
            <a:ext cx="2591250" cy="3785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Linear SVM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0D4CCA-8715-0034-4E9E-AACCF4D4D048}"/>
              </a:ext>
            </a:extLst>
          </p:cNvPr>
          <p:cNvSpPr/>
          <p:nvPr/>
        </p:nvSpPr>
        <p:spPr>
          <a:xfrm>
            <a:off x="8879712" y="4719537"/>
            <a:ext cx="2591250" cy="3785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Non-Linear SVM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1DC02B-A800-FBF2-1F89-D47B092BA511}"/>
              </a:ext>
            </a:extLst>
          </p:cNvPr>
          <p:cNvSpPr/>
          <p:nvPr/>
        </p:nvSpPr>
        <p:spPr>
          <a:xfrm>
            <a:off x="8879712" y="5206441"/>
            <a:ext cx="2591250" cy="3785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Neural Network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550A0D-5EB7-02D2-1369-7C6D66B49444}"/>
              </a:ext>
            </a:extLst>
          </p:cNvPr>
          <p:cNvSpPr/>
          <p:nvPr/>
        </p:nvSpPr>
        <p:spPr>
          <a:xfrm>
            <a:off x="8590597" y="1217899"/>
            <a:ext cx="3213401" cy="351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Model</a:t>
            </a:r>
            <a:endParaRPr lang="en-IN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B104D8-ADF8-5984-30F2-C06D1517F4C6}"/>
              </a:ext>
            </a:extLst>
          </p:cNvPr>
          <p:cNvSpPr/>
          <p:nvPr/>
        </p:nvSpPr>
        <p:spPr>
          <a:xfrm>
            <a:off x="573425" y="4407267"/>
            <a:ext cx="3323104" cy="4562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Lowercasing 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339BEA-2536-06DB-8FEB-B552BED652AD}"/>
              </a:ext>
            </a:extLst>
          </p:cNvPr>
          <p:cNvSpPr/>
          <p:nvPr/>
        </p:nvSpPr>
        <p:spPr>
          <a:xfrm>
            <a:off x="573425" y="4960973"/>
            <a:ext cx="3323104" cy="4562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Tokenization with NLTK 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4A393C-EE0C-04F6-77E3-BD2125EB8B9A}"/>
              </a:ext>
            </a:extLst>
          </p:cNvPr>
          <p:cNvCxnSpPr/>
          <p:nvPr/>
        </p:nvCxnSpPr>
        <p:spPr>
          <a:xfrm>
            <a:off x="3982843" y="2915388"/>
            <a:ext cx="659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EFD6EC-8EAB-0387-E45D-03F6F7140984}"/>
              </a:ext>
            </a:extLst>
          </p:cNvPr>
          <p:cNvCxnSpPr/>
          <p:nvPr/>
        </p:nvCxnSpPr>
        <p:spPr>
          <a:xfrm>
            <a:off x="8123043" y="2915388"/>
            <a:ext cx="659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D061B7-EC7D-E3CE-295E-B2DE386ED27B}"/>
              </a:ext>
            </a:extLst>
          </p:cNvPr>
          <p:cNvCxnSpPr/>
          <p:nvPr/>
        </p:nvCxnSpPr>
        <p:spPr>
          <a:xfrm>
            <a:off x="3982843" y="4978565"/>
            <a:ext cx="659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C9F296-BD15-CEA9-0673-1EF1A35E5212}"/>
              </a:ext>
            </a:extLst>
          </p:cNvPr>
          <p:cNvCxnSpPr/>
          <p:nvPr/>
        </p:nvCxnSpPr>
        <p:spPr>
          <a:xfrm>
            <a:off x="8123043" y="4978565"/>
            <a:ext cx="659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2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BE3-4418-2530-8E0F-20C5CF8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4" y="3188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WITH SPARSE VECTORS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D9AF2F-09C4-85EC-45F9-26A021EBF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34973"/>
              </p:ext>
            </p:extLst>
          </p:nvPr>
        </p:nvGraphicFramePr>
        <p:xfrm>
          <a:off x="629429" y="1846164"/>
          <a:ext cx="10088190" cy="3828388"/>
        </p:xfrm>
        <a:graphic>
          <a:graphicData uri="http://schemas.openxmlformats.org/drawingml/2006/table">
            <a:tbl>
              <a:tblPr/>
              <a:tblGrid>
                <a:gridCol w="2369196">
                  <a:extLst>
                    <a:ext uri="{9D8B030D-6E8A-4147-A177-3AD203B41FA5}">
                      <a16:colId xmlns:a16="http://schemas.microsoft.com/office/drawing/2014/main" val="2436764360"/>
                    </a:ext>
                  </a:extLst>
                </a:gridCol>
                <a:gridCol w="2369196">
                  <a:extLst>
                    <a:ext uri="{9D8B030D-6E8A-4147-A177-3AD203B41FA5}">
                      <a16:colId xmlns:a16="http://schemas.microsoft.com/office/drawing/2014/main" val="969596645"/>
                    </a:ext>
                  </a:extLst>
                </a:gridCol>
                <a:gridCol w="2369196">
                  <a:extLst>
                    <a:ext uri="{9D8B030D-6E8A-4147-A177-3AD203B41FA5}">
                      <a16:colId xmlns:a16="http://schemas.microsoft.com/office/drawing/2014/main" val="411423130"/>
                    </a:ext>
                  </a:extLst>
                </a:gridCol>
                <a:gridCol w="2980602">
                  <a:extLst>
                    <a:ext uri="{9D8B030D-6E8A-4147-A177-3AD203B41FA5}">
                      <a16:colId xmlns:a16="http://schemas.microsoft.com/office/drawing/2014/main" val="3172440038"/>
                    </a:ext>
                  </a:extLst>
                </a:gridCol>
              </a:tblGrid>
              <a:tr h="11540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Representation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Selection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F1-Score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28166"/>
                  </a:ext>
                </a:extLst>
              </a:tr>
              <a:tr h="891452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Unigram Count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Most Frequent (20000)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Linear SVM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52%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80489"/>
                  </a:ext>
                </a:extLst>
              </a:tr>
              <a:tr h="891452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Unigram Count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Most Frequent (20000)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Naïve Bayes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56%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7893"/>
                  </a:ext>
                </a:extLst>
              </a:tr>
              <a:tr h="8914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TF-IDF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Most Frequent (20000)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Naive Bayes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42%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502681"/>
                  </a:ext>
                </a:extLst>
              </a:tr>
            </a:tbl>
          </a:graphicData>
        </a:graphic>
      </p:graphicFrame>
      <p:sp>
        <p:nvSpPr>
          <p:cNvPr id="20" name="Rectangle 1">
            <a:extLst>
              <a:ext uri="{FF2B5EF4-FFF2-40B4-BE49-F238E27FC236}">
                <a16:creationId xmlns:a16="http://schemas.microsoft.com/office/drawing/2014/main" id="{4429C7CC-39E7-C858-F9D3-AD254046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714" y="3945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BE3-4418-2530-8E0F-20C5CF8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4" y="3188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WITH DENSE VECTORS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429C7CC-39E7-C858-F9D3-AD254046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714" y="3945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BEA4F8-5002-C888-824A-040301B9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55593"/>
              </p:ext>
            </p:extLst>
          </p:nvPr>
        </p:nvGraphicFramePr>
        <p:xfrm>
          <a:off x="670542" y="1707315"/>
          <a:ext cx="10073658" cy="4106416"/>
        </p:xfrm>
        <a:graphic>
          <a:graphicData uri="http://schemas.openxmlformats.org/drawingml/2006/table">
            <a:tbl>
              <a:tblPr/>
              <a:tblGrid>
                <a:gridCol w="3091915">
                  <a:extLst>
                    <a:ext uri="{9D8B030D-6E8A-4147-A177-3AD203B41FA5}">
                      <a16:colId xmlns:a16="http://schemas.microsoft.com/office/drawing/2014/main" val="1308603291"/>
                    </a:ext>
                  </a:extLst>
                </a:gridCol>
                <a:gridCol w="3091915">
                  <a:extLst>
                    <a:ext uri="{9D8B030D-6E8A-4147-A177-3AD203B41FA5}">
                      <a16:colId xmlns:a16="http://schemas.microsoft.com/office/drawing/2014/main" val="2186022853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val="464519716"/>
                    </a:ext>
                  </a:extLst>
                </a:gridCol>
              </a:tblGrid>
              <a:tr h="9112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Representation</a:t>
                      </a:r>
                      <a:endParaRPr lang="en-US" sz="4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  <a:endParaRPr lang="en-US" sz="4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F1-Score</a:t>
                      </a:r>
                      <a:endParaRPr lang="en-US" sz="4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39850"/>
                  </a:ext>
                </a:extLst>
              </a:tr>
              <a:tr h="686321">
                <a:tc row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Word2Vec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skipgram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Linear SVM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49%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55212"/>
                  </a:ext>
                </a:extLst>
              </a:tr>
              <a:tr h="686321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Word2Vec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skipgram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Non-linear SVM</a:t>
                      </a:r>
                      <a:endParaRPr lang="en-US" sz="3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54%</a:t>
                      </a:r>
                      <a:endParaRPr lang="en-US" sz="3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060760"/>
                  </a:ext>
                </a:extLst>
              </a:tr>
              <a:tr h="911258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Word2Vec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skipgram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Logistic Regression</a:t>
                      </a:r>
                      <a:endParaRPr lang="en-US" sz="3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48%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85712"/>
                  </a:ext>
                </a:extLst>
              </a:tr>
              <a:tr h="911258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Word2Vec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skipgram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NN with 1 hidden layer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51%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3885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26BEB33-94A9-C6EE-159E-15BDC0F8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E53E1C-36A8-DD32-549E-D6BE01DC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68" y="2337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INTERMEDIATE RESULT ANALYSIS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1E97B2-846C-7156-4CCC-036F7ADDA6C7}"/>
              </a:ext>
            </a:extLst>
          </p:cNvPr>
          <p:cNvSpPr/>
          <p:nvPr/>
        </p:nvSpPr>
        <p:spPr>
          <a:xfrm>
            <a:off x="638906" y="2468334"/>
            <a:ext cx="4931646" cy="847744"/>
          </a:xfrm>
          <a:prstGeom prst="rect">
            <a:avLst/>
          </a:prstGeom>
          <a:solidFill>
            <a:srgbClr val="E6EA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72A96-CDFA-3978-E57F-2C32DF6988C9}"/>
              </a:ext>
            </a:extLst>
          </p:cNvPr>
          <p:cNvSpPr txBox="1"/>
          <p:nvPr/>
        </p:nvSpPr>
        <p:spPr>
          <a:xfrm>
            <a:off x="675447" y="2591443"/>
            <a:ext cx="491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For sparse vectors – Feature space is too high in dimensionality leading to highly sparse vectors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E1D22-5A07-D7AC-6A8E-FFC7D5AF9E14}"/>
              </a:ext>
            </a:extLst>
          </p:cNvPr>
          <p:cNvSpPr txBox="1"/>
          <p:nvPr/>
        </p:nvSpPr>
        <p:spPr>
          <a:xfrm>
            <a:off x="1832769" y="1793591"/>
            <a:ext cx="216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HYPOTHESIS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98EA4-78C0-5E5C-6577-63240FF3919C}"/>
              </a:ext>
            </a:extLst>
          </p:cNvPr>
          <p:cNvSpPr txBox="1"/>
          <p:nvPr/>
        </p:nvSpPr>
        <p:spPr>
          <a:xfrm>
            <a:off x="529141" y="2477963"/>
            <a:ext cx="146306" cy="8477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F31D7-6752-1D20-9834-E0779E2C3CAA}"/>
              </a:ext>
            </a:extLst>
          </p:cNvPr>
          <p:cNvSpPr txBox="1"/>
          <p:nvPr/>
        </p:nvSpPr>
        <p:spPr>
          <a:xfrm>
            <a:off x="7950104" y="1772081"/>
            <a:ext cx="264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428E6B4-B063-6A06-9122-939628BB5E23}"/>
              </a:ext>
            </a:extLst>
          </p:cNvPr>
          <p:cNvSpPr/>
          <p:nvPr/>
        </p:nvSpPr>
        <p:spPr>
          <a:xfrm rot="5400000">
            <a:off x="5276694" y="3367359"/>
            <a:ext cx="1744531" cy="35354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94391-2485-C246-22A0-E03FFD0B9967}"/>
              </a:ext>
            </a:extLst>
          </p:cNvPr>
          <p:cNvSpPr/>
          <p:nvPr/>
        </p:nvSpPr>
        <p:spPr>
          <a:xfrm>
            <a:off x="6771447" y="2468334"/>
            <a:ext cx="4931646" cy="84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text was first POS tagged and then lemmatized using the POS tags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632D7-3F7C-5B9A-EAC8-4EEAB0945BD8}"/>
              </a:ext>
            </a:extLst>
          </p:cNvPr>
          <p:cNvSpPr txBox="1"/>
          <p:nvPr/>
        </p:nvSpPr>
        <p:spPr>
          <a:xfrm>
            <a:off x="6610690" y="2477963"/>
            <a:ext cx="146306" cy="8477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5361F-6357-EC4F-7609-6A91562BA7F5}"/>
              </a:ext>
            </a:extLst>
          </p:cNvPr>
          <p:cNvSpPr/>
          <p:nvPr/>
        </p:nvSpPr>
        <p:spPr>
          <a:xfrm>
            <a:off x="638906" y="3647121"/>
            <a:ext cx="4931646" cy="1027099"/>
          </a:xfrm>
          <a:prstGeom prst="rect">
            <a:avLst/>
          </a:prstGeom>
          <a:solidFill>
            <a:srgbClr val="E6EA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259C2-A531-B3D4-4429-D73E1CCD7DAA}"/>
              </a:ext>
            </a:extLst>
          </p:cNvPr>
          <p:cNvSpPr txBox="1"/>
          <p:nvPr/>
        </p:nvSpPr>
        <p:spPr>
          <a:xfrm>
            <a:off x="675447" y="3737180"/>
            <a:ext cx="491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For dense vectors – Embeddings trained on the current dataset may not capture the semantic meaning properly due to limited context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E878B9-3C68-4817-43C9-FA8764BE80B3}"/>
              </a:ext>
            </a:extLst>
          </p:cNvPr>
          <p:cNvSpPr txBox="1"/>
          <p:nvPr/>
        </p:nvSpPr>
        <p:spPr>
          <a:xfrm>
            <a:off x="530721" y="3644108"/>
            <a:ext cx="144726" cy="10270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64E9CE-2A7D-DD88-FAE9-C5DE8BD7E2F6}"/>
              </a:ext>
            </a:extLst>
          </p:cNvPr>
          <p:cNvSpPr/>
          <p:nvPr/>
        </p:nvSpPr>
        <p:spPr>
          <a:xfrm>
            <a:off x="6718875" y="3647121"/>
            <a:ext cx="4931646" cy="10270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BB0141-80B2-DAA9-CF13-7AC7D4E67A51}"/>
              </a:ext>
            </a:extLst>
          </p:cNvPr>
          <p:cNvSpPr txBox="1"/>
          <p:nvPr/>
        </p:nvSpPr>
        <p:spPr>
          <a:xfrm>
            <a:off x="6755416" y="3971688"/>
            <a:ext cx="4913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Pretrained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GloVe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embeddings were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0258F7-9909-2383-1CBB-67027C5367A8}"/>
              </a:ext>
            </a:extLst>
          </p:cNvPr>
          <p:cNvSpPr txBox="1"/>
          <p:nvPr/>
        </p:nvSpPr>
        <p:spPr>
          <a:xfrm>
            <a:off x="6610690" y="3644108"/>
            <a:ext cx="144726" cy="10270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6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E53E1C-36A8-DD32-549E-D6BE01DC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26" y="2062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INTERMEDIATE RESULT ANALYSIS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E1D22-5A07-D7AC-6A8E-FFC7D5AF9E14}"/>
              </a:ext>
            </a:extLst>
          </p:cNvPr>
          <p:cNvSpPr txBox="1"/>
          <p:nvPr/>
        </p:nvSpPr>
        <p:spPr>
          <a:xfrm>
            <a:off x="753358" y="1571731"/>
            <a:ext cx="216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HYPOTHESIS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F31D7-6752-1D20-9834-E0779E2C3CAA}"/>
              </a:ext>
            </a:extLst>
          </p:cNvPr>
          <p:cNvSpPr txBox="1"/>
          <p:nvPr/>
        </p:nvSpPr>
        <p:spPr>
          <a:xfrm>
            <a:off x="4016440" y="1571731"/>
            <a:ext cx="264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3ECCB-6F50-0B6B-A3F2-C772801AFBF1}"/>
              </a:ext>
            </a:extLst>
          </p:cNvPr>
          <p:cNvSpPr/>
          <p:nvPr/>
        </p:nvSpPr>
        <p:spPr>
          <a:xfrm>
            <a:off x="594433" y="2106494"/>
            <a:ext cx="2644526" cy="1727376"/>
          </a:xfrm>
          <a:prstGeom prst="rect">
            <a:avLst/>
          </a:prstGeom>
          <a:solidFill>
            <a:srgbClr val="E6EA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performance was suffering due to a high degree of class imbalance between categories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EE0B78-687B-E8F8-FD1E-4317818F40A0}"/>
              </a:ext>
            </a:extLst>
          </p:cNvPr>
          <p:cNvSpPr txBox="1"/>
          <p:nvPr/>
        </p:nvSpPr>
        <p:spPr>
          <a:xfrm>
            <a:off x="430289" y="2103481"/>
            <a:ext cx="144726" cy="17273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9C3152-A68E-0FBB-409D-8FF366AEAC82}"/>
              </a:ext>
            </a:extLst>
          </p:cNvPr>
          <p:cNvSpPr/>
          <p:nvPr/>
        </p:nvSpPr>
        <p:spPr>
          <a:xfrm>
            <a:off x="594433" y="3989684"/>
            <a:ext cx="2644526" cy="1595867"/>
          </a:xfrm>
          <a:prstGeom prst="rect">
            <a:avLst/>
          </a:prstGeom>
          <a:solidFill>
            <a:srgbClr val="E6EA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E9B31F-E8AE-223B-8DD5-651EC96031B0}"/>
              </a:ext>
            </a:extLst>
          </p:cNvPr>
          <p:cNvSpPr txBox="1"/>
          <p:nvPr/>
        </p:nvSpPr>
        <p:spPr>
          <a:xfrm>
            <a:off x="603047" y="4249008"/>
            <a:ext cx="2316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Some of the classes had the same meaning – which could be confusing for the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B65A73-C8F3-10E5-9DE0-AE1BC1B8E8BF}"/>
              </a:ext>
            </a:extLst>
          </p:cNvPr>
          <p:cNvSpPr txBox="1"/>
          <p:nvPr/>
        </p:nvSpPr>
        <p:spPr>
          <a:xfrm>
            <a:off x="430289" y="3999313"/>
            <a:ext cx="164143" cy="15862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F14BB-38BC-AB43-964B-45C24DD46B46}"/>
              </a:ext>
            </a:extLst>
          </p:cNvPr>
          <p:cNvSpPr/>
          <p:nvPr/>
        </p:nvSpPr>
        <p:spPr>
          <a:xfrm>
            <a:off x="4007826" y="2106494"/>
            <a:ext cx="2932801" cy="17273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Sampling strategies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SMOTE: Synthetic samples for minority classes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HYBRID: </a:t>
            </a:r>
            <a:r>
              <a:rPr lang="en-US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Undersample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top 4 and oversample the rest using SMOTE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4BE9E-15D9-7D94-EE66-F4CF7A755858}"/>
              </a:ext>
            </a:extLst>
          </p:cNvPr>
          <p:cNvSpPr txBox="1"/>
          <p:nvPr/>
        </p:nvSpPr>
        <p:spPr>
          <a:xfrm>
            <a:off x="3843682" y="2103481"/>
            <a:ext cx="144726" cy="17273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2BC40-38BD-D7D0-1554-A041F7C2C542}"/>
              </a:ext>
            </a:extLst>
          </p:cNvPr>
          <p:cNvSpPr/>
          <p:nvPr/>
        </p:nvSpPr>
        <p:spPr>
          <a:xfrm>
            <a:off x="4007826" y="3989684"/>
            <a:ext cx="2932801" cy="1595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B9A40-6A60-39F4-A97E-F3A3C2B1EFF4}"/>
              </a:ext>
            </a:extLst>
          </p:cNvPr>
          <p:cNvSpPr txBox="1"/>
          <p:nvPr/>
        </p:nvSpPr>
        <p:spPr>
          <a:xfrm>
            <a:off x="4016440" y="4249008"/>
            <a:ext cx="292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classes were combined leading to the number of classes from 42 to 36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9D12E-41AA-D739-F594-B46D5C54E99D}"/>
              </a:ext>
            </a:extLst>
          </p:cNvPr>
          <p:cNvSpPr txBox="1"/>
          <p:nvPr/>
        </p:nvSpPr>
        <p:spPr>
          <a:xfrm>
            <a:off x="3843682" y="3999313"/>
            <a:ext cx="164143" cy="15862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0D7044F-6932-6669-3899-49F664630646}"/>
              </a:ext>
            </a:extLst>
          </p:cNvPr>
          <p:cNvSpPr/>
          <p:nvPr/>
        </p:nvSpPr>
        <p:spPr>
          <a:xfrm rot="5400000">
            <a:off x="7188236" y="4711555"/>
            <a:ext cx="1177035" cy="21589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06AC42-7E86-9866-64C0-C838FAAD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88" y="1311007"/>
            <a:ext cx="4013354" cy="46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4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BE3-4418-2530-8E0F-20C5CF8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4" y="3188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WITH SPARSE VECTORS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D9AF2F-09C4-85EC-45F9-26A021EBF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68268"/>
              </p:ext>
            </p:extLst>
          </p:nvPr>
        </p:nvGraphicFramePr>
        <p:xfrm>
          <a:off x="629429" y="1846164"/>
          <a:ext cx="10088191" cy="2936936"/>
        </p:xfrm>
        <a:graphic>
          <a:graphicData uri="http://schemas.openxmlformats.org/drawingml/2006/table">
            <a:tbl>
              <a:tblPr/>
              <a:tblGrid>
                <a:gridCol w="1986771">
                  <a:extLst>
                    <a:ext uri="{9D8B030D-6E8A-4147-A177-3AD203B41FA5}">
                      <a16:colId xmlns:a16="http://schemas.microsoft.com/office/drawing/2014/main" val="2436764360"/>
                    </a:ext>
                  </a:extLst>
                </a:gridCol>
                <a:gridCol w="1670935">
                  <a:extLst>
                    <a:ext uri="{9D8B030D-6E8A-4147-A177-3AD203B41FA5}">
                      <a16:colId xmlns:a16="http://schemas.microsoft.com/office/drawing/2014/main" val="969596645"/>
                    </a:ext>
                  </a:extLst>
                </a:gridCol>
                <a:gridCol w="1828853">
                  <a:extLst>
                    <a:ext uri="{9D8B030D-6E8A-4147-A177-3AD203B41FA5}">
                      <a16:colId xmlns:a16="http://schemas.microsoft.com/office/drawing/2014/main" val="411423130"/>
                    </a:ext>
                  </a:extLst>
                </a:gridCol>
                <a:gridCol w="2300816">
                  <a:extLst>
                    <a:ext uri="{9D8B030D-6E8A-4147-A177-3AD203B41FA5}">
                      <a16:colId xmlns:a16="http://schemas.microsoft.com/office/drawing/2014/main" val="3172440038"/>
                    </a:ext>
                  </a:extLst>
                </a:gridCol>
                <a:gridCol w="2300816">
                  <a:extLst>
                    <a:ext uri="{9D8B030D-6E8A-4147-A177-3AD203B41FA5}">
                      <a16:colId xmlns:a16="http://schemas.microsoft.com/office/drawing/2014/main" val="751595821"/>
                    </a:ext>
                  </a:extLst>
                </a:gridCol>
              </a:tblGrid>
              <a:tr h="11540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Representation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Selection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F1-Score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(before)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F1-score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(after)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28166"/>
                  </a:ext>
                </a:extLst>
              </a:tr>
              <a:tr h="8914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Unigram Count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Most Frequent (20000)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Naïve Bayes</a:t>
                      </a:r>
                      <a:endParaRPr lang="en-US" sz="2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56%</a:t>
                      </a:r>
                      <a:endParaRPr lang="en-US" sz="2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58%</a:t>
                      </a:r>
                      <a:endParaRPr lang="en-US" sz="2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7893"/>
                  </a:ext>
                </a:extLst>
              </a:tr>
              <a:tr h="8914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TF-IDF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Most Frequent (20000)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Naive Bayes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42%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57%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502681"/>
                  </a:ext>
                </a:extLst>
              </a:tr>
            </a:tbl>
          </a:graphicData>
        </a:graphic>
      </p:graphicFrame>
      <p:sp>
        <p:nvSpPr>
          <p:cNvPr id="20" name="Rectangle 1">
            <a:extLst>
              <a:ext uri="{FF2B5EF4-FFF2-40B4-BE49-F238E27FC236}">
                <a16:creationId xmlns:a16="http://schemas.microsoft.com/office/drawing/2014/main" id="{4429C7CC-39E7-C858-F9D3-AD254046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714" y="3945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BE3-4418-2530-8E0F-20C5CF8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4" y="3188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WITH DENSE VECTORS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429C7CC-39E7-C858-F9D3-AD254046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714" y="3945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BEA4F8-5002-C888-824A-040301B9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53439"/>
              </p:ext>
            </p:extLst>
          </p:nvPr>
        </p:nvGraphicFramePr>
        <p:xfrm>
          <a:off x="670542" y="1707315"/>
          <a:ext cx="10073658" cy="3671645"/>
        </p:xfrm>
        <a:graphic>
          <a:graphicData uri="http://schemas.openxmlformats.org/drawingml/2006/table">
            <a:tbl>
              <a:tblPr/>
              <a:tblGrid>
                <a:gridCol w="2230596">
                  <a:extLst>
                    <a:ext uri="{9D8B030D-6E8A-4147-A177-3AD203B41FA5}">
                      <a16:colId xmlns:a16="http://schemas.microsoft.com/office/drawing/2014/main" val="1308603291"/>
                    </a:ext>
                  </a:extLst>
                </a:gridCol>
                <a:gridCol w="2230596">
                  <a:extLst>
                    <a:ext uri="{9D8B030D-6E8A-4147-A177-3AD203B41FA5}">
                      <a16:colId xmlns:a16="http://schemas.microsoft.com/office/drawing/2014/main" val="2186022853"/>
                    </a:ext>
                  </a:extLst>
                </a:gridCol>
                <a:gridCol w="2806233">
                  <a:extLst>
                    <a:ext uri="{9D8B030D-6E8A-4147-A177-3AD203B41FA5}">
                      <a16:colId xmlns:a16="http://schemas.microsoft.com/office/drawing/2014/main" val="464519716"/>
                    </a:ext>
                  </a:extLst>
                </a:gridCol>
                <a:gridCol w="2806233">
                  <a:extLst>
                    <a:ext uri="{9D8B030D-6E8A-4147-A177-3AD203B41FA5}">
                      <a16:colId xmlns:a16="http://schemas.microsoft.com/office/drawing/2014/main" val="4043644690"/>
                    </a:ext>
                  </a:extLst>
                </a:gridCol>
              </a:tblGrid>
              <a:tr h="9112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Representation</a:t>
                      </a:r>
                      <a:endParaRPr lang="en-US" sz="4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  <a:endParaRPr lang="en-US" sz="4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F1-Score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(before)</a:t>
                      </a:r>
                      <a:endParaRPr lang="en-US" sz="4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F1-Score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(after)</a:t>
                      </a:r>
                      <a:endParaRPr lang="en-US" sz="4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39850"/>
                  </a:ext>
                </a:extLst>
              </a:tr>
              <a:tr h="68632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Word2Vec (Combined classes, Hybrid Sampling)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Non-linear SVM</a:t>
                      </a:r>
                      <a:endParaRPr lang="en-US" sz="36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54%</a:t>
                      </a:r>
                      <a:endParaRPr lang="en-US" sz="36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56%</a:t>
                      </a: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060760"/>
                  </a:ext>
                </a:extLst>
              </a:tr>
              <a:tr h="9112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Word2Vec (Combined classes)</a:t>
                      </a:r>
                      <a:endParaRPr kumimoji="0" 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Logistic Regression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48%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51%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85712"/>
                  </a:ext>
                </a:extLst>
              </a:tr>
              <a:tr h="916509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Neural Network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51%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(one hidden layer)</a:t>
                      </a:r>
                      <a:endParaRPr lang="en-US" sz="3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53%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(two hidden layers)</a:t>
                      </a:r>
                    </a:p>
                  </a:txBody>
                  <a:tcPr marL="54830" marR="54830" marT="54830" marB="54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3885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26BEB33-94A9-C6EE-159E-15BDC0F8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3D8D6-F540-08F7-ADC3-567249207358}"/>
              </a:ext>
            </a:extLst>
          </p:cNvPr>
          <p:cNvSpPr/>
          <p:nvPr/>
        </p:nvSpPr>
        <p:spPr>
          <a:xfrm>
            <a:off x="670542" y="5706909"/>
            <a:ext cx="10073658" cy="61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 The above models were also run with pretrained </a:t>
            </a:r>
            <a:r>
              <a:rPr lang="en-US" dirty="0" err="1">
                <a:solidFill>
                  <a:schemeClr val="tx1"/>
                </a:solidFill>
              </a:rPr>
              <a:t>GloVe</a:t>
            </a:r>
            <a:r>
              <a:rPr lang="en-US" dirty="0">
                <a:solidFill>
                  <a:schemeClr val="tx1"/>
                </a:solidFill>
              </a:rPr>
              <a:t> vectors but there was no impactful difference in the results</a:t>
            </a:r>
          </a:p>
        </p:txBody>
      </p:sp>
    </p:spTree>
    <p:extLst>
      <p:ext uri="{BB962C8B-B14F-4D97-AF65-F5344CB8AC3E}">
        <p14:creationId xmlns:p14="http://schemas.microsoft.com/office/powerpoint/2010/main" val="382837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483</Words>
  <Application>Microsoft Office PowerPoint</Application>
  <PresentationFormat>Widescreen</PresentationFormat>
  <Paragraphs>134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SemiBold Condensed</vt:lpstr>
      <vt:lpstr>Calibri</vt:lpstr>
      <vt:lpstr>Calibri Light</vt:lpstr>
      <vt:lpstr>Cambria</vt:lpstr>
      <vt:lpstr>Office Theme</vt:lpstr>
      <vt:lpstr>1_Office Theme</vt:lpstr>
      <vt:lpstr>TEXT MINING PROJECT</vt:lpstr>
      <vt:lpstr>BACKGROUND</vt:lpstr>
      <vt:lpstr>CLASSIFICATION PIPELINE</vt:lpstr>
      <vt:lpstr>PERFORMANCE WITH SPARSE VECTORS</vt:lpstr>
      <vt:lpstr>PERFORMANCE WITH DENSE VECTORS</vt:lpstr>
      <vt:lpstr>INTERMEDIATE RESULT ANALYSIS</vt:lpstr>
      <vt:lpstr>INTERMEDIATE RESULT ANALYSIS</vt:lpstr>
      <vt:lpstr>PERFORMANCE WITH SPARSE VECTORS</vt:lpstr>
      <vt:lpstr>PERFORMANCE WITH DENSE VECTORS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Yashas Prashanth</dc:creator>
  <cp:lastModifiedBy>Shruti Ravichandran</cp:lastModifiedBy>
  <cp:revision>26</cp:revision>
  <dcterms:created xsi:type="dcterms:W3CDTF">2023-12-04T02:54:52Z</dcterms:created>
  <dcterms:modified xsi:type="dcterms:W3CDTF">2023-12-04T08:24:11Z</dcterms:modified>
</cp:coreProperties>
</file>