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5UTdZa+z3plaGmjN8X2LUQ5ji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5D5A02-3E79-499D-82B5-F15BCCCCE3BB}">
  <a:tblStyle styleId="{865D5A02-3E79-499D-82B5-F15BCCCCE3B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Ravichandran" userId="4f2480a42d265fc4" providerId="LiveId" clId="{28A69C04-2B6F-4120-8CF7-942FC3F0E728}"/>
    <pc:docChg chg="undo custSel modSld">
      <pc:chgData name="Shruti Ravichandran" userId="4f2480a42d265fc4" providerId="LiveId" clId="{28A69C04-2B6F-4120-8CF7-942FC3F0E728}" dt="2023-07-14T21:12:58.691" v="34" actId="1036"/>
      <pc:docMkLst>
        <pc:docMk/>
      </pc:docMkLst>
      <pc:sldChg chg="modSp mod">
        <pc:chgData name="Shruti Ravichandran" userId="4f2480a42d265fc4" providerId="LiveId" clId="{28A69C04-2B6F-4120-8CF7-942FC3F0E728}" dt="2023-07-14T21:12:58.691" v="34" actId="1036"/>
        <pc:sldMkLst>
          <pc:docMk/>
          <pc:sldMk cId="0" sldId="266"/>
        </pc:sldMkLst>
        <pc:spChg chg="mod">
          <ac:chgData name="Shruti Ravichandran" userId="4f2480a42d265fc4" providerId="LiveId" clId="{28A69C04-2B6F-4120-8CF7-942FC3F0E728}" dt="2023-07-14T21:12:58.691" v="34" actId="1036"/>
          <ac:spMkLst>
            <pc:docMk/>
            <pc:sldMk cId="0" sldId="266"/>
            <ac:spMk id="227" creationId="{00000000-0000-0000-0000-000000000000}"/>
          </ac:spMkLst>
        </pc:spChg>
      </pc:sldChg>
      <pc:sldChg chg="modSp mod">
        <pc:chgData name="Shruti Ravichandran" userId="4f2480a42d265fc4" providerId="LiveId" clId="{28A69C04-2B6F-4120-8CF7-942FC3F0E728}" dt="2023-07-14T21:12:48.925" v="21" actId="1036"/>
        <pc:sldMkLst>
          <pc:docMk/>
          <pc:sldMk cId="0" sldId="267"/>
        </pc:sldMkLst>
        <pc:spChg chg="mod">
          <ac:chgData name="Shruti Ravichandran" userId="4f2480a42d265fc4" providerId="LiveId" clId="{28A69C04-2B6F-4120-8CF7-942FC3F0E728}" dt="2023-07-14T21:12:48.925" v="21" actId="1036"/>
          <ac:spMkLst>
            <pc:docMk/>
            <pc:sldMk cId="0" sldId="267"/>
            <ac:spMk id="238" creationId="{00000000-0000-0000-0000-000000000000}"/>
          </ac:spMkLst>
        </pc:spChg>
        <pc:spChg chg="mod">
          <ac:chgData name="Shruti Ravichandran" userId="4f2480a42d265fc4" providerId="LiveId" clId="{28A69C04-2B6F-4120-8CF7-942FC3F0E728}" dt="2023-07-14T21:12:42.282" v="13" actId="1036"/>
          <ac:spMkLst>
            <pc:docMk/>
            <pc:sldMk cId="0" sldId="267"/>
            <ac:spMk id="239"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Star</a:t>
            </a:r>
            <a:r>
              <a:rPr lang="en-US" b="1" baseline="0" dirty="0"/>
              <a:t> Rating 1</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FFB7B7"/>
            </a:solidFill>
            <a:ln>
              <a:noFill/>
            </a:ln>
            <a:effectLst/>
          </c:spPr>
          <c:invertIfNegative val="0"/>
          <c:dPt>
            <c:idx val="7"/>
            <c:invertIfNegative val="0"/>
            <c:bubble3D val="0"/>
            <c:spPr>
              <a:solidFill>
                <a:srgbClr val="C00000"/>
              </a:solidFill>
              <a:ln>
                <a:noFill/>
              </a:ln>
              <a:effectLst/>
            </c:spPr>
            <c:extLst>
              <c:ext xmlns:c16="http://schemas.microsoft.com/office/drawing/2014/chart" uri="{C3380CC4-5D6E-409C-BE32-E72D297353CC}">
                <c16:uniqueId val="{00000003-31C4-4EE0-BADA-5C689F6FCB6B}"/>
              </c:ext>
            </c:extLst>
          </c:dPt>
          <c:cat>
            <c:strRef>
              <c:f>Sheet1!$A$2:$A$11</c:f>
              <c:strCache>
                <c:ptCount val="10"/>
                <c:pt idx="0">
                  <c:v>many</c:v>
                </c:pt>
                <c:pt idx="1">
                  <c:v>little</c:v>
                </c:pt>
                <c:pt idx="2">
                  <c:v>new</c:v>
                </c:pt>
                <c:pt idx="3">
                  <c:v>much</c:v>
                </c:pt>
                <c:pt idx="4">
                  <c:v>first</c:v>
                </c:pt>
                <c:pt idx="5">
                  <c:v>last</c:v>
                </c:pt>
                <c:pt idx="6">
                  <c:v>table</c:v>
                </c:pt>
                <c:pt idx="7">
                  <c:v>bad</c:v>
                </c:pt>
                <c:pt idx="8">
                  <c:v>u</c:v>
                </c:pt>
                <c:pt idx="9">
                  <c:v>good</c:v>
                </c:pt>
              </c:strCache>
            </c:strRef>
          </c:cat>
          <c:val>
            <c:numRef>
              <c:f>Sheet1!$B$2:$B$11</c:f>
              <c:numCache>
                <c:formatCode>General</c:formatCode>
                <c:ptCount val="10"/>
                <c:pt idx="0">
                  <c:v>81</c:v>
                </c:pt>
                <c:pt idx="1">
                  <c:v>84</c:v>
                </c:pt>
                <c:pt idx="2">
                  <c:v>87</c:v>
                </c:pt>
                <c:pt idx="3">
                  <c:v>88</c:v>
                </c:pt>
                <c:pt idx="4">
                  <c:v>89</c:v>
                </c:pt>
                <c:pt idx="5">
                  <c:v>100</c:v>
                </c:pt>
                <c:pt idx="6">
                  <c:v>103</c:v>
                </c:pt>
                <c:pt idx="7">
                  <c:v>146</c:v>
                </c:pt>
                <c:pt idx="8">
                  <c:v>175</c:v>
                </c:pt>
                <c:pt idx="9">
                  <c:v>274</c:v>
                </c:pt>
              </c:numCache>
            </c:numRef>
          </c:val>
          <c:extLst>
            <c:ext xmlns:c16="http://schemas.microsoft.com/office/drawing/2014/chart" uri="{C3380CC4-5D6E-409C-BE32-E72D297353CC}">
              <c16:uniqueId val="{00000000-31C4-4EE0-BADA-5C689F6FCB6B}"/>
            </c:ext>
          </c:extLst>
        </c:ser>
        <c:dLbls>
          <c:showLegendKey val="0"/>
          <c:showVal val="0"/>
          <c:showCatName val="0"/>
          <c:showSerName val="0"/>
          <c:showPercent val="0"/>
          <c:showBubbleSize val="0"/>
        </c:dLbls>
        <c:gapWidth val="102"/>
        <c:overlap val="32"/>
        <c:axId val="1442211919"/>
        <c:axId val="1442209519"/>
      </c:barChart>
      <c:catAx>
        <c:axId val="1442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209519"/>
        <c:crosses val="autoZero"/>
        <c:auto val="1"/>
        <c:lblAlgn val="ctr"/>
        <c:lblOffset val="100"/>
        <c:noMultiLvlLbl val="0"/>
      </c:catAx>
      <c:valAx>
        <c:axId val="1442209519"/>
        <c:scaling>
          <c:orientation val="minMax"/>
        </c:scaling>
        <c:delete val="1"/>
        <c:axPos val="b"/>
        <c:numFmt formatCode="General" sourceLinked="1"/>
        <c:majorTickMark val="none"/>
        <c:minorTickMark val="none"/>
        <c:tickLblPos val="nextTo"/>
        <c:crossAx val="1442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Star</a:t>
            </a:r>
            <a:r>
              <a:rPr lang="en-US" b="1" baseline="0" dirty="0"/>
              <a:t> Rating 2</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447964549414021"/>
          <c:y val="0.15024617380593314"/>
          <c:w val="0.59898130164525287"/>
          <c:h val="0.82001362725606253"/>
        </c:manualLayout>
      </c:layout>
      <c:barChart>
        <c:barDir val="bar"/>
        <c:grouping val="clustered"/>
        <c:varyColors val="0"/>
        <c:ser>
          <c:idx val="0"/>
          <c:order val="0"/>
          <c:tx>
            <c:strRef>
              <c:f>Sheet1!$B$1</c:f>
              <c:strCache>
                <c:ptCount val="1"/>
                <c:pt idx="0">
                  <c:v>Series 1</c:v>
                </c:pt>
              </c:strCache>
            </c:strRef>
          </c:tx>
          <c:spPr>
            <a:solidFill>
              <a:srgbClr val="FFBDBD"/>
            </a:solidFill>
            <a:ln>
              <a:noFill/>
            </a:ln>
            <a:effectLst/>
          </c:spPr>
          <c:invertIfNegative val="0"/>
          <c:dPt>
            <c:idx val="3"/>
            <c:invertIfNegative val="0"/>
            <c:bubble3D val="0"/>
            <c:spPr>
              <a:solidFill>
                <a:schemeClr val="accent6"/>
              </a:solidFill>
              <a:ln>
                <a:noFill/>
              </a:ln>
              <a:effectLst/>
            </c:spPr>
            <c:extLst>
              <c:ext xmlns:c16="http://schemas.microsoft.com/office/drawing/2014/chart" uri="{C3380CC4-5D6E-409C-BE32-E72D297353CC}">
                <c16:uniqueId val="{00000001-A361-4B7D-B186-211B1B00AA39}"/>
              </c:ext>
            </c:extLst>
          </c:dPt>
          <c:dPt>
            <c:idx val="7"/>
            <c:invertIfNegative val="0"/>
            <c:bubble3D val="0"/>
            <c:spPr>
              <a:solidFill>
                <a:srgbClr val="C00000"/>
              </a:solidFill>
              <a:ln>
                <a:noFill/>
              </a:ln>
              <a:effectLst/>
            </c:spPr>
            <c:extLst>
              <c:ext xmlns:c16="http://schemas.microsoft.com/office/drawing/2014/chart" uri="{C3380CC4-5D6E-409C-BE32-E72D297353CC}">
                <c16:uniqueId val="{00000000-A361-4B7D-B186-211B1B00AA39}"/>
              </c:ext>
            </c:extLst>
          </c:dPt>
          <c:cat>
            <c:strRef>
              <c:f>Sheet1!$A$2:$A$11</c:f>
              <c:strCache>
                <c:ptCount val="10"/>
                <c:pt idx="0">
                  <c:v>small</c:v>
                </c:pt>
                <c:pt idx="1">
                  <c:v>many</c:v>
                </c:pt>
                <c:pt idx="2">
                  <c:v>new</c:v>
                </c:pt>
                <c:pt idx="3">
                  <c:v>nice</c:v>
                </c:pt>
                <c:pt idx="4">
                  <c:v>little</c:v>
                </c:pt>
                <c:pt idx="5">
                  <c:v>u</c:v>
                </c:pt>
                <c:pt idx="6">
                  <c:v>much</c:v>
                </c:pt>
                <c:pt idx="7">
                  <c:v>bad</c:v>
                </c:pt>
                <c:pt idx="8">
                  <c:v>great</c:v>
                </c:pt>
                <c:pt idx="9">
                  <c:v>good</c:v>
                </c:pt>
              </c:strCache>
            </c:strRef>
          </c:cat>
          <c:val>
            <c:numRef>
              <c:f>Sheet1!$B$2:$B$11</c:f>
              <c:numCache>
                <c:formatCode>General</c:formatCode>
                <c:ptCount val="10"/>
                <c:pt idx="0">
                  <c:v>100</c:v>
                </c:pt>
                <c:pt idx="1">
                  <c:v>106</c:v>
                </c:pt>
                <c:pt idx="2">
                  <c:v>112</c:v>
                </c:pt>
                <c:pt idx="3">
                  <c:v>121</c:v>
                </c:pt>
                <c:pt idx="4">
                  <c:v>142</c:v>
                </c:pt>
                <c:pt idx="5">
                  <c:v>168</c:v>
                </c:pt>
                <c:pt idx="6">
                  <c:v>168</c:v>
                </c:pt>
                <c:pt idx="7">
                  <c:v>170</c:v>
                </c:pt>
                <c:pt idx="8">
                  <c:v>227</c:v>
                </c:pt>
                <c:pt idx="9">
                  <c:v>586</c:v>
                </c:pt>
              </c:numCache>
            </c:numRef>
          </c:val>
          <c:extLst>
            <c:ext xmlns:c16="http://schemas.microsoft.com/office/drawing/2014/chart" uri="{C3380CC4-5D6E-409C-BE32-E72D297353CC}">
              <c16:uniqueId val="{00000000-31C4-4EE0-BADA-5C689F6FCB6B}"/>
            </c:ext>
          </c:extLst>
        </c:ser>
        <c:dLbls>
          <c:showLegendKey val="0"/>
          <c:showVal val="0"/>
          <c:showCatName val="0"/>
          <c:showSerName val="0"/>
          <c:showPercent val="0"/>
          <c:showBubbleSize val="0"/>
        </c:dLbls>
        <c:gapWidth val="102"/>
        <c:overlap val="32"/>
        <c:axId val="1442211919"/>
        <c:axId val="1442209519"/>
      </c:barChart>
      <c:catAx>
        <c:axId val="1442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209519"/>
        <c:crosses val="autoZero"/>
        <c:auto val="1"/>
        <c:lblAlgn val="ctr"/>
        <c:lblOffset val="100"/>
        <c:noMultiLvlLbl val="0"/>
      </c:catAx>
      <c:valAx>
        <c:axId val="1442209519"/>
        <c:scaling>
          <c:orientation val="minMax"/>
        </c:scaling>
        <c:delete val="1"/>
        <c:axPos val="b"/>
        <c:numFmt formatCode="General" sourceLinked="1"/>
        <c:majorTickMark val="none"/>
        <c:minorTickMark val="none"/>
        <c:tickLblPos val="nextTo"/>
        <c:crossAx val="1442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Star</a:t>
            </a:r>
            <a:r>
              <a:rPr lang="en-US" b="1" baseline="0" dirty="0"/>
              <a:t> Rating 3</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4">
                <a:lumMod val="20000"/>
                <a:lumOff val="80000"/>
              </a:schemeClr>
            </a:solidFill>
            <a:ln>
              <a:noFill/>
            </a:ln>
            <a:effectLst/>
          </c:spPr>
          <c:invertIfNegative val="0"/>
          <c:dPt>
            <c:idx val="3"/>
            <c:invertIfNegative val="0"/>
            <c:bubble3D val="0"/>
            <c:spPr>
              <a:solidFill>
                <a:srgbClr val="C00000"/>
              </a:solidFill>
              <a:ln>
                <a:noFill/>
              </a:ln>
              <a:effectLst/>
            </c:spPr>
            <c:extLst>
              <c:ext xmlns:c16="http://schemas.microsoft.com/office/drawing/2014/chart" uri="{C3380CC4-5D6E-409C-BE32-E72D297353CC}">
                <c16:uniqueId val="{00000002-2954-4A42-8C6A-8B1384DB663C}"/>
              </c:ext>
            </c:extLst>
          </c:dPt>
          <c:dPt>
            <c:idx val="5"/>
            <c:invertIfNegative val="0"/>
            <c:bubble3D val="0"/>
            <c:spPr>
              <a:solidFill>
                <a:srgbClr val="C00000"/>
              </a:solidFill>
              <a:ln>
                <a:noFill/>
              </a:ln>
              <a:effectLst/>
            </c:spPr>
            <c:extLst>
              <c:ext xmlns:c16="http://schemas.microsoft.com/office/drawing/2014/chart" uri="{C3380CC4-5D6E-409C-BE32-E72D297353CC}">
                <c16:uniqueId val="{00000000-2954-4A42-8C6A-8B1384DB663C}"/>
              </c:ext>
            </c:extLst>
          </c:dPt>
          <c:dPt>
            <c:idx val="6"/>
            <c:invertIfNegative val="0"/>
            <c:bubble3D val="0"/>
            <c:spPr>
              <a:solidFill>
                <a:schemeClr val="accent6"/>
              </a:solidFill>
              <a:ln>
                <a:noFill/>
              </a:ln>
              <a:effectLst/>
            </c:spPr>
            <c:extLst>
              <c:ext xmlns:c16="http://schemas.microsoft.com/office/drawing/2014/chart" uri="{C3380CC4-5D6E-409C-BE32-E72D297353CC}">
                <c16:uniqueId val="{00000001-2954-4A42-8C6A-8B1384DB663C}"/>
              </c:ext>
            </c:extLst>
          </c:dPt>
          <c:dPt>
            <c:idx val="8"/>
            <c:invertIfNegative val="0"/>
            <c:bubble3D val="0"/>
            <c:spPr>
              <a:solidFill>
                <a:schemeClr val="accent6"/>
              </a:solidFill>
              <a:ln>
                <a:noFill/>
              </a:ln>
              <a:effectLst/>
            </c:spPr>
            <c:extLst>
              <c:ext xmlns:c16="http://schemas.microsoft.com/office/drawing/2014/chart" uri="{C3380CC4-5D6E-409C-BE32-E72D297353CC}">
                <c16:uniqueId val="{00000003-2954-4A42-8C6A-8B1384DB663C}"/>
              </c:ext>
            </c:extLst>
          </c:dPt>
          <c:cat>
            <c:strRef>
              <c:f>Sheet1!$A$2:$A$11</c:f>
              <c:strCache>
                <c:ptCount val="10"/>
                <c:pt idx="0">
                  <c:v>big</c:v>
                </c:pt>
                <c:pt idx="1">
                  <c:v>sure</c:v>
                </c:pt>
                <c:pt idx="2">
                  <c:v>u</c:v>
                </c:pt>
                <c:pt idx="3">
                  <c:v>small</c:v>
                </c:pt>
                <c:pt idx="4">
                  <c:v>much</c:v>
                </c:pt>
                <c:pt idx="5">
                  <c:v>bad</c:v>
                </c:pt>
                <c:pt idx="6">
                  <c:v>nice</c:v>
                </c:pt>
                <c:pt idx="7">
                  <c:v>little</c:v>
                </c:pt>
                <c:pt idx="8">
                  <c:v>great</c:v>
                </c:pt>
                <c:pt idx="9">
                  <c:v>good</c:v>
                </c:pt>
              </c:strCache>
            </c:strRef>
          </c:cat>
          <c:val>
            <c:numRef>
              <c:f>Sheet1!$B$2:$B$11</c:f>
              <c:numCache>
                <c:formatCode>General</c:formatCode>
                <c:ptCount val="10"/>
                <c:pt idx="0">
                  <c:v>146</c:v>
                </c:pt>
                <c:pt idx="1">
                  <c:v>172</c:v>
                </c:pt>
                <c:pt idx="2">
                  <c:v>173</c:v>
                </c:pt>
                <c:pt idx="3">
                  <c:v>193</c:v>
                </c:pt>
                <c:pt idx="4">
                  <c:v>206</c:v>
                </c:pt>
                <c:pt idx="5">
                  <c:v>211</c:v>
                </c:pt>
                <c:pt idx="6">
                  <c:v>317</c:v>
                </c:pt>
                <c:pt idx="7">
                  <c:v>368</c:v>
                </c:pt>
                <c:pt idx="8">
                  <c:v>490</c:v>
                </c:pt>
                <c:pt idx="9">
                  <c:v>1137</c:v>
                </c:pt>
              </c:numCache>
            </c:numRef>
          </c:val>
          <c:extLst>
            <c:ext xmlns:c16="http://schemas.microsoft.com/office/drawing/2014/chart" uri="{C3380CC4-5D6E-409C-BE32-E72D297353CC}">
              <c16:uniqueId val="{00000000-31C4-4EE0-BADA-5C689F6FCB6B}"/>
            </c:ext>
          </c:extLst>
        </c:ser>
        <c:dLbls>
          <c:showLegendKey val="0"/>
          <c:showVal val="0"/>
          <c:showCatName val="0"/>
          <c:showSerName val="0"/>
          <c:showPercent val="0"/>
          <c:showBubbleSize val="0"/>
        </c:dLbls>
        <c:gapWidth val="102"/>
        <c:overlap val="32"/>
        <c:axId val="1442211919"/>
        <c:axId val="1442209519"/>
      </c:barChart>
      <c:catAx>
        <c:axId val="1442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209519"/>
        <c:crosses val="autoZero"/>
        <c:auto val="1"/>
        <c:lblAlgn val="ctr"/>
        <c:lblOffset val="100"/>
        <c:noMultiLvlLbl val="0"/>
      </c:catAx>
      <c:valAx>
        <c:axId val="1442209519"/>
        <c:scaling>
          <c:orientation val="minMax"/>
        </c:scaling>
        <c:delete val="1"/>
        <c:axPos val="b"/>
        <c:numFmt formatCode="General" sourceLinked="1"/>
        <c:majorTickMark val="none"/>
        <c:minorTickMark val="none"/>
        <c:tickLblPos val="nextTo"/>
        <c:crossAx val="1442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Star</a:t>
            </a:r>
            <a:r>
              <a:rPr lang="en-US" b="1" baseline="0" dirty="0"/>
              <a:t> Rating 4</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6">
                <a:lumMod val="20000"/>
                <a:lumOff val="80000"/>
              </a:schemeClr>
            </a:solidFill>
            <a:ln>
              <a:noFill/>
            </a:ln>
            <a:effectLst/>
          </c:spPr>
          <c:invertIfNegative val="0"/>
          <c:dPt>
            <c:idx val="2"/>
            <c:invertIfNegative val="0"/>
            <c:bubble3D val="0"/>
            <c:spPr>
              <a:solidFill>
                <a:schemeClr val="accent6"/>
              </a:solidFill>
              <a:ln>
                <a:noFill/>
              </a:ln>
              <a:effectLst/>
            </c:spPr>
            <c:extLst>
              <c:ext xmlns:c16="http://schemas.microsoft.com/office/drawing/2014/chart" uri="{C3380CC4-5D6E-409C-BE32-E72D297353CC}">
                <c16:uniqueId val="{00000002-BBBC-4DE5-9950-6893C3EF1993}"/>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1-BBBC-4DE5-9950-6893C3EF1993}"/>
              </c:ext>
            </c:extLst>
          </c:dPt>
          <c:dPt>
            <c:idx val="6"/>
            <c:invertIfNegative val="0"/>
            <c:bubble3D val="0"/>
            <c:spPr>
              <a:solidFill>
                <a:schemeClr val="accent6"/>
              </a:solidFill>
              <a:ln>
                <a:noFill/>
              </a:ln>
              <a:effectLst/>
            </c:spPr>
            <c:extLst>
              <c:ext xmlns:c16="http://schemas.microsoft.com/office/drawing/2014/chart" uri="{C3380CC4-5D6E-409C-BE32-E72D297353CC}">
                <c16:uniqueId val="{00000000-BBBC-4DE5-9950-6893C3EF1993}"/>
              </c:ext>
            </c:extLst>
          </c:dPt>
          <c:dPt>
            <c:idx val="8"/>
            <c:invertIfNegative val="0"/>
            <c:bubble3D val="0"/>
            <c:spPr>
              <a:solidFill>
                <a:schemeClr val="accent6"/>
              </a:solidFill>
              <a:ln>
                <a:noFill/>
              </a:ln>
              <a:effectLst/>
            </c:spPr>
            <c:extLst>
              <c:ext xmlns:c16="http://schemas.microsoft.com/office/drawing/2014/chart" uri="{C3380CC4-5D6E-409C-BE32-E72D297353CC}">
                <c16:uniqueId val="{00000003-BBBC-4DE5-9950-6893C3EF1993}"/>
              </c:ext>
            </c:extLst>
          </c:dPt>
          <c:cat>
            <c:strRef>
              <c:f>Sheet1!$A$2:$A$11</c:f>
              <c:strCache>
                <c:ptCount val="10"/>
                <c:pt idx="0">
                  <c:v>small</c:v>
                </c:pt>
                <c:pt idx="1">
                  <c:v>u</c:v>
                </c:pt>
                <c:pt idx="2">
                  <c:v>happy</c:v>
                </c:pt>
                <c:pt idx="3">
                  <c:v>much</c:v>
                </c:pt>
                <c:pt idx="4">
                  <c:v>fresh</c:v>
                </c:pt>
                <c:pt idx="5">
                  <c:v>delicious</c:v>
                </c:pt>
                <c:pt idx="6">
                  <c:v>nice</c:v>
                </c:pt>
                <c:pt idx="7">
                  <c:v>little</c:v>
                </c:pt>
                <c:pt idx="8">
                  <c:v>great</c:v>
                </c:pt>
                <c:pt idx="9">
                  <c:v>good</c:v>
                </c:pt>
              </c:strCache>
            </c:strRef>
          </c:cat>
          <c:val>
            <c:numRef>
              <c:f>Sheet1!$B$2:$B$11</c:f>
              <c:numCache>
                <c:formatCode>General</c:formatCode>
                <c:ptCount val="10"/>
                <c:pt idx="0">
                  <c:v>361</c:v>
                </c:pt>
                <c:pt idx="1">
                  <c:v>392</c:v>
                </c:pt>
                <c:pt idx="2">
                  <c:v>399</c:v>
                </c:pt>
                <c:pt idx="3">
                  <c:v>406</c:v>
                </c:pt>
                <c:pt idx="4">
                  <c:v>426</c:v>
                </c:pt>
                <c:pt idx="5">
                  <c:v>544</c:v>
                </c:pt>
                <c:pt idx="6">
                  <c:v>757</c:v>
                </c:pt>
                <c:pt idx="7">
                  <c:v>918</c:v>
                </c:pt>
                <c:pt idx="8">
                  <c:v>1777</c:v>
                </c:pt>
                <c:pt idx="9">
                  <c:v>2563</c:v>
                </c:pt>
              </c:numCache>
            </c:numRef>
          </c:val>
          <c:extLst>
            <c:ext xmlns:c16="http://schemas.microsoft.com/office/drawing/2014/chart" uri="{C3380CC4-5D6E-409C-BE32-E72D297353CC}">
              <c16:uniqueId val="{00000000-31C4-4EE0-BADA-5C689F6FCB6B}"/>
            </c:ext>
          </c:extLst>
        </c:ser>
        <c:dLbls>
          <c:showLegendKey val="0"/>
          <c:showVal val="0"/>
          <c:showCatName val="0"/>
          <c:showSerName val="0"/>
          <c:showPercent val="0"/>
          <c:showBubbleSize val="0"/>
        </c:dLbls>
        <c:gapWidth val="102"/>
        <c:overlap val="32"/>
        <c:axId val="1442211919"/>
        <c:axId val="1442209519"/>
      </c:barChart>
      <c:catAx>
        <c:axId val="1442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209519"/>
        <c:crosses val="autoZero"/>
        <c:auto val="1"/>
        <c:lblAlgn val="ctr"/>
        <c:lblOffset val="100"/>
        <c:noMultiLvlLbl val="0"/>
      </c:catAx>
      <c:valAx>
        <c:axId val="1442209519"/>
        <c:scaling>
          <c:orientation val="minMax"/>
        </c:scaling>
        <c:delete val="1"/>
        <c:axPos val="b"/>
        <c:numFmt formatCode="General" sourceLinked="1"/>
        <c:majorTickMark val="none"/>
        <c:minorTickMark val="none"/>
        <c:tickLblPos val="nextTo"/>
        <c:crossAx val="1442211919"/>
        <c:crosses val="autoZero"/>
        <c:crossBetween val="between"/>
        <c:majorUnit val="2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Star</a:t>
            </a:r>
            <a:r>
              <a:rPr lang="en-US" b="1" baseline="0" dirty="0"/>
              <a:t> Rating 5</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6">
                <a:lumMod val="20000"/>
                <a:lumOff val="80000"/>
              </a:schemeClr>
            </a:solidFill>
            <a:ln>
              <a:noFill/>
            </a:ln>
            <a:effectLst/>
          </c:spPr>
          <c:invertIfNegative val="0"/>
          <c:dPt>
            <c:idx val="3"/>
            <c:invertIfNegative val="0"/>
            <c:bubble3D val="0"/>
            <c:spPr>
              <a:solidFill>
                <a:schemeClr val="accent6"/>
              </a:solidFill>
              <a:ln>
                <a:noFill/>
              </a:ln>
              <a:effectLst/>
            </c:spPr>
            <c:extLst>
              <c:ext xmlns:c16="http://schemas.microsoft.com/office/drawing/2014/chart" uri="{C3380CC4-5D6E-409C-BE32-E72D297353CC}">
                <c16:uniqueId val="{00000003-5CC8-4BF3-BBEB-94DFBE22757E}"/>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2-5CC8-4BF3-BBEB-94DFBE22757E}"/>
              </c:ext>
            </c:extLst>
          </c:dPt>
          <c:dPt>
            <c:idx val="6"/>
            <c:invertIfNegative val="0"/>
            <c:bubble3D val="0"/>
            <c:spPr>
              <a:solidFill>
                <a:schemeClr val="accent6"/>
              </a:solidFill>
              <a:ln>
                <a:noFill/>
              </a:ln>
              <a:effectLst/>
            </c:spPr>
            <c:extLst>
              <c:ext xmlns:c16="http://schemas.microsoft.com/office/drawing/2014/chart" uri="{C3380CC4-5D6E-409C-BE32-E72D297353CC}">
                <c16:uniqueId val="{00000000-5CC8-4BF3-BBEB-94DFBE22757E}"/>
              </c:ext>
            </c:extLst>
          </c:dPt>
          <c:dPt>
            <c:idx val="9"/>
            <c:invertIfNegative val="0"/>
            <c:bubble3D val="0"/>
            <c:spPr>
              <a:solidFill>
                <a:schemeClr val="accent6"/>
              </a:solidFill>
              <a:ln>
                <a:noFill/>
              </a:ln>
              <a:effectLst/>
            </c:spPr>
            <c:extLst>
              <c:ext xmlns:c16="http://schemas.microsoft.com/office/drawing/2014/chart" uri="{C3380CC4-5D6E-409C-BE32-E72D297353CC}">
                <c16:uniqueId val="{00000001-5CC8-4BF3-BBEB-94DFBE22757E}"/>
              </c:ext>
            </c:extLst>
          </c:dPt>
          <c:cat>
            <c:strRef>
              <c:f>Sheet1!$A$2:$A$11</c:f>
              <c:strCache>
                <c:ptCount val="10"/>
                <c:pt idx="0">
                  <c:v>many</c:v>
                </c:pt>
                <c:pt idx="1">
                  <c:v>first</c:v>
                </c:pt>
                <c:pt idx="2">
                  <c:v>u</c:v>
                </c:pt>
                <c:pt idx="3">
                  <c:v>favorite</c:v>
                </c:pt>
                <c:pt idx="4">
                  <c:v>fresh</c:v>
                </c:pt>
                <c:pt idx="5">
                  <c:v>nice</c:v>
                </c:pt>
                <c:pt idx="6">
                  <c:v>delicious</c:v>
                </c:pt>
                <c:pt idx="7">
                  <c:v>little</c:v>
                </c:pt>
                <c:pt idx="8">
                  <c:v>good</c:v>
                </c:pt>
                <c:pt idx="9">
                  <c:v>great</c:v>
                </c:pt>
              </c:strCache>
            </c:strRef>
          </c:cat>
          <c:val>
            <c:numRef>
              <c:f>Sheet1!$B$2:$B$11</c:f>
              <c:numCache>
                <c:formatCode>General</c:formatCode>
                <c:ptCount val="10"/>
                <c:pt idx="0">
                  <c:v>337</c:v>
                </c:pt>
                <c:pt idx="1">
                  <c:v>344</c:v>
                </c:pt>
                <c:pt idx="2">
                  <c:v>367</c:v>
                </c:pt>
                <c:pt idx="3">
                  <c:v>379</c:v>
                </c:pt>
                <c:pt idx="4">
                  <c:v>399</c:v>
                </c:pt>
                <c:pt idx="5">
                  <c:v>450</c:v>
                </c:pt>
                <c:pt idx="6">
                  <c:v>517</c:v>
                </c:pt>
                <c:pt idx="7">
                  <c:v>538</c:v>
                </c:pt>
                <c:pt idx="8">
                  <c:v>1478</c:v>
                </c:pt>
                <c:pt idx="9">
                  <c:v>1622</c:v>
                </c:pt>
              </c:numCache>
            </c:numRef>
          </c:val>
          <c:extLst>
            <c:ext xmlns:c16="http://schemas.microsoft.com/office/drawing/2014/chart" uri="{C3380CC4-5D6E-409C-BE32-E72D297353CC}">
              <c16:uniqueId val="{00000000-31C4-4EE0-BADA-5C689F6FCB6B}"/>
            </c:ext>
          </c:extLst>
        </c:ser>
        <c:dLbls>
          <c:showLegendKey val="0"/>
          <c:showVal val="0"/>
          <c:showCatName val="0"/>
          <c:showSerName val="0"/>
          <c:showPercent val="0"/>
          <c:showBubbleSize val="0"/>
        </c:dLbls>
        <c:gapWidth val="102"/>
        <c:overlap val="32"/>
        <c:axId val="1442211919"/>
        <c:axId val="1442209519"/>
      </c:barChart>
      <c:catAx>
        <c:axId val="1442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2209519"/>
        <c:crosses val="autoZero"/>
        <c:auto val="1"/>
        <c:lblAlgn val="ctr"/>
        <c:lblOffset val="100"/>
        <c:noMultiLvlLbl val="0"/>
      </c:catAx>
      <c:valAx>
        <c:axId val="1442209519"/>
        <c:scaling>
          <c:orientation val="minMax"/>
        </c:scaling>
        <c:delete val="1"/>
        <c:axPos val="b"/>
        <c:numFmt formatCode="General" sourceLinked="1"/>
        <c:majorTickMark val="none"/>
        <c:minorTickMark val="none"/>
        <c:tickLblPos val="nextTo"/>
        <c:crossAx val="1442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If you observe the shading on these results, the darker shades occur around classes 1, 4 and 5 which tells us that all the models perform better on Class 1, 4 &amp; 5 as compared to 2 &amp; 3.</a:t>
            </a:r>
            <a:endParaRPr/>
          </a:p>
          <a:p>
            <a:pPr marL="228600" lvl="0" indent="-228600" algn="l" rtl="0">
              <a:spcBef>
                <a:spcPts val="0"/>
              </a:spcBef>
              <a:spcAft>
                <a:spcPts val="0"/>
              </a:spcAft>
              <a:buClr>
                <a:schemeClr val="dk1"/>
              </a:buClr>
              <a:buSzPts val="1200"/>
              <a:buFont typeface="Calibri"/>
              <a:buAutoNum type="arabicPeriod"/>
            </a:pPr>
            <a:r>
              <a:rPr lang="en-US"/>
              <a:t>Also, all the models give a better precision than recall for classes 1, 2 and 3 indicating that the model is making more number of correct predictions, at the cost of missing some reviews that should ideally have been put in those classes</a:t>
            </a:r>
            <a:endParaRPr/>
          </a:p>
          <a:p>
            <a:pPr marL="228600" lvl="0" indent="-228600" algn="l" rtl="0">
              <a:spcBef>
                <a:spcPts val="0"/>
              </a:spcBef>
              <a:spcAft>
                <a:spcPts val="0"/>
              </a:spcAft>
              <a:buClr>
                <a:schemeClr val="dk1"/>
              </a:buClr>
              <a:buSzPts val="1200"/>
              <a:buFont typeface="Calibri"/>
              <a:buAutoNum type="arabicPeriod"/>
            </a:pPr>
            <a:r>
              <a:rPr lang="en-US"/>
              <a:t>All the models give a better recall for classes 4 &amp; 5 indicating that the model is able to capture more labels for these classes at the cost of precision</a:t>
            </a:r>
            <a:endParaRPr/>
          </a:p>
          <a:p>
            <a:pPr marL="228600" lvl="0" indent="-241300" algn="l" rtl="0">
              <a:spcBef>
                <a:spcPts val="0"/>
              </a:spcBef>
              <a:spcAft>
                <a:spcPts val="0"/>
              </a:spcAft>
              <a:buSzPts val="1400"/>
              <a:buAutoNum type="arabicPeriod"/>
            </a:pPr>
            <a:r>
              <a:rPr lang="en-US"/>
              <a:t>A better model would balance all these aspects</a:t>
            </a:r>
            <a:endParaRPr/>
          </a:p>
          <a:p>
            <a:pPr marL="228600" lvl="0" indent="-241300" algn="l" rtl="0">
              <a:spcBef>
                <a:spcPts val="0"/>
              </a:spcBef>
              <a:spcAft>
                <a:spcPts val="0"/>
              </a:spcAft>
              <a:buSzPts val="1400"/>
              <a:buAutoNum type="arabicPeriod"/>
            </a:pPr>
            <a:r>
              <a:rPr lang="en-US"/>
              <a:t>Overall, Naive Bayes looks like the best model as its scores are the most balanced across the board</a:t>
            </a:r>
            <a:endParaRPr/>
          </a:p>
        </p:txBody>
      </p:sp>
      <p:sp>
        <p:nvSpPr>
          <p:cNvPr id="222" name="Google Shape;22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331a73937a_2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331a73937a_2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If you observe the shading on these results, the darker shades occur around classes 1, 4 and 5 which tells us that all the models perform better on Class 1, 4 &amp; 5 as compared to 2 &amp; 3.</a:t>
            </a:r>
            <a:endParaRPr/>
          </a:p>
          <a:p>
            <a:pPr marL="228600" lvl="0" indent="-228600" algn="l" rtl="0">
              <a:spcBef>
                <a:spcPts val="0"/>
              </a:spcBef>
              <a:spcAft>
                <a:spcPts val="0"/>
              </a:spcAft>
              <a:buClr>
                <a:schemeClr val="dk1"/>
              </a:buClr>
              <a:buSzPts val="1200"/>
              <a:buFont typeface="Calibri"/>
              <a:buAutoNum type="arabicPeriod"/>
            </a:pPr>
            <a:r>
              <a:rPr lang="en-US"/>
              <a:t>Also, all the models give a better precision than recall for classes 1, 2 and 3 indicating that the model is making more number of correct predictions, at the cost of missing some reviews that should ideally have been put in those classes</a:t>
            </a:r>
            <a:endParaRPr/>
          </a:p>
          <a:p>
            <a:pPr marL="228600" lvl="0" indent="-228600" algn="l" rtl="0">
              <a:spcBef>
                <a:spcPts val="0"/>
              </a:spcBef>
              <a:spcAft>
                <a:spcPts val="0"/>
              </a:spcAft>
              <a:buClr>
                <a:schemeClr val="dk1"/>
              </a:buClr>
              <a:buSzPts val="1200"/>
              <a:buFont typeface="Calibri"/>
              <a:buAutoNum type="arabicPeriod"/>
            </a:pPr>
            <a:r>
              <a:rPr lang="en-US"/>
              <a:t>All the models give a better recall for classes 4 &amp; 5 indicating that the model is able to capture more labels for these classes at the cost of precision</a:t>
            </a:r>
            <a:endParaRPr/>
          </a:p>
          <a:p>
            <a:pPr marL="228600" lvl="0" indent="-241300" algn="l" rtl="0">
              <a:spcBef>
                <a:spcPts val="0"/>
              </a:spcBef>
              <a:spcAft>
                <a:spcPts val="0"/>
              </a:spcAft>
              <a:buSzPts val="1400"/>
              <a:buAutoNum type="arabicPeriod"/>
            </a:pPr>
            <a:r>
              <a:rPr lang="en-US"/>
              <a:t>A better model would balance all these aspects</a:t>
            </a:r>
            <a:endParaRPr/>
          </a:p>
          <a:p>
            <a:pPr marL="228600" lvl="0" indent="-241300" algn="l" rtl="0">
              <a:spcBef>
                <a:spcPts val="0"/>
              </a:spcBef>
              <a:spcAft>
                <a:spcPts val="0"/>
              </a:spcAft>
              <a:buSzPts val="1400"/>
              <a:buAutoNum type="arabicPeriod"/>
            </a:pPr>
            <a:r>
              <a:rPr lang="en-US"/>
              <a:t>Overall, Naive Bayes looks like the best model as its scores are the most balanced across the board</a:t>
            </a:r>
            <a:endParaRPr/>
          </a:p>
        </p:txBody>
      </p:sp>
      <p:sp>
        <p:nvSpPr>
          <p:cNvPr id="232" name="Google Shape;232;g2331a73937a_2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331a73937a_2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2331a73937a_2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If you observe the shading on these results, the darker shades occur around classes 1, 4 and 5 which tells us that all the models perform better on Class 1, 4 &amp; 5 as compared to 2 &amp; 3.</a:t>
            </a:r>
            <a:endParaRPr/>
          </a:p>
          <a:p>
            <a:pPr marL="228600" lvl="0" indent="-228600" algn="l" rtl="0">
              <a:spcBef>
                <a:spcPts val="0"/>
              </a:spcBef>
              <a:spcAft>
                <a:spcPts val="0"/>
              </a:spcAft>
              <a:buClr>
                <a:schemeClr val="dk1"/>
              </a:buClr>
              <a:buSzPts val="1200"/>
              <a:buFont typeface="Calibri"/>
              <a:buAutoNum type="arabicPeriod"/>
            </a:pPr>
            <a:r>
              <a:rPr lang="en-US"/>
              <a:t>Also, all the models give a better precision than recall for classes 1, 2 and 3 indicating that the model is making more number of correct predictions, at the cost of missing some reviews that should ideally have been put in those classes</a:t>
            </a:r>
            <a:endParaRPr/>
          </a:p>
          <a:p>
            <a:pPr marL="228600" lvl="0" indent="-228600" algn="l" rtl="0">
              <a:spcBef>
                <a:spcPts val="0"/>
              </a:spcBef>
              <a:spcAft>
                <a:spcPts val="0"/>
              </a:spcAft>
              <a:buClr>
                <a:schemeClr val="dk1"/>
              </a:buClr>
              <a:buSzPts val="1200"/>
              <a:buFont typeface="Calibri"/>
              <a:buAutoNum type="arabicPeriod"/>
            </a:pPr>
            <a:r>
              <a:rPr lang="en-US"/>
              <a:t>All the models give a better recall for classes 4 &amp; 5 indicating that the model is able to capture more labels for these classes at the cost of precision</a:t>
            </a:r>
            <a:endParaRPr/>
          </a:p>
          <a:p>
            <a:pPr marL="228600" lvl="0" indent="-241300" algn="l" rtl="0">
              <a:spcBef>
                <a:spcPts val="0"/>
              </a:spcBef>
              <a:spcAft>
                <a:spcPts val="0"/>
              </a:spcAft>
              <a:buSzPts val="1400"/>
              <a:buAutoNum type="arabicPeriod"/>
            </a:pPr>
            <a:r>
              <a:rPr lang="en-US"/>
              <a:t>A better model would balance all these aspects</a:t>
            </a:r>
            <a:endParaRPr/>
          </a:p>
          <a:p>
            <a:pPr marL="228600" lvl="0" indent="-241300" algn="l" rtl="0">
              <a:spcBef>
                <a:spcPts val="0"/>
              </a:spcBef>
              <a:spcAft>
                <a:spcPts val="0"/>
              </a:spcAft>
              <a:buSzPts val="1400"/>
              <a:buAutoNum type="arabicPeriod"/>
            </a:pPr>
            <a:r>
              <a:rPr lang="en-US"/>
              <a:t>Overall, Naive Bayes looks like the best model as its scores are the most balanced across the board</a:t>
            </a:r>
            <a:endParaRPr/>
          </a:p>
        </p:txBody>
      </p:sp>
      <p:sp>
        <p:nvSpPr>
          <p:cNvPr id="243" name="Google Shape;243;g2331a73937a_2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31a73937a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331a73937a_2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If you observe the shading on these results, the darker shades occur around classes 1, 4 and 5 which tells us that all the models perform better on Class 1, 4 &amp; 5 as compared to 2 &amp; 3.</a:t>
            </a:r>
            <a:endParaRPr/>
          </a:p>
          <a:p>
            <a:pPr marL="228600" lvl="0" indent="-228600" algn="l" rtl="0">
              <a:spcBef>
                <a:spcPts val="0"/>
              </a:spcBef>
              <a:spcAft>
                <a:spcPts val="0"/>
              </a:spcAft>
              <a:buClr>
                <a:schemeClr val="dk1"/>
              </a:buClr>
              <a:buSzPts val="1200"/>
              <a:buFont typeface="Calibri"/>
              <a:buAutoNum type="arabicPeriod"/>
            </a:pPr>
            <a:r>
              <a:rPr lang="en-US"/>
              <a:t>Also, all the models give a better precision than recall for classes 1, 2 and 3 indicating that the model is making more number of correct predictions, at the cost of missing some reviews that should ideally have been put in those classes</a:t>
            </a:r>
            <a:endParaRPr/>
          </a:p>
          <a:p>
            <a:pPr marL="228600" lvl="0" indent="-228600" algn="l" rtl="0">
              <a:spcBef>
                <a:spcPts val="0"/>
              </a:spcBef>
              <a:spcAft>
                <a:spcPts val="0"/>
              </a:spcAft>
              <a:buClr>
                <a:schemeClr val="dk1"/>
              </a:buClr>
              <a:buSzPts val="1200"/>
              <a:buFont typeface="Calibri"/>
              <a:buAutoNum type="arabicPeriod"/>
            </a:pPr>
            <a:r>
              <a:rPr lang="en-US"/>
              <a:t>All the models give a better recall for classes 4 &amp; 5 indicating that the model is able to capture more labels for these classes at the cost of precision</a:t>
            </a:r>
            <a:endParaRPr/>
          </a:p>
          <a:p>
            <a:pPr marL="228600" lvl="0" indent="-241300" algn="l" rtl="0">
              <a:spcBef>
                <a:spcPts val="0"/>
              </a:spcBef>
              <a:spcAft>
                <a:spcPts val="0"/>
              </a:spcAft>
              <a:buSzPts val="1400"/>
              <a:buAutoNum type="arabicPeriod"/>
            </a:pPr>
            <a:r>
              <a:rPr lang="en-US"/>
              <a:t>A better model would balance all these aspects</a:t>
            </a:r>
            <a:endParaRPr/>
          </a:p>
          <a:p>
            <a:pPr marL="228600" lvl="0" indent="-241300" algn="l" rtl="0">
              <a:spcBef>
                <a:spcPts val="0"/>
              </a:spcBef>
              <a:spcAft>
                <a:spcPts val="0"/>
              </a:spcAft>
              <a:buSzPts val="1400"/>
              <a:buAutoNum type="arabicPeriod"/>
            </a:pPr>
            <a:r>
              <a:rPr lang="en-US"/>
              <a:t>Overall, Naive Bayes looks like the best model as its scores are the most balanced across the board</a:t>
            </a:r>
            <a:endParaRPr/>
          </a:p>
        </p:txBody>
      </p:sp>
      <p:sp>
        <p:nvSpPr>
          <p:cNvPr id="254" name="Google Shape;254;g2331a73937a_2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Checked for the following (voice over) –</a:t>
            </a:r>
            <a:endParaRPr/>
          </a:p>
          <a:p>
            <a:pPr marL="228600" lvl="0" indent="-228600" algn="l" rtl="0">
              <a:spcBef>
                <a:spcPts val="0"/>
              </a:spcBef>
              <a:spcAft>
                <a:spcPts val="0"/>
              </a:spcAft>
              <a:buClr>
                <a:schemeClr val="dk1"/>
              </a:buClr>
              <a:buSzPts val="1200"/>
              <a:buFont typeface="Calibri"/>
              <a:buAutoNum type="arabicPeriod"/>
            </a:pPr>
            <a:r>
              <a:rPr lang="en-US"/>
              <a:t>Nulls</a:t>
            </a:r>
            <a:endParaRPr/>
          </a:p>
          <a:p>
            <a:pPr marL="228600" lvl="0" indent="-228600" algn="l" rtl="0">
              <a:spcBef>
                <a:spcPts val="0"/>
              </a:spcBef>
              <a:spcAft>
                <a:spcPts val="0"/>
              </a:spcAft>
              <a:buClr>
                <a:schemeClr val="dk1"/>
              </a:buClr>
              <a:buSzPts val="1200"/>
              <a:buFont typeface="Calibri"/>
              <a:buAutoNum type="arabicPeriod"/>
            </a:pPr>
            <a:r>
              <a:rPr lang="en-US"/>
              <a:t>Duplicates</a:t>
            </a:r>
            <a:endParaRPr/>
          </a:p>
          <a:p>
            <a:pPr marL="228600" lvl="0" indent="-228600" algn="l" rtl="0">
              <a:spcBef>
                <a:spcPts val="0"/>
              </a:spcBef>
              <a:spcAft>
                <a:spcPts val="0"/>
              </a:spcAft>
              <a:buClr>
                <a:schemeClr val="dk1"/>
              </a:buClr>
              <a:buSzPts val="1200"/>
              <a:buFont typeface="Calibri"/>
              <a:buAutoNum type="arabicPeriod"/>
            </a:pPr>
            <a:r>
              <a:rPr lang="en-US"/>
              <a:t>Outliers</a:t>
            </a:r>
            <a:endParaRPr/>
          </a:p>
          <a:p>
            <a:pPr marL="228600" lvl="0" indent="-228600" algn="l" rtl="0">
              <a:spcBef>
                <a:spcPts val="0"/>
              </a:spcBef>
              <a:spcAft>
                <a:spcPts val="0"/>
              </a:spcAft>
              <a:buClr>
                <a:schemeClr val="dk1"/>
              </a:buClr>
              <a:buSzPts val="1200"/>
              <a:buFont typeface="Calibri"/>
              <a:buAutoNum type="arabicPeriod"/>
            </a:pPr>
            <a:r>
              <a:rPr lang="en-US"/>
              <a:t>Irrelevant columns</a:t>
            </a:r>
            <a:endParaRPr/>
          </a:p>
          <a:p>
            <a:pPr marL="228600" lvl="0" indent="-228600" algn="l" rtl="0">
              <a:spcBef>
                <a:spcPts val="0"/>
              </a:spcBef>
              <a:spcAft>
                <a:spcPts val="0"/>
              </a:spcAft>
              <a:buClr>
                <a:schemeClr val="dk1"/>
              </a:buClr>
              <a:buSzPts val="1200"/>
              <a:buFont typeface="Calibri"/>
              <a:buAutoNum type="arabicPeriod"/>
            </a:pPr>
            <a:r>
              <a:rPr lang="en-US"/>
              <a:t>Datatype change</a:t>
            </a:r>
            <a:endParaRPr/>
          </a:p>
        </p:txBody>
      </p:sp>
      <p:sp>
        <p:nvSpPr>
          <p:cNvPr id="263" name="Google Shape;26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331a73937a_2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2331a73937a_2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NLP Icon - &lt;a href="https://www.flaticon.com/free-icons/nlp" title="nlp icons"&gt;Nlp icons created by Freepik - Flaticon&lt;/a&gt;</a:t>
            </a: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We are using the YELP dataset consisting of around 10000 reviews, 6.3K users, 4.1K Business and star ratings out of 5 for each of the reviews. This dataset was sourced from Kaggle.</a:t>
            </a:r>
            <a:endParaRPr/>
          </a:p>
          <a:p>
            <a:pPr marL="457200" lvl="0" indent="-317500" algn="l" rtl="0">
              <a:spcBef>
                <a:spcPts val="0"/>
              </a:spcBef>
              <a:spcAft>
                <a:spcPts val="0"/>
              </a:spcAft>
              <a:buSzPts val="1400"/>
              <a:buChar char="●"/>
            </a:pPr>
            <a:r>
              <a:rPr lang="en-US"/>
              <a:t>This is a screenshot of what the dataset looks like. It’s a simple dataset - the columns of importance here are the Star ratings and the reviews themselves.</a:t>
            </a:r>
            <a:endParaRPr/>
          </a:p>
          <a:p>
            <a:pPr marL="457200" lvl="0" indent="-317500" algn="l" rtl="0">
              <a:spcBef>
                <a:spcPts val="0"/>
              </a:spcBef>
              <a:spcAft>
                <a:spcPts val="0"/>
              </a:spcAft>
              <a:buSzPts val="1400"/>
              <a:buChar char="●"/>
            </a:pPr>
            <a:r>
              <a:rPr lang="en-US"/>
              <a:t>The features that are used to predict the sentiment will be extracted from the text column and the stars column is our target variable that our model is predicting</a:t>
            </a:r>
            <a:endParaRPr/>
          </a:p>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US"/>
              <a:t>The dataset was already pretty clean, so I just want to quickly mentioned the steps we performed before moving on to the EDAs:</a:t>
            </a:r>
            <a:endParaRPr/>
          </a:p>
          <a:p>
            <a:pPr marL="228600" lvl="0" indent="-228600" algn="l" rtl="0">
              <a:spcBef>
                <a:spcPts val="0"/>
              </a:spcBef>
              <a:spcAft>
                <a:spcPts val="0"/>
              </a:spcAft>
              <a:buClr>
                <a:schemeClr val="dk1"/>
              </a:buClr>
              <a:buSzPts val="1200"/>
              <a:buFont typeface="Calibri"/>
              <a:buAutoNum type="arabicPeriod"/>
            </a:pPr>
            <a:r>
              <a:rPr lang="en-US"/>
              <a:t>Checked for nulls, duplicates, and outliers and removed them</a:t>
            </a:r>
            <a:endParaRPr/>
          </a:p>
          <a:p>
            <a:pPr marL="228600" lvl="0" indent="-228600" algn="l" rtl="0">
              <a:spcBef>
                <a:spcPts val="0"/>
              </a:spcBef>
              <a:spcAft>
                <a:spcPts val="0"/>
              </a:spcAft>
              <a:buClr>
                <a:schemeClr val="dk1"/>
              </a:buClr>
              <a:buSzPts val="1200"/>
              <a:buFont typeface="Calibri"/>
              <a:buAutoNum type="arabicPeriod"/>
            </a:pPr>
            <a:r>
              <a:rPr lang="en-US"/>
              <a:t>Some columns like the “type” column were Irrelevant, so we removed it from our analysis</a:t>
            </a:r>
            <a:endParaRPr/>
          </a:p>
          <a:p>
            <a:pPr marL="228600" lvl="0" indent="-241300" algn="l" rtl="0">
              <a:spcBef>
                <a:spcPts val="0"/>
              </a:spcBef>
              <a:spcAft>
                <a:spcPts val="0"/>
              </a:spcAft>
              <a:buClr>
                <a:schemeClr val="dk1"/>
              </a:buClr>
              <a:buSzPts val="1400"/>
              <a:buAutoNum type="arabicPeriod"/>
            </a:pPr>
            <a:r>
              <a:rPr lang="en-US"/>
              <a:t>Finally, we standardized the datatype of all the columns </a:t>
            </a:r>
            <a:endParaRPr/>
          </a:p>
        </p:txBody>
      </p:sp>
      <p:sp>
        <p:nvSpPr>
          <p:cNvPr id="158" name="Google Shape;15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US"/>
              <a:t>Our main objective while going in for the EDA process was to assess the feasibility of using this dataset for sentiment analysis. That is, we wanted to see if the labels we have make sense juxtaposed to the star rating since this would be the primary source of learning for our classification model</a:t>
            </a:r>
            <a:endParaRPr/>
          </a:p>
          <a:p>
            <a:pPr marL="457200" lvl="0" indent="-317500" algn="l" rtl="0">
              <a:spcBef>
                <a:spcPts val="0"/>
              </a:spcBef>
              <a:spcAft>
                <a:spcPts val="0"/>
              </a:spcAft>
              <a:buSzPts val="1400"/>
              <a:buAutoNum type="arabicPeriod"/>
            </a:pPr>
            <a:r>
              <a:rPr lang="en-US"/>
              <a:t>The chart you see here shows the distribution of #reviews by the star ratings - </a:t>
            </a:r>
            <a:endParaRPr/>
          </a:p>
        </p:txBody>
      </p:sp>
      <p:sp>
        <p:nvSpPr>
          <p:cNvPr id="171" name="Google Shape;17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next step in our analysis was to see what kind of words are used most in the reviews. This is mainly to check if we have enough data for reviews about different kinds of things - restaurants, parks, hotels, activities, etc.</a:t>
            </a:r>
            <a:endParaRPr/>
          </a:p>
          <a:p>
            <a:pPr marL="0" lvl="0" indent="0" algn="l" rtl="0">
              <a:spcBef>
                <a:spcPts val="0"/>
              </a:spcBef>
              <a:spcAft>
                <a:spcPts val="0"/>
              </a:spcAft>
              <a:buNone/>
            </a:pPr>
            <a:r>
              <a:rPr lang="en-US"/>
              <a:t>To do this, we first performed all the NLP preprocessing steps at the end of which the text contained of important words from the entire review. </a:t>
            </a:r>
            <a:endParaRPr/>
          </a:p>
          <a:p>
            <a:pPr marL="0" lvl="0" indent="0" algn="l" rtl="0">
              <a:spcBef>
                <a:spcPts val="0"/>
              </a:spcBef>
              <a:spcAft>
                <a:spcPts val="0"/>
              </a:spcAft>
              <a:buNone/>
            </a:pPr>
            <a:r>
              <a:rPr lang="en-US"/>
              <a:t>Then, we plotted a word cloud across all the reviews - The size of the word here proportional to the frequency of the word across all the reviews. </a:t>
            </a:r>
            <a:endParaRPr/>
          </a:p>
          <a:p>
            <a:pPr marL="0" lvl="0" indent="0" algn="l" rtl="0">
              <a:spcBef>
                <a:spcPts val="0"/>
              </a:spcBef>
              <a:spcAft>
                <a:spcPts val="0"/>
              </a:spcAft>
              <a:buNone/>
            </a:pPr>
            <a:r>
              <a:rPr lang="en-US" sz="1400"/>
              <a:t>The words “restaurant”, “food”, “drink” stand out, indicating </a:t>
            </a:r>
            <a:r>
              <a:rPr lang="en-US" sz="1400">
                <a:solidFill>
                  <a:srgbClr val="3B308A"/>
                </a:solidFill>
              </a:rPr>
              <a:t>that most of the reviews are about restaurants</a:t>
            </a:r>
            <a:r>
              <a:rPr lang="en-US" sz="1400"/>
              <a:t> or other places that serve food. so this tells us that perhaps one thing to be aware of with our analysis would be that the model may not be as effective with reviews about other types of things</a:t>
            </a:r>
            <a:endParaRPr sz="1400"/>
          </a:p>
          <a:p>
            <a:pPr marL="0" lvl="0" indent="0" algn="l" rtl="0">
              <a:spcBef>
                <a:spcPts val="0"/>
              </a:spcBef>
              <a:spcAft>
                <a:spcPts val="0"/>
              </a:spcAft>
              <a:buNone/>
            </a:pPr>
            <a:endParaRPr sz="1400"/>
          </a:p>
        </p:txBody>
      </p:sp>
      <p:sp>
        <p:nvSpPr>
          <p:cNvPr id="180" name="Google Shape;18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see if the star rating assigned to the reviews make sense, we broke down the reviews by their assigned star rating and looked at the top 10 most frequent words</a:t>
            </a:r>
            <a:endParaRPr/>
          </a:p>
          <a:p>
            <a:pPr marL="0" lvl="0" indent="0" algn="l" rtl="0">
              <a:spcBef>
                <a:spcPts val="0"/>
              </a:spcBef>
              <a:spcAft>
                <a:spcPts val="0"/>
              </a:spcAft>
              <a:buNone/>
            </a:pPr>
            <a:endParaRPr/>
          </a:p>
          <a:p>
            <a:pPr marL="0" lvl="0" indent="0" algn="l" rtl="0">
              <a:spcBef>
                <a:spcPts val="0"/>
              </a:spcBef>
              <a:spcAft>
                <a:spcPts val="0"/>
              </a:spcAft>
              <a:buNone/>
            </a:pPr>
            <a:r>
              <a:rPr lang="en-US"/>
              <a:t>So if you pay attention to some of the highlighted words here, you can observe that in the reviews rated 1, which is the POOR class, “bad” is third frequent. </a:t>
            </a:r>
            <a:endParaRPr/>
          </a:p>
          <a:p>
            <a:pPr marL="0" lvl="0" indent="0" algn="l" rtl="0">
              <a:spcBef>
                <a:spcPts val="0"/>
              </a:spcBef>
              <a:spcAft>
                <a:spcPts val="0"/>
              </a:spcAft>
              <a:buNone/>
            </a:pPr>
            <a:r>
              <a:rPr lang="en-US"/>
              <a:t>When you go to star rating 2, which is the “bad” class, a positive adjective pops up - “Nice”</a:t>
            </a:r>
            <a:endParaRPr/>
          </a:p>
          <a:p>
            <a:pPr marL="0" lvl="0" indent="0" algn="l" rtl="0">
              <a:spcBef>
                <a:spcPts val="0"/>
              </a:spcBef>
              <a:spcAft>
                <a:spcPts val="0"/>
              </a:spcAft>
              <a:buNone/>
            </a:pPr>
            <a:r>
              <a:rPr lang="en-US"/>
              <a:t>In the next class - rating 3 - there are more positive adjectives moving towards the top of the chart - “great” and “nice” and the negative adjectives like “bad” ad “small” have slid downwards</a:t>
            </a:r>
            <a:endParaRPr/>
          </a:p>
          <a:p>
            <a:pPr marL="0" lvl="0" indent="0" algn="l" rtl="0">
              <a:spcBef>
                <a:spcPts val="0"/>
              </a:spcBef>
              <a:spcAft>
                <a:spcPts val="0"/>
              </a:spcAft>
              <a:buNone/>
            </a:pPr>
            <a:r>
              <a:rPr lang="en-US"/>
              <a:t>Rating 4 - Don’t see any negative adjectives in the top 10. There are some new positive adjectives like “delicions”, “happy”</a:t>
            </a:r>
            <a:endParaRPr/>
          </a:p>
          <a:p>
            <a:pPr marL="0" lvl="0" indent="0" algn="l" rtl="0">
              <a:spcBef>
                <a:spcPts val="0"/>
              </a:spcBef>
              <a:spcAft>
                <a:spcPts val="0"/>
              </a:spcAft>
              <a:buNone/>
            </a:pPr>
            <a:r>
              <a:rPr lang="en-US"/>
              <a:t>Rating 5 - great has moved to the top of the chart</a:t>
            </a:r>
            <a:endParaRPr/>
          </a:p>
          <a:p>
            <a:pPr marL="0" lvl="0" indent="0" algn="l" rtl="0">
              <a:spcBef>
                <a:spcPts val="0"/>
              </a:spcBef>
              <a:spcAft>
                <a:spcPts val="0"/>
              </a:spcAft>
              <a:buNone/>
            </a:pPr>
            <a:endParaRPr/>
          </a:p>
          <a:p>
            <a:pPr marL="0" lvl="0" indent="0" algn="l" rtl="0">
              <a:spcBef>
                <a:spcPts val="0"/>
              </a:spcBef>
              <a:spcAft>
                <a:spcPts val="0"/>
              </a:spcAft>
              <a:buNone/>
            </a:pPr>
            <a:r>
              <a:rPr lang="en-US"/>
              <a:t>This shows that the text in the reviews are congruent to the star rating</a:t>
            </a:r>
            <a:endParaRPr/>
          </a:p>
        </p:txBody>
      </p:sp>
      <p:sp>
        <p:nvSpPr>
          <p:cNvPr id="188" name="Google Shape;18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7461504" y="0"/>
            <a:ext cx="4730496" cy="6858000"/>
          </a:xfrm>
          <a:prstGeom prst="rect">
            <a:avLst/>
          </a:prstGeom>
          <a:solidFill>
            <a:srgbClr val="7EACF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643014" y="1459726"/>
            <a:ext cx="585216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rgbClr val="3B308A"/>
                </a:solidFill>
                <a:latin typeface="Calibri"/>
                <a:ea typeface="Calibri"/>
                <a:cs typeface="Calibri"/>
                <a:sym typeface="Calibri"/>
              </a:rPr>
              <a:t>SENTIMENT ANALYSIS OF YELP REVIEWS</a:t>
            </a:r>
            <a:endParaRPr/>
          </a:p>
        </p:txBody>
      </p:sp>
      <p:sp>
        <p:nvSpPr>
          <p:cNvPr id="90" name="Google Shape;90;p1"/>
          <p:cNvSpPr txBox="1"/>
          <p:nvPr/>
        </p:nvSpPr>
        <p:spPr>
          <a:xfrm>
            <a:off x="658368" y="3069336"/>
            <a:ext cx="58521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Methods of Data Science – Final Project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20</a:t>
            </a:r>
            <a:r>
              <a:rPr lang="en-US" sz="1800" baseline="300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April 2023</a:t>
            </a:r>
            <a:endParaRPr/>
          </a:p>
        </p:txBody>
      </p:sp>
      <p:sp>
        <p:nvSpPr>
          <p:cNvPr id="91" name="Google Shape;91;p1"/>
          <p:cNvSpPr txBox="1"/>
          <p:nvPr/>
        </p:nvSpPr>
        <p:spPr>
          <a:xfrm>
            <a:off x="643014" y="3869687"/>
            <a:ext cx="585216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Shreyasi Biswas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Deepanshu Malhotra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Shruti Ravichandran</a:t>
            </a:r>
            <a:endParaRPr/>
          </a:p>
        </p:txBody>
      </p:sp>
      <p:pic>
        <p:nvPicPr>
          <p:cNvPr id="92" name="Google Shape;92;p1" descr="A picture containing text, toy, doll, vector graphics&#10;&#10;Description automatically generated"/>
          <p:cNvPicPr preferRelativeResize="0"/>
          <p:nvPr/>
        </p:nvPicPr>
        <p:blipFill rotWithShape="1">
          <a:blip r:embed="rId3">
            <a:alphaModFix/>
          </a:blip>
          <a:srcRect/>
          <a:stretch/>
        </p:blipFill>
        <p:spPr>
          <a:xfrm>
            <a:off x="7494083" y="2121446"/>
            <a:ext cx="4697917" cy="26425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p:nvPr/>
        </p:nvSpPr>
        <p:spPr>
          <a:xfrm>
            <a:off x="379562" y="284669"/>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DATA TRANSFORMATION &amp; FEATURE CREATION</a:t>
            </a:r>
            <a:endParaRPr/>
          </a:p>
        </p:txBody>
      </p:sp>
      <p:sp>
        <p:nvSpPr>
          <p:cNvPr id="208" name="Google Shape;208;p10"/>
          <p:cNvSpPr/>
          <p:nvPr/>
        </p:nvSpPr>
        <p:spPr>
          <a:xfrm>
            <a:off x="478252" y="1207156"/>
            <a:ext cx="5580888" cy="429351"/>
          </a:xfrm>
          <a:prstGeom prst="homePlate">
            <a:avLst>
              <a:gd name="adj" fmla="val 50000"/>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NLP Preprocessing</a:t>
            </a:r>
            <a:endParaRPr/>
          </a:p>
        </p:txBody>
      </p:sp>
      <p:sp>
        <p:nvSpPr>
          <p:cNvPr id="209" name="Google Shape;209;p10"/>
          <p:cNvSpPr/>
          <p:nvPr/>
        </p:nvSpPr>
        <p:spPr>
          <a:xfrm>
            <a:off x="6059140" y="1207156"/>
            <a:ext cx="5654608" cy="429263"/>
          </a:xfrm>
          <a:prstGeom prst="chevron">
            <a:avLst>
              <a:gd name="adj" fmla="val 50000"/>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Additional Feature Creation</a:t>
            </a:r>
            <a:endParaRPr/>
          </a:p>
        </p:txBody>
      </p:sp>
      <p:sp>
        <p:nvSpPr>
          <p:cNvPr id="210" name="Google Shape;210;p10"/>
          <p:cNvSpPr/>
          <p:nvPr/>
        </p:nvSpPr>
        <p:spPr>
          <a:xfrm>
            <a:off x="6107558" y="1879600"/>
            <a:ext cx="5478175" cy="4528086"/>
          </a:xfrm>
          <a:prstGeom prst="roundRect">
            <a:avLst>
              <a:gd name="adj" fmla="val 0"/>
            </a:avLst>
          </a:prstGeom>
          <a:noFill/>
          <a:ln w="19050"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0"/>
          <p:cNvSpPr txBox="1"/>
          <p:nvPr/>
        </p:nvSpPr>
        <p:spPr>
          <a:xfrm>
            <a:off x="606267" y="1879600"/>
            <a:ext cx="5276373" cy="861774"/>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B308A"/>
                </a:solidFill>
                <a:latin typeface="Calibri"/>
                <a:ea typeface="Calibri"/>
                <a:cs typeface="Calibri"/>
                <a:sym typeface="Calibri"/>
              </a:rPr>
              <a:t>Tokenization:</a:t>
            </a:r>
            <a:endParaRPr/>
          </a:p>
          <a:p>
            <a:pPr marL="0" marR="0" lvl="0" indent="0" algn="l" rtl="0">
              <a:spcBef>
                <a:spcPts val="0"/>
              </a:spcBef>
              <a:spcAft>
                <a:spcPts val="0"/>
              </a:spcAft>
              <a:buNone/>
            </a:pPr>
            <a:r>
              <a:rPr lang="en-US" sz="1600" b="0" i="0">
                <a:solidFill>
                  <a:srgbClr val="374151"/>
                </a:solidFill>
                <a:latin typeface="Arial"/>
                <a:ea typeface="Arial"/>
                <a:cs typeface="Arial"/>
                <a:sym typeface="Arial"/>
              </a:rPr>
              <a:t>Process of breaking a text into individual units – sentences or words called as </a:t>
            </a:r>
            <a:r>
              <a:rPr lang="en-US" sz="1600" b="1" i="0">
                <a:solidFill>
                  <a:schemeClr val="dk1"/>
                </a:solidFill>
                <a:latin typeface="Arial"/>
                <a:ea typeface="Arial"/>
                <a:cs typeface="Arial"/>
                <a:sym typeface="Arial"/>
              </a:rPr>
              <a:t>tokens</a:t>
            </a:r>
            <a:endParaRPr sz="1600" b="1">
              <a:solidFill>
                <a:schemeClr val="dk1"/>
              </a:solidFill>
              <a:latin typeface="Calibri"/>
              <a:ea typeface="Calibri"/>
              <a:cs typeface="Calibri"/>
              <a:sym typeface="Calibri"/>
            </a:endParaRPr>
          </a:p>
        </p:txBody>
      </p:sp>
      <p:sp>
        <p:nvSpPr>
          <p:cNvPr id="212" name="Google Shape;212;p10"/>
          <p:cNvSpPr txBox="1"/>
          <p:nvPr/>
        </p:nvSpPr>
        <p:spPr>
          <a:xfrm>
            <a:off x="606267" y="3009371"/>
            <a:ext cx="5276373" cy="861774"/>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B308A"/>
                </a:solidFill>
                <a:latin typeface="Calibri"/>
                <a:ea typeface="Calibri"/>
                <a:cs typeface="Calibri"/>
                <a:sym typeface="Calibri"/>
              </a:rPr>
              <a:t>Stopword Removal:</a:t>
            </a:r>
            <a:endParaRPr/>
          </a:p>
          <a:p>
            <a:pPr marL="0" marR="0" lvl="0" indent="0" algn="l" rtl="0">
              <a:spcBef>
                <a:spcPts val="0"/>
              </a:spcBef>
              <a:spcAft>
                <a:spcPts val="0"/>
              </a:spcAft>
              <a:buNone/>
            </a:pPr>
            <a:r>
              <a:rPr lang="en-US" sz="1600">
                <a:solidFill>
                  <a:srgbClr val="374151"/>
                </a:solidFill>
                <a:latin typeface="Arial"/>
                <a:ea typeface="Arial"/>
                <a:cs typeface="Arial"/>
                <a:sym typeface="Arial"/>
              </a:rPr>
              <a:t>R</a:t>
            </a:r>
            <a:r>
              <a:rPr lang="en-US" sz="1600" b="0" i="0">
                <a:solidFill>
                  <a:srgbClr val="374151"/>
                </a:solidFill>
                <a:latin typeface="Arial"/>
                <a:ea typeface="Arial"/>
                <a:cs typeface="Arial"/>
                <a:sym typeface="Arial"/>
              </a:rPr>
              <a:t>emoving commonly used words, such as "the" and "is", from a text to focus on more relevant words</a:t>
            </a:r>
            <a:endParaRPr sz="1600" b="1">
              <a:solidFill>
                <a:schemeClr val="dk1"/>
              </a:solidFill>
              <a:latin typeface="Calibri"/>
              <a:ea typeface="Calibri"/>
              <a:cs typeface="Calibri"/>
              <a:sym typeface="Calibri"/>
            </a:endParaRPr>
          </a:p>
        </p:txBody>
      </p:sp>
      <p:sp>
        <p:nvSpPr>
          <p:cNvPr id="213" name="Google Shape;213;p10"/>
          <p:cNvSpPr txBox="1"/>
          <p:nvPr/>
        </p:nvSpPr>
        <p:spPr>
          <a:xfrm>
            <a:off x="606267" y="4139142"/>
            <a:ext cx="5276373" cy="1138773"/>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B308A"/>
                </a:solidFill>
                <a:latin typeface="Calibri"/>
                <a:ea typeface="Calibri"/>
                <a:cs typeface="Calibri"/>
                <a:sym typeface="Calibri"/>
              </a:rPr>
              <a:t>Lemmatization:</a:t>
            </a:r>
            <a:endParaRPr/>
          </a:p>
          <a:p>
            <a:pPr marL="0" marR="0" lvl="0" indent="0" algn="l" rtl="0">
              <a:spcBef>
                <a:spcPts val="0"/>
              </a:spcBef>
              <a:spcAft>
                <a:spcPts val="0"/>
              </a:spcAft>
              <a:buNone/>
            </a:pPr>
            <a:r>
              <a:rPr lang="en-US" sz="1600">
                <a:solidFill>
                  <a:srgbClr val="374151"/>
                </a:solidFill>
                <a:latin typeface="Arial"/>
                <a:ea typeface="Arial"/>
                <a:cs typeface="Arial"/>
                <a:sym typeface="Arial"/>
              </a:rPr>
              <a:t>R</a:t>
            </a:r>
            <a:r>
              <a:rPr lang="en-US" sz="1600" b="0" i="0">
                <a:solidFill>
                  <a:srgbClr val="374151"/>
                </a:solidFill>
                <a:latin typeface="Arial"/>
                <a:ea typeface="Arial"/>
                <a:cs typeface="Arial"/>
                <a:sym typeface="Arial"/>
              </a:rPr>
              <a:t>educing words to their base or dictionary form</a:t>
            </a:r>
            <a:endParaRPr/>
          </a:p>
          <a:p>
            <a:pPr marL="0" marR="0" lvl="0" indent="0" algn="l" rtl="0">
              <a:spcBef>
                <a:spcPts val="0"/>
              </a:spcBef>
              <a:spcAft>
                <a:spcPts val="0"/>
              </a:spcAft>
              <a:buNone/>
            </a:pPr>
            <a:r>
              <a:rPr lang="en-US" sz="1600">
                <a:solidFill>
                  <a:srgbClr val="374151"/>
                </a:solidFill>
                <a:latin typeface="Arial"/>
                <a:ea typeface="Arial"/>
                <a:cs typeface="Arial"/>
                <a:sym typeface="Arial"/>
              </a:rPr>
              <a:t>“</a:t>
            </a:r>
            <a:r>
              <a:rPr lang="en-US" sz="1600" b="0" i="0">
                <a:solidFill>
                  <a:srgbClr val="374151"/>
                </a:solidFill>
                <a:latin typeface="Arial"/>
                <a:ea typeface="Arial"/>
                <a:cs typeface="Arial"/>
                <a:sym typeface="Arial"/>
              </a:rPr>
              <a:t>I </a:t>
            </a:r>
            <a:r>
              <a:rPr lang="en-US" sz="1600" b="1" i="0">
                <a:solidFill>
                  <a:srgbClr val="374151"/>
                </a:solidFill>
                <a:latin typeface="Arial"/>
                <a:ea typeface="Arial"/>
                <a:cs typeface="Arial"/>
                <a:sym typeface="Arial"/>
              </a:rPr>
              <a:t>am swimming</a:t>
            </a:r>
            <a:r>
              <a:rPr lang="en-US" sz="1600" b="0" i="0">
                <a:solidFill>
                  <a:srgbClr val="374151"/>
                </a:solidFill>
                <a:latin typeface="Arial"/>
                <a:ea typeface="Arial"/>
                <a:cs typeface="Arial"/>
                <a:sym typeface="Arial"/>
              </a:rPr>
              <a:t> in the ocean</a:t>
            </a:r>
            <a:r>
              <a:rPr lang="en-US" sz="1600">
                <a:solidFill>
                  <a:srgbClr val="374151"/>
                </a:solidFill>
                <a:latin typeface="Arial"/>
                <a:ea typeface="Arial"/>
                <a:cs typeface="Arial"/>
                <a:sym typeface="Arial"/>
              </a:rPr>
              <a:t>”</a:t>
            </a:r>
            <a:endParaRPr/>
          </a:p>
          <a:p>
            <a:pPr marL="0" marR="0" lvl="0" indent="0" algn="l" rtl="0">
              <a:spcBef>
                <a:spcPts val="0"/>
              </a:spcBef>
              <a:spcAft>
                <a:spcPts val="0"/>
              </a:spcAft>
              <a:buNone/>
            </a:pPr>
            <a:r>
              <a:rPr lang="en-US" sz="1600" b="1">
                <a:solidFill>
                  <a:srgbClr val="374151"/>
                </a:solidFill>
                <a:latin typeface="Arial"/>
                <a:ea typeface="Arial"/>
                <a:cs typeface="Arial"/>
                <a:sym typeface="Arial"/>
              </a:rPr>
              <a:t>“</a:t>
            </a:r>
            <a:r>
              <a:rPr lang="en-US" sz="1600" b="0" i="0">
                <a:solidFill>
                  <a:srgbClr val="374151"/>
                </a:solidFill>
                <a:latin typeface="Arial"/>
                <a:ea typeface="Arial"/>
                <a:cs typeface="Arial"/>
                <a:sym typeface="Arial"/>
              </a:rPr>
              <a:t>I </a:t>
            </a:r>
            <a:r>
              <a:rPr lang="en-US" sz="1600" b="1" i="0">
                <a:solidFill>
                  <a:srgbClr val="374151"/>
                </a:solidFill>
                <a:latin typeface="Arial"/>
                <a:ea typeface="Arial"/>
                <a:cs typeface="Arial"/>
                <a:sym typeface="Arial"/>
              </a:rPr>
              <a:t>be swim </a:t>
            </a:r>
            <a:r>
              <a:rPr lang="en-US" sz="1600" b="0" i="0">
                <a:solidFill>
                  <a:srgbClr val="374151"/>
                </a:solidFill>
                <a:latin typeface="Arial"/>
                <a:ea typeface="Arial"/>
                <a:cs typeface="Arial"/>
                <a:sym typeface="Arial"/>
              </a:rPr>
              <a:t>in the ocean</a:t>
            </a:r>
            <a:endParaRPr sz="1600" b="1">
              <a:solidFill>
                <a:schemeClr val="dk1"/>
              </a:solidFill>
              <a:latin typeface="Calibri"/>
              <a:ea typeface="Calibri"/>
              <a:cs typeface="Calibri"/>
              <a:sym typeface="Calibri"/>
            </a:endParaRPr>
          </a:p>
        </p:txBody>
      </p:sp>
      <p:sp>
        <p:nvSpPr>
          <p:cNvPr id="214" name="Google Shape;214;p10"/>
          <p:cNvSpPr txBox="1"/>
          <p:nvPr/>
        </p:nvSpPr>
        <p:spPr>
          <a:xfrm>
            <a:off x="606267" y="5545911"/>
            <a:ext cx="5276373" cy="861774"/>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B308A"/>
                </a:solidFill>
                <a:latin typeface="Calibri"/>
                <a:ea typeface="Calibri"/>
                <a:cs typeface="Calibri"/>
                <a:sym typeface="Calibri"/>
              </a:rPr>
              <a:t>Vectorization:</a:t>
            </a:r>
            <a:endParaRPr/>
          </a:p>
          <a:p>
            <a:pPr marL="0" marR="0" lvl="0" indent="0" algn="l" rtl="0">
              <a:spcBef>
                <a:spcPts val="0"/>
              </a:spcBef>
              <a:spcAft>
                <a:spcPts val="0"/>
              </a:spcAft>
              <a:buNone/>
            </a:pPr>
            <a:r>
              <a:rPr lang="en-US" sz="1600" b="0" i="0">
                <a:solidFill>
                  <a:srgbClr val="374151"/>
                </a:solidFill>
                <a:latin typeface="Arial"/>
                <a:ea typeface="Arial"/>
                <a:cs typeface="Arial"/>
                <a:sym typeface="Arial"/>
              </a:rPr>
              <a:t>Converting text into numerical representations to enable mathematical analysis</a:t>
            </a:r>
            <a:endParaRPr/>
          </a:p>
        </p:txBody>
      </p:sp>
      <p:cxnSp>
        <p:nvCxnSpPr>
          <p:cNvPr id="215" name="Google Shape;215;p10"/>
          <p:cNvCxnSpPr>
            <a:stCxn id="211" idx="2"/>
            <a:endCxn id="212" idx="0"/>
          </p:cNvCxnSpPr>
          <p:nvPr/>
        </p:nvCxnSpPr>
        <p:spPr>
          <a:xfrm>
            <a:off x="3244454" y="2741374"/>
            <a:ext cx="0" cy="267900"/>
          </a:xfrm>
          <a:prstGeom prst="straightConnector1">
            <a:avLst/>
          </a:prstGeom>
          <a:noFill/>
          <a:ln w="28575" cap="flat" cmpd="sng">
            <a:solidFill>
              <a:srgbClr val="3A3838"/>
            </a:solidFill>
            <a:prstDash val="solid"/>
            <a:miter lim="800000"/>
            <a:headEnd type="none" w="sm" len="sm"/>
            <a:tailEnd type="triangle" w="med" len="med"/>
          </a:ln>
        </p:spPr>
      </p:cxnSp>
      <p:cxnSp>
        <p:nvCxnSpPr>
          <p:cNvPr id="216" name="Google Shape;216;p10"/>
          <p:cNvCxnSpPr/>
          <p:nvPr/>
        </p:nvCxnSpPr>
        <p:spPr>
          <a:xfrm>
            <a:off x="3244454" y="3871145"/>
            <a:ext cx="0" cy="267997"/>
          </a:xfrm>
          <a:prstGeom prst="straightConnector1">
            <a:avLst/>
          </a:prstGeom>
          <a:noFill/>
          <a:ln w="28575" cap="flat" cmpd="sng">
            <a:solidFill>
              <a:srgbClr val="3A3838"/>
            </a:solidFill>
            <a:prstDash val="solid"/>
            <a:miter lim="800000"/>
            <a:headEnd type="none" w="sm" len="sm"/>
            <a:tailEnd type="triangle" w="med" len="med"/>
          </a:ln>
        </p:spPr>
      </p:cxnSp>
      <p:cxnSp>
        <p:nvCxnSpPr>
          <p:cNvPr id="217" name="Google Shape;217;p10"/>
          <p:cNvCxnSpPr/>
          <p:nvPr/>
        </p:nvCxnSpPr>
        <p:spPr>
          <a:xfrm>
            <a:off x="3244454" y="5277914"/>
            <a:ext cx="0" cy="267997"/>
          </a:xfrm>
          <a:prstGeom prst="straightConnector1">
            <a:avLst/>
          </a:prstGeom>
          <a:noFill/>
          <a:ln w="28575" cap="flat" cmpd="sng">
            <a:solidFill>
              <a:srgbClr val="3A3838"/>
            </a:solidFill>
            <a:prstDash val="solid"/>
            <a:miter lim="800000"/>
            <a:headEnd type="none" w="sm" len="sm"/>
            <a:tailEnd type="triangle" w="med" len="med"/>
          </a:ln>
        </p:spPr>
      </p:cxnSp>
      <p:sp>
        <p:nvSpPr>
          <p:cNvPr id="218" name="Google Shape;218;p10"/>
          <p:cNvSpPr txBox="1"/>
          <p:nvPr/>
        </p:nvSpPr>
        <p:spPr>
          <a:xfrm>
            <a:off x="6248403" y="1987460"/>
            <a:ext cx="5138465" cy="45858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Features created after lemmatization:</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285750" marR="0" lvl="0" indent="-285750" algn="l" rtl="0">
              <a:spcBef>
                <a:spcPts val="1200"/>
              </a:spcBef>
              <a:spcAft>
                <a:spcPts val="0"/>
              </a:spcAft>
              <a:buClr>
                <a:srgbClr val="3B308A"/>
              </a:buClr>
              <a:buSzPts val="1800"/>
              <a:buFont typeface="Noto Sans Symbols"/>
              <a:buChar char="❖"/>
            </a:pPr>
            <a:r>
              <a:rPr lang="en-US" sz="1800" b="1">
                <a:solidFill>
                  <a:srgbClr val="3B308A"/>
                </a:solidFill>
                <a:latin typeface="Calibri"/>
                <a:ea typeface="Calibri"/>
                <a:cs typeface="Calibri"/>
                <a:sym typeface="Calibri"/>
              </a:rPr>
              <a:t>Review length </a:t>
            </a:r>
            <a:r>
              <a:rPr lang="en-US" sz="1800">
                <a:solidFill>
                  <a:schemeClr val="dk1"/>
                </a:solidFill>
                <a:latin typeface="Calibri"/>
                <a:ea typeface="Calibri"/>
                <a:cs typeface="Calibri"/>
                <a:sym typeface="Calibri"/>
              </a:rPr>
              <a:t>in terms of number of relevant words</a:t>
            </a:r>
            <a:endParaRPr/>
          </a:p>
          <a:p>
            <a:pPr marL="285750" marR="0" lvl="0" indent="-285750" algn="l" rtl="0">
              <a:spcBef>
                <a:spcPts val="1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Top 5 </a:t>
            </a:r>
            <a:r>
              <a:rPr lang="en-US" sz="1800" b="1">
                <a:solidFill>
                  <a:srgbClr val="3B308A"/>
                </a:solidFill>
                <a:latin typeface="Calibri"/>
                <a:ea typeface="Calibri"/>
                <a:cs typeface="Calibri"/>
                <a:sym typeface="Calibri"/>
              </a:rPr>
              <a:t>most frequent adjectives </a:t>
            </a:r>
            <a:r>
              <a:rPr lang="en-US" sz="1800">
                <a:solidFill>
                  <a:schemeClr val="dk1"/>
                </a:solidFill>
                <a:latin typeface="Calibri"/>
                <a:ea typeface="Calibri"/>
                <a:cs typeface="Calibri"/>
                <a:sym typeface="Calibri"/>
              </a:rPr>
              <a:t>for each class</a:t>
            </a:r>
            <a:endParaRPr/>
          </a:p>
          <a:p>
            <a:pPr marL="285750" marR="0" lvl="0" indent="-285750" algn="l" rtl="0">
              <a:spcBef>
                <a:spcPts val="1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Polarity: If a statement is positive (1) or negative (-1)</a:t>
            </a:r>
            <a:endParaRPr/>
          </a:p>
          <a:p>
            <a:pPr marL="285750" marR="0" lvl="0" indent="-285750" algn="l" rtl="0">
              <a:spcBef>
                <a:spcPts val="1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Subjectivity: If a statement is a personal opinion (0) or factual information (1)</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p:nvPr/>
        </p:nvSpPr>
        <p:spPr>
          <a:xfrm>
            <a:off x="513654" y="336937"/>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MULTICLASS CLASSIFICATION INITIAL RESULTS</a:t>
            </a:r>
            <a:endParaRPr/>
          </a:p>
        </p:txBody>
      </p:sp>
      <p:sp>
        <p:nvSpPr>
          <p:cNvPr id="225" name="Google Shape;225;p11"/>
          <p:cNvSpPr txBox="1"/>
          <p:nvPr/>
        </p:nvSpPr>
        <p:spPr>
          <a:xfrm>
            <a:off x="657890" y="1288573"/>
            <a:ext cx="111456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All models perform better for classes Poor, Good and Great as compared to Bad and Neutral</a:t>
            </a:r>
            <a:r>
              <a:rPr lang="en-US" sz="1800">
                <a:solidFill>
                  <a:schemeClr val="dk1"/>
                </a:solidFill>
                <a:latin typeface="Calibri"/>
                <a:ea typeface="Calibri"/>
                <a:cs typeface="Calibri"/>
                <a:sym typeface="Calibri"/>
              </a:rPr>
              <a:t> </a:t>
            </a:r>
            <a:endParaRPr>
              <a:solidFill>
                <a:schemeClr val="dk1"/>
              </a:solidFill>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p:txBody>
      </p:sp>
      <p:graphicFrame>
        <p:nvGraphicFramePr>
          <p:cNvPr id="226" name="Google Shape;226;p11"/>
          <p:cNvGraphicFramePr/>
          <p:nvPr/>
        </p:nvGraphicFramePr>
        <p:xfrm>
          <a:off x="657909" y="2032000"/>
          <a:ext cx="10718750" cy="4775154"/>
        </p:xfrm>
        <a:graphic>
          <a:graphicData uri="http://schemas.openxmlformats.org/drawingml/2006/table">
            <a:tbl>
              <a:tblPr firstRow="1" bandRow="1">
                <a:noFill/>
                <a:tableStyleId>{865D5A02-3E79-499D-82B5-F15BCCCCE3BB}</a:tableStyleId>
              </a:tblPr>
              <a:tblGrid>
                <a:gridCol w="1531250">
                  <a:extLst>
                    <a:ext uri="{9D8B030D-6E8A-4147-A177-3AD203B41FA5}">
                      <a16:colId xmlns:a16="http://schemas.microsoft.com/office/drawing/2014/main" val="20000"/>
                    </a:ext>
                  </a:extLst>
                </a:gridCol>
                <a:gridCol w="1531250">
                  <a:extLst>
                    <a:ext uri="{9D8B030D-6E8A-4147-A177-3AD203B41FA5}">
                      <a16:colId xmlns:a16="http://schemas.microsoft.com/office/drawing/2014/main" val="20001"/>
                    </a:ext>
                  </a:extLst>
                </a:gridCol>
                <a:gridCol w="1531250">
                  <a:extLst>
                    <a:ext uri="{9D8B030D-6E8A-4147-A177-3AD203B41FA5}">
                      <a16:colId xmlns:a16="http://schemas.microsoft.com/office/drawing/2014/main" val="20002"/>
                    </a:ext>
                  </a:extLst>
                </a:gridCol>
                <a:gridCol w="1531250">
                  <a:extLst>
                    <a:ext uri="{9D8B030D-6E8A-4147-A177-3AD203B41FA5}">
                      <a16:colId xmlns:a16="http://schemas.microsoft.com/office/drawing/2014/main" val="20003"/>
                    </a:ext>
                  </a:extLst>
                </a:gridCol>
                <a:gridCol w="1531250">
                  <a:extLst>
                    <a:ext uri="{9D8B030D-6E8A-4147-A177-3AD203B41FA5}">
                      <a16:colId xmlns:a16="http://schemas.microsoft.com/office/drawing/2014/main" val="20004"/>
                    </a:ext>
                  </a:extLst>
                </a:gridCol>
                <a:gridCol w="1531250">
                  <a:extLst>
                    <a:ext uri="{9D8B030D-6E8A-4147-A177-3AD203B41FA5}">
                      <a16:colId xmlns:a16="http://schemas.microsoft.com/office/drawing/2014/main" val="20005"/>
                    </a:ext>
                  </a:extLst>
                </a:gridCol>
                <a:gridCol w="1531250">
                  <a:extLst>
                    <a:ext uri="{9D8B030D-6E8A-4147-A177-3AD203B41FA5}">
                      <a16:colId xmlns:a16="http://schemas.microsoft.com/office/drawing/2014/main" val="20006"/>
                    </a:ext>
                  </a:extLst>
                </a:gridCol>
              </a:tblGrid>
              <a:tr h="425750">
                <a:tc>
                  <a:txBody>
                    <a:bodyPr/>
                    <a:lstStyle/>
                    <a:p>
                      <a:pPr marL="0" marR="0" lvl="0" indent="0" algn="ctr" rtl="0">
                        <a:spcBef>
                          <a:spcPts val="0"/>
                        </a:spcBef>
                        <a:spcAft>
                          <a:spcPts val="0"/>
                        </a:spcAft>
                        <a:buNone/>
                      </a:pPr>
                      <a:endParaRPr sz="2000" b="1"/>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1">
                          <a:solidFill>
                            <a:srgbClr val="000000"/>
                          </a:solidFill>
                        </a:rPr>
                        <a:t>Metric</a:t>
                      </a:r>
                      <a:endParaRPr sz="1800">
                        <a:solidFill>
                          <a:srgbClr val="000000"/>
                        </a:solidFill>
                      </a:endParaRPr>
                    </a:p>
                  </a:txBody>
                  <a:tcPr marL="91450" marR="91450" marT="45725" marB="45725" anchor="ctr">
                    <a:solidFill>
                      <a:schemeClr val="lt2"/>
                    </a:solidFill>
                  </a:tcPr>
                </a:tc>
                <a:tc>
                  <a:txBody>
                    <a:bodyPr/>
                    <a:lstStyle/>
                    <a:p>
                      <a:pPr marL="0" lvl="0" indent="0" algn="ctr" rtl="0">
                        <a:spcBef>
                          <a:spcPts val="0"/>
                        </a:spcBef>
                        <a:spcAft>
                          <a:spcPts val="0"/>
                        </a:spcAft>
                        <a:buNone/>
                      </a:pPr>
                      <a:r>
                        <a:rPr lang="en-US" sz="1800" b="1">
                          <a:solidFill>
                            <a:srgbClr val="000000"/>
                          </a:solidFill>
                        </a:rPr>
                        <a:t>Poor</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Bad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Neutral</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Good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Great</a:t>
                      </a:r>
                      <a:endParaRPr sz="1800" b="1">
                        <a:solidFill>
                          <a:srgbClr val="000000"/>
                        </a:solidFill>
                      </a:endParaRPr>
                    </a:p>
                  </a:txBody>
                  <a:tcPr marL="91425" marR="91425" marT="91425" marB="91425">
                    <a:solidFill>
                      <a:schemeClr val="lt2"/>
                    </a:solidFill>
                  </a:tcPr>
                </a:tc>
                <a:extLst>
                  <a:ext uri="{0D108BD9-81ED-4DB2-BD59-A6C34878D82A}">
                    <a16:rowId xmlns:a16="http://schemas.microsoft.com/office/drawing/2014/main" val="10000"/>
                  </a:ext>
                </a:extLst>
              </a:tr>
              <a:tr h="425750">
                <a:tc rowSpan="3">
                  <a:txBody>
                    <a:bodyPr/>
                    <a:lstStyle/>
                    <a:p>
                      <a:pPr marL="0" marR="0" lvl="0" indent="0" algn="ctr" rtl="0">
                        <a:spcBef>
                          <a:spcPts val="0"/>
                        </a:spcBef>
                        <a:spcAft>
                          <a:spcPts val="0"/>
                        </a:spcAft>
                        <a:buNone/>
                      </a:pPr>
                      <a:r>
                        <a:rPr lang="en-US" sz="1800" b="1"/>
                        <a:t>Random Forest</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DFE24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35%</a:t>
                      </a:r>
                      <a:endParaRPr sz="1800">
                        <a:latin typeface="Calibri"/>
                        <a:ea typeface="Calibri"/>
                        <a:cs typeface="Calibri"/>
                        <a:sym typeface="Calibri"/>
                      </a:endParaRPr>
                    </a:p>
                  </a:txBody>
                  <a:tcPr marL="91425" marR="91425" marT="91425" marB="91425">
                    <a:solidFill>
                      <a:srgbClr val="EDEF88"/>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29%</a:t>
                      </a:r>
                      <a:endParaRPr sz="1800">
                        <a:latin typeface="Calibri"/>
                        <a:ea typeface="Calibri"/>
                        <a:cs typeface="Calibri"/>
                        <a:sym typeface="Calibri"/>
                      </a:endParaRPr>
                    </a:p>
                  </a:txBody>
                  <a:tcPr marL="91425" marR="91425" marT="91425" marB="91425">
                    <a:solidFill>
                      <a:srgbClr val="F0F294"/>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40%</a:t>
                      </a:r>
                      <a:endParaRPr sz="1800">
                        <a:latin typeface="Calibri"/>
                        <a:ea typeface="Calibri"/>
                        <a:cs typeface="Calibri"/>
                        <a:sym typeface="Calibri"/>
                      </a:endParaRPr>
                    </a:p>
                  </a:txBody>
                  <a:tcPr marL="91425" marR="91425" marT="91425" marB="91425">
                    <a:solidFill>
                      <a:srgbClr val="EAED7E"/>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53%</a:t>
                      </a:r>
                      <a:endParaRPr sz="1800">
                        <a:latin typeface="Calibri"/>
                        <a:ea typeface="Calibri"/>
                        <a:cs typeface="Calibri"/>
                        <a:sym typeface="Calibri"/>
                      </a:endParaRPr>
                    </a:p>
                  </a:txBody>
                  <a:tcPr marL="91425" marR="91425" marT="91425" marB="91425">
                    <a:solidFill>
                      <a:srgbClr val="E4E763"/>
                    </a:solidFill>
                  </a:tcPr>
                </a:tc>
                <a:extLst>
                  <a:ext uri="{0D108BD9-81ED-4DB2-BD59-A6C34878D82A}">
                    <a16:rowId xmlns:a16="http://schemas.microsoft.com/office/drawing/2014/main" val="10001"/>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16%</a:t>
                      </a:r>
                      <a:endParaRPr sz="1800">
                        <a:latin typeface="Calibri"/>
                        <a:ea typeface="Calibri"/>
                        <a:cs typeface="Calibri"/>
                        <a:sym typeface="Calibri"/>
                      </a:endParaRPr>
                    </a:p>
                  </a:txBody>
                  <a:tcPr marL="91425" marR="91425" marT="91425" marB="91425">
                    <a:solidFill>
                      <a:srgbClr val="F6F7AE"/>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a:t>
                      </a:r>
                      <a:endParaRPr sz="1800">
                        <a:latin typeface="Calibri"/>
                        <a:ea typeface="Calibri"/>
                        <a:cs typeface="Calibri"/>
                        <a:sym typeface="Calibri"/>
                      </a:endParaRPr>
                    </a:p>
                  </a:txBody>
                  <a:tcPr marL="91425" marR="91425" marT="91425" marB="91425">
                    <a:solidFill>
                      <a:srgbClr val="FCFDC8"/>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FBFCC4"/>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DFE24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59%</a:t>
                      </a:r>
                      <a:endParaRPr sz="1800">
                        <a:latin typeface="Calibri"/>
                        <a:ea typeface="Calibri"/>
                        <a:cs typeface="Calibri"/>
                        <a:sym typeface="Calibri"/>
                      </a:endParaRPr>
                    </a:p>
                  </a:txBody>
                  <a:tcPr marL="91425" marR="91425" marT="91425" marB="91425">
                    <a:solidFill>
                      <a:srgbClr val="E1E557"/>
                    </a:solidFill>
                  </a:tcPr>
                </a:tc>
                <a:extLst>
                  <a:ext uri="{0D108BD9-81ED-4DB2-BD59-A6C34878D82A}">
                    <a16:rowId xmlns:a16="http://schemas.microsoft.com/office/drawing/2014/main" val="10002"/>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26%</a:t>
                      </a:r>
                      <a:endParaRPr sz="1800">
                        <a:latin typeface="Calibri"/>
                        <a:ea typeface="Calibri"/>
                        <a:cs typeface="Calibri"/>
                        <a:sym typeface="Calibri"/>
                      </a:endParaRPr>
                    </a:p>
                  </a:txBody>
                  <a:tcPr marL="91425" marR="91425" marT="91425" marB="91425">
                    <a:solidFill>
                      <a:srgbClr val="F1F39A"/>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FBFCC4"/>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9%</a:t>
                      </a:r>
                      <a:endParaRPr sz="1800">
                        <a:latin typeface="Calibri"/>
                        <a:ea typeface="Calibri"/>
                        <a:cs typeface="Calibri"/>
                        <a:sym typeface="Calibri"/>
                      </a:endParaRPr>
                    </a:p>
                  </a:txBody>
                  <a:tcPr marL="91425" marR="91425" marT="91425" marB="91425">
                    <a:solidFill>
                      <a:srgbClr val="F9FBBC"/>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49%</a:t>
                      </a:r>
                      <a:endParaRPr sz="1800">
                        <a:latin typeface="Calibri"/>
                        <a:ea typeface="Calibri"/>
                        <a:cs typeface="Calibri"/>
                        <a:sym typeface="Calibri"/>
                      </a:endParaRPr>
                    </a:p>
                  </a:txBody>
                  <a:tcPr marL="91425" marR="91425" marT="91425" marB="91425">
                    <a:solidFill>
                      <a:srgbClr val="E6E96C"/>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56%</a:t>
                      </a:r>
                      <a:endParaRPr sz="1800">
                        <a:latin typeface="Calibri"/>
                        <a:ea typeface="Calibri"/>
                        <a:cs typeface="Calibri"/>
                        <a:sym typeface="Calibri"/>
                      </a:endParaRPr>
                    </a:p>
                  </a:txBody>
                  <a:tcPr marL="91425" marR="91425" marT="91425" marB="91425">
                    <a:solidFill>
                      <a:srgbClr val="E3E65D"/>
                    </a:solidFill>
                  </a:tcPr>
                </a:tc>
                <a:extLst>
                  <a:ext uri="{0D108BD9-81ED-4DB2-BD59-A6C34878D82A}">
                    <a16:rowId xmlns:a16="http://schemas.microsoft.com/office/drawing/2014/main" val="10003"/>
                  </a:ext>
                </a:extLst>
              </a:tr>
              <a:tr h="425750">
                <a:tc rowSpan="3">
                  <a:txBody>
                    <a:bodyPr/>
                    <a:lstStyle/>
                    <a:p>
                      <a:pPr marL="0" marR="0" lvl="0" indent="0" algn="ctr" rtl="0">
                        <a:spcBef>
                          <a:spcPts val="0"/>
                        </a:spcBef>
                        <a:spcAft>
                          <a:spcPts val="0"/>
                        </a:spcAft>
                        <a:buNone/>
                      </a:pPr>
                      <a:r>
                        <a:rPr lang="en-US" sz="1800" b="1"/>
                        <a:t>SVM</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E0E453"/>
                    </a:solidFill>
                  </a:tcPr>
                </a:tc>
                <a:tc>
                  <a:txBody>
                    <a:bodyPr/>
                    <a:lstStyle/>
                    <a:p>
                      <a:pPr marL="0" lvl="0" indent="0" algn="ctr" rtl="0">
                        <a:lnSpc>
                          <a:spcPct val="115000"/>
                        </a:lnSpc>
                        <a:spcBef>
                          <a:spcPts val="0"/>
                        </a:spcBef>
                        <a:spcAft>
                          <a:spcPts val="0"/>
                        </a:spcAft>
                        <a:buNone/>
                      </a:pPr>
                      <a:r>
                        <a:rPr lang="en-US" sz="1800"/>
                        <a:t>48%</a:t>
                      </a:r>
                      <a:endParaRPr sz="1800"/>
                    </a:p>
                  </a:txBody>
                  <a:tcPr marL="91425" marR="91425" marT="91425" marB="91425">
                    <a:solidFill>
                      <a:srgbClr val="E6E96E"/>
                    </a:solidFill>
                  </a:tcPr>
                </a:tc>
                <a:tc>
                  <a:txBody>
                    <a:bodyPr/>
                    <a:lstStyle/>
                    <a:p>
                      <a:pPr marL="0" lvl="0" indent="0" algn="ctr" rtl="0">
                        <a:lnSpc>
                          <a:spcPct val="115000"/>
                        </a:lnSpc>
                        <a:spcBef>
                          <a:spcPts val="0"/>
                        </a:spcBef>
                        <a:spcAft>
                          <a:spcPts val="0"/>
                        </a:spcAft>
                        <a:buNone/>
                      </a:pPr>
                      <a:r>
                        <a:rPr lang="en-US" sz="1800"/>
                        <a:t>42%</a:t>
                      </a:r>
                      <a:endParaRPr sz="1800"/>
                    </a:p>
                  </a:txBody>
                  <a:tcPr marL="91425" marR="91425" marT="91425" marB="91425">
                    <a:solidFill>
                      <a:srgbClr val="E9EC7A"/>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E9EC78"/>
                    </a:solidFill>
                  </a:tcPr>
                </a:tc>
                <a:tc>
                  <a:txBody>
                    <a:bodyPr/>
                    <a:lstStyle/>
                    <a:p>
                      <a:pPr marL="0" lvl="0" indent="0" algn="ctr" rtl="0">
                        <a:lnSpc>
                          <a:spcPct val="115000"/>
                        </a:lnSpc>
                        <a:spcBef>
                          <a:spcPts val="0"/>
                        </a:spcBef>
                        <a:spcAft>
                          <a:spcPts val="0"/>
                        </a:spcAft>
                        <a:buNone/>
                      </a:pPr>
                      <a:r>
                        <a:rPr lang="en-US" sz="1800"/>
                        <a:t>56%</a:t>
                      </a:r>
                      <a:endParaRPr sz="1800"/>
                    </a:p>
                  </a:txBody>
                  <a:tcPr marL="91425" marR="91425" marT="91425" marB="91425">
                    <a:solidFill>
                      <a:srgbClr val="E3E65D"/>
                    </a:solidFill>
                  </a:tcPr>
                </a:tc>
                <a:extLst>
                  <a:ext uri="{0D108BD9-81ED-4DB2-BD59-A6C34878D82A}">
                    <a16:rowId xmlns:a16="http://schemas.microsoft.com/office/drawing/2014/main" val="10004"/>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20%</a:t>
                      </a:r>
                      <a:endParaRPr sz="1800"/>
                    </a:p>
                  </a:txBody>
                  <a:tcPr marL="91425" marR="91425" marT="91425" marB="91425">
                    <a:solidFill>
                      <a:srgbClr val="F4F6A6"/>
                    </a:solidFill>
                  </a:tcPr>
                </a:tc>
                <a:tc>
                  <a:txBody>
                    <a:bodyPr/>
                    <a:lstStyle/>
                    <a:p>
                      <a:pPr marL="0" lvl="0" indent="0" algn="ctr" rtl="0">
                        <a:lnSpc>
                          <a:spcPct val="115000"/>
                        </a:lnSpc>
                        <a:spcBef>
                          <a:spcPts val="0"/>
                        </a:spcBef>
                        <a:spcAft>
                          <a:spcPts val="0"/>
                        </a:spcAft>
                        <a:buNone/>
                      </a:pPr>
                      <a:r>
                        <a:rPr lang="en-US" sz="1800"/>
                        <a:t>6%</a:t>
                      </a:r>
                      <a:endParaRPr sz="1800"/>
                    </a:p>
                  </a:txBody>
                  <a:tcPr marL="91425" marR="91425" marT="91425" marB="91425">
                    <a:solidFill>
                      <a:srgbClr val="FBFCC2"/>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F9FABA"/>
                    </a:solidFill>
                  </a:tcPr>
                </a:tc>
                <a:tc>
                  <a:txBody>
                    <a:bodyPr/>
                    <a:lstStyle/>
                    <a:p>
                      <a:pPr marL="0" lvl="0" indent="0" algn="ctr" rtl="0">
                        <a:lnSpc>
                          <a:spcPct val="115000"/>
                        </a:lnSpc>
                        <a:spcBef>
                          <a:spcPts val="0"/>
                        </a:spcBef>
                        <a:spcAft>
                          <a:spcPts val="0"/>
                        </a:spcAft>
                        <a:buNone/>
                      </a:pPr>
                      <a:r>
                        <a:rPr lang="en-US" sz="1800"/>
                        <a:t>66%</a:t>
                      </a:r>
                      <a:endParaRPr sz="1800"/>
                    </a:p>
                  </a:txBody>
                  <a:tcPr marL="91425" marR="91425" marT="91425" marB="91425">
                    <a:solidFill>
                      <a:srgbClr val="DEE149"/>
                    </a:solidFill>
                  </a:tcPr>
                </a:tc>
                <a:tc>
                  <a:txBody>
                    <a:bodyPr/>
                    <a:lstStyle/>
                    <a:p>
                      <a:pPr marL="0" lvl="0" indent="0" algn="ctr" rtl="0">
                        <a:lnSpc>
                          <a:spcPct val="115000"/>
                        </a:lnSpc>
                        <a:spcBef>
                          <a:spcPts val="0"/>
                        </a:spcBef>
                        <a:spcAft>
                          <a:spcPts val="0"/>
                        </a:spcAft>
                        <a:buNone/>
                      </a:pPr>
                      <a:r>
                        <a:rPr lang="en-US" sz="1800"/>
                        <a:t>64%</a:t>
                      </a:r>
                      <a:endParaRPr sz="1800"/>
                    </a:p>
                  </a:txBody>
                  <a:tcPr marL="91425" marR="91425" marT="91425" marB="91425">
                    <a:solidFill>
                      <a:srgbClr val="DFE24D"/>
                    </a:solidFill>
                  </a:tcPr>
                </a:tc>
                <a:extLst>
                  <a:ext uri="{0D108BD9-81ED-4DB2-BD59-A6C34878D82A}">
                    <a16:rowId xmlns:a16="http://schemas.microsoft.com/office/drawing/2014/main" val="10005"/>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FF192"/>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F9FABA"/>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F6F7AE"/>
                    </a:solidFill>
                  </a:tcPr>
                </a:tc>
                <a:tc>
                  <a:txBody>
                    <a:bodyPr/>
                    <a:lstStyle/>
                    <a:p>
                      <a:pPr marL="0" lvl="0" indent="0" algn="ctr" rtl="0">
                        <a:lnSpc>
                          <a:spcPct val="115000"/>
                        </a:lnSpc>
                        <a:spcBef>
                          <a:spcPts val="0"/>
                        </a:spcBef>
                        <a:spcAft>
                          <a:spcPts val="0"/>
                        </a:spcAft>
                        <a:buNone/>
                      </a:pPr>
                      <a:r>
                        <a:rPr lang="en-US" sz="1800"/>
                        <a:t>52%</a:t>
                      </a:r>
                      <a:endParaRPr sz="1800"/>
                    </a:p>
                  </a:txBody>
                  <a:tcPr marL="91425" marR="91425" marT="91425" marB="91425">
                    <a:solidFill>
                      <a:srgbClr val="E5E865"/>
                    </a:solidFill>
                  </a:tcPr>
                </a:tc>
                <a:tc>
                  <a:txBody>
                    <a:bodyPr/>
                    <a:lstStyle/>
                    <a:p>
                      <a:pPr marL="0" lvl="0" indent="0" algn="ctr" rtl="0">
                        <a:lnSpc>
                          <a:spcPct val="115000"/>
                        </a:lnSpc>
                        <a:spcBef>
                          <a:spcPts val="0"/>
                        </a:spcBef>
                        <a:spcAft>
                          <a:spcPts val="0"/>
                        </a:spcAft>
                        <a:buNone/>
                      </a:pPr>
                      <a:r>
                        <a:rPr lang="en-US" sz="1800"/>
                        <a:t>59%</a:t>
                      </a:r>
                      <a:endParaRPr sz="1800"/>
                    </a:p>
                  </a:txBody>
                  <a:tcPr marL="91425" marR="91425" marT="91425" marB="91425">
                    <a:solidFill>
                      <a:srgbClr val="E1E557"/>
                    </a:solidFill>
                  </a:tcPr>
                </a:tc>
                <a:extLst>
                  <a:ext uri="{0D108BD9-81ED-4DB2-BD59-A6C34878D82A}">
                    <a16:rowId xmlns:a16="http://schemas.microsoft.com/office/drawing/2014/main" val="10006"/>
                  </a:ext>
                </a:extLst>
              </a:tr>
              <a:tr h="425750">
                <a:tc rowSpan="3">
                  <a:txBody>
                    <a:bodyPr/>
                    <a:lstStyle/>
                    <a:p>
                      <a:pPr marL="0" marR="0" lvl="0" indent="0" algn="ctr" rtl="0">
                        <a:spcBef>
                          <a:spcPts val="0"/>
                        </a:spcBef>
                        <a:spcAft>
                          <a:spcPts val="0"/>
                        </a:spcAft>
                        <a:buNone/>
                      </a:pPr>
                      <a:r>
                        <a:rPr lang="en-US" sz="1800" b="1"/>
                        <a:t>Naïve Bayes</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60%</a:t>
                      </a:r>
                      <a:endParaRPr sz="1800"/>
                    </a:p>
                  </a:txBody>
                  <a:tcPr marL="91425" marR="91425" marT="91425" marB="91425">
                    <a:solidFill>
                      <a:srgbClr val="E1E455"/>
                    </a:solidFill>
                  </a:tcPr>
                </a:tc>
                <a:tc>
                  <a:txBody>
                    <a:bodyPr/>
                    <a:lstStyle/>
                    <a:p>
                      <a:pPr marL="0" lvl="0" indent="0" algn="ctr" rtl="0">
                        <a:lnSpc>
                          <a:spcPct val="115000"/>
                        </a:lnSpc>
                        <a:spcBef>
                          <a:spcPts val="0"/>
                        </a:spcBef>
                        <a:spcAft>
                          <a:spcPts val="0"/>
                        </a:spcAft>
                        <a:buNone/>
                      </a:pPr>
                      <a:r>
                        <a:rPr lang="en-US" sz="1800"/>
                        <a:t>41%</a:t>
                      </a:r>
                      <a:endParaRPr sz="1800"/>
                    </a:p>
                  </a:txBody>
                  <a:tcPr marL="91425" marR="91425" marT="91425" marB="91425">
                    <a:solidFill>
                      <a:srgbClr val="EAEC7C"/>
                    </a:solidFill>
                  </a:tcPr>
                </a:tc>
                <a:tc>
                  <a:txBody>
                    <a:bodyPr/>
                    <a:lstStyle/>
                    <a:p>
                      <a:pPr marL="0" lvl="0" indent="0" algn="ctr" rtl="0">
                        <a:lnSpc>
                          <a:spcPct val="115000"/>
                        </a:lnSpc>
                        <a:spcBef>
                          <a:spcPts val="0"/>
                        </a:spcBef>
                        <a:spcAft>
                          <a:spcPts val="0"/>
                        </a:spcAft>
                        <a:buNone/>
                      </a:pPr>
                      <a:r>
                        <a:rPr lang="en-US" sz="1800"/>
                        <a:t>31%</a:t>
                      </a:r>
                      <a:endParaRPr sz="1800"/>
                    </a:p>
                  </a:txBody>
                  <a:tcPr marL="91425" marR="91425" marT="91425" marB="91425">
                    <a:solidFill>
                      <a:srgbClr val="EFF190"/>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E9EC78"/>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E0E453"/>
                    </a:solidFill>
                  </a:tcPr>
                </a:tc>
                <a:extLst>
                  <a:ext uri="{0D108BD9-81ED-4DB2-BD59-A6C34878D82A}">
                    <a16:rowId xmlns:a16="http://schemas.microsoft.com/office/drawing/2014/main" val="10007"/>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FF192"/>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F9FABA"/>
                    </a:solidFill>
                  </a:tcPr>
                </a:tc>
                <a:tc>
                  <a:txBody>
                    <a:bodyPr/>
                    <a:lstStyle/>
                    <a:p>
                      <a:pPr marL="0" lvl="0" indent="0" algn="ctr" rtl="0">
                        <a:lnSpc>
                          <a:spcPct val="115000"/>
                        </a:lnSpc>
                        <a:spcBef>
                          <a:spcPts val="0"/>
                        </a:spcBef>
                        <a:spcAft>
                          <a:spcPts val="0"/>
                        </a:spcAft>
                        <a:buNone/>
                      </a:pPr>
                      <a:r>
                        <a:rPr lang="en-US" sz="1800"/>
                        <a:t>7%</a:t>
                      </a:r>
                      <a:endParaRPr sz="1800"/>
                    </a:p>
                  </a:txBody>
                  <a:tcPr marL="91425" marR="91425" marT="91425" marB="91425">
                    <a:solidFill>
                      <a:srgbClr val="FAFBC0"/>
                    </a:solidFill>
                  </a:tcPr>
                </a:tc>
                <a:tc>
                  <a:txBody>
                    <a:bodyPr/>
                    <a:lstStyle/>
                    <a:p>
                      <a:pPr marL="0" lvl="0" indent="0" algn="ctr" rtl="0">
                        <a:lnSpc>
                          <a:spcPct val="115000"/>
                        </a:lnSpc>
                        <a:spcBef>
                          <a:spcPts val="0"/>
                        </a:spcBef>
                        <a:spcAft>
                          <a:spcPts val="0"/>
                        </a:spcAft>
                        <a:buNone/>
                      </a:pPr>
                      <a:r>
                        <a:rPr lang="en-US" sz="1800"/>
                        <a:t>73%</a:t>
                      </a:r>
                      <a:endParaRPr sz="1800"/>
                    </a:p>
                  </a:txBody>
                  <a:tcPr marL="91425" marR="91425" marT="91425" marB="91425">
                    <a:solidFill>
                      <a:srgbClr val="DADE3B"/>
                    </a:solidFill>
                  </a:tcPr>
                </a:tc>
                <a:tc>
                  <a:txBody>
                    <a:bodyPr/>
                    <a:lstStyle/>
                    <a:p>
                      <a:pPr marL="0" lvl="0" indent="0" algn="ctr" rtl="0">
                        <a:lnSpc>
                          <a:spcPct val="115000"/>
                        </a:lnSpc>
                        <a:spcBef>
                          <a:spcPts val="0"/>
                        </a:spcBef>
                        <a:spcAft>
                          <a:spcPts val="0"/>
                        </a:spcAft>
                        <a:buNone/>
                      </a:pPr>
                      <a:r>
                        <a:rPr lang="en-US" sz="1800"/>
                        <a:t>55%</a:t>
                      </a:r>
                      <a:endParaRPr sz="1800"/>
                    </a:p>
                  </a:txBody>
                  <a:tcPr marL="91425" marR="91425" marT="91425" marB="91425">
                    <a:solidFill>
                      <a:srgbClr val="E3E65F"/>
                    </a:solidFill>
                  </a:tcPr>
                </a:tc>
                <a:extLst>
                  <a:ext uri="{0D108BD9-81ED-4DB2-BD59-A6C34878D82A}">
                    <a16:rowId xmlns:a16="http://schemas.microsoft.com/office/drawing/2014/main" val="10008"/>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40%</a:t>
                      </a:r>
                      <a:endParaRPr sz="1800"/>
                    </a:p>
                  </a:txBody>
                  <a:tcPr marL="91425" marR="91425" marT="91425" marB="91425">
                    <a:solidFill>
                      <a:srgbClr val="EAED7E"/>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F6F7AE"/>
                    </a:solidFill>
                  </a:tcPr>
                </a:tc>
                <a:tc>
                  <a:txBody>
                    <a:bodyPr/>
                    <a:lstStyle/>
                    <a:p>
                      <a:pPr marL="0" lvl="0" indent="0" algn="ctr" rtl="0">
                        <a:lnSpc>
                          <a:spcPct val="115000"/>
                        </a:lnSpc>
                        <a:spcBef>
                          <a:spcPts val="0"/>
                        </a:spcBef>
                        <a:spcAft>
                          <a:spcPts val="0"/>
                        </a:spcAft>
                        <a:buNone/>
                      </a:pPr>
                      <a:r>
                        <a:rPr lang="en-US" sz="1800"/>
                        <a:t>12%</a:t>
                      </a:r>
                      <a:endParaRPr sz="1800"/>
                    </a:p>
                  </a:txBody>
                  <a:tcPr marL="91425" marR="91425" marT="91425" marB="91425">
                    <a:solidFill>
                      <a:srgbClr val="F8F9B6"/>
                    </a:solidFill>
                  </a:tcPr>
                </a:tc>
                <a:tc>
                  <a:txBody>
                    <a:bodyPr/>
                    <a:lstStyle/>
                    <a:p>
                      <a:pPr marL="0" lvl="0" indent="0" algn="ctr" rtl="0">
                        <a:lnSpc>
                          <a:spcPct val="115000"/>
                        </a:lnSpc>
                        <a:spcBef>
                          <a:spcPts val="0"/>
                        </a:spcBef>
                        <a:spcAft>
                          <a:spcPts val="0"/>
                        </a:spcAft>
                        <a:buNone/>
                      </a:pPr>
                      <a:r>
                        <a:rPr lang="en-US" sz="1800"/>
                        <a:t>54%</a:t>
                      </a:r>
                      <a:endParaRPr sz="1800"/>
                    </a:p>
                  </a:txBody>
                  <a:tcPr marL="91425" marR="91425" marT="91425" marB="91425">
                    <a:solidFill>
                      <a:srgbClr val="E4E761"/>
                    </a:solidFill>
                  </a:tcPr>
                </a:tc>
                <a:tc>
                  <a:txBody>
                    <a:bodyPr/>
                    <a:lstStyle/>
                    <a:p>
                      <a:pPr marL="0" lvl="0" indent="0" algn="ctr" rtl="0">
                        <a:lnSpc>
                          <a:spcPct val="115000"/>
                        </a:lnSpc>
                        <a:spcBef>
                          <a:spcPts val="0"/>
                        </a:spcBef>
                        <a:spcAft>
                          <a:spcPts val="0"/>
                        </a:spcAft>
                        <a:buNone/>
                      </a:pPr>
                      <a:r>
                        <a:rPr lang="en-US" sz="1800" dirty="0"/>
                        <a:t>58%</a:t>
                      </a:r>
                      <a:endParaRPr sz="1800" dirty="0"/>
                    </a:p>
                  </a:txBody>
                  <a:tcPr marL="91425" marR="91425" marT="91425" marB="91425">
                    <a:solidFill>
                      <a:srgbClr val="E2E559"/>
                    </a:solidFill>
                  </a:tcPr>
                </a:tc>
                <a:extLst>
                  <a:ext uri="{0D108BD9-81ED-4DB2-BD59-A6C34878D82A}">
                    <a16:rowId xmlns:a16="http://schemas.microsoft.com/office/drawing/2014/main" val="10009"/>
                  </a:ext>
                </a:extLst>
              </a:tr>
            </a:tbl>
          </a:graphicData>
        </a:graphic>
      </p:graphicFrame>
      <p:sp>
        <p:nvSpPr>
          <p:cNvPr id="227" name="Google Shape;227;p11"/>
          <p:cNvSpPr/>
          <p:nvPr/>
        </p:nvSpPr>
        <p:spPr>
          <a:xfrm>
            <a:off x="3720400" y="2039200"/>
            <a:ext cx="1522800" cy="4557300"/>
          </a:xfrm>
          <a:prstGeom prst="rect">
            <a:avLst/>
          </a:prstGeom>
          <a:noFill/>
          <a:ln w="7620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8314150" y="2039200"/>
            <a:ext cx="3062400" cy="4557300"/>
          </a:xfrm>
          <a:prstGeom prst="rect">
            <a:avLst/>
          </a:prstGeom>
          <a:noFill/>
          <a:ln w="7620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331a73937a_2_22"/>
          <p:cNvSpPr txBox="1"/>
          <p:nvPr/>
        </p:nvSpPr>
        <p:spPr>
          <a:xfrm>
            <a:off x="513654" y="336937"/>
            <a:ext cx="11007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MULTICLASS CLASSIFICATION INITIAL RESULTS</a:t>
            </a:r>
            <a:endParaRPr/>
          </a:p>
        </p:txBody>
      </p:sp>
      <p:sp>
        <p:nvSpPr>
          <p:cNvPr id="235" name="Google Shape;235;g2331a73937a_2_22"/>
          <p:cNvSpPr txBox="1"/>
          <p:nvPr/>
        </p:nvSpPr>
        <p:spPr>
          <a:xfrm>
            <a:off x="657890" y="1313298"/>
            <a:ext cx="111456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Better precision compared to recall observed in classes Poor, Bad and Neutral</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p:txBody>
      </p:sp>
      <p:graphicFrame>
        <p:nvGraphicFramePr>
          <p:cNvPr id="236" name="Google Shape;236;g2331a73937a_2_22"/>
          <p:cNvGraphicFramePr/>
          <p:nvPr/>
        </p:nvGraphicFramePr>
        <p:xfrm>
          <a:off x="657909" y="2032000"/>
          <a:ext cx="10718750" cy="4775154"/>
        </p:xfrm>
        <a:graphic>
          <a:graphicData uri="http://schemas.openxmlformats.org/drawingml/2006/table">
            <a:tbl>
              <a:tblPr firstRow="1" bandRow="1">
                <a:noFill/>
                <a:tableStyleId>{865D5A02-3E79-499D-82B5-F15BCCCCE3BB}</a:tableStyleId>
              </a:tblPr>
              <a:tblGrid>
                <a:gridCol w="1531250">
                  <a:extLst>
                    <a:ext uri="{9D8B030D-6E8A-4147-A177-3AD203B41FA5}">
                      <a16:colId xmlns:a16="http://schemas.microsoft.com/office/drawing/2014/main" val="20000"/>
                    </a:ext>
                  </a:extLst>
                </a:gridCol>
                <a:gridCol w="1531250">
                  <a:extLst>
                    <a:ext uri="{9D8B030D-6E8A-4147-A177-3AD203B41FA5}">
                      <a16:colId xmlns:a16="http://schemas.microsoft.com/office/drawing/2014/main" val="20001"/>
                    </a:ext>
                  </a:extLst>
                </a:gridCol>
                <a:gridCol w="1531250">
                  <a:extLst>
                    <a:ext uri="{9D8B030D-6E8A-4147-A177-3AD203B41FA5}">
                      <a16:colId xmlns:a16="http://schemas.microsoft.com/office/drawing/2014/main" val="20002"/>
                    </a:ext>
                  </a:extLst>
                </a:gridCol>
                <a:gridCol w="1531250">
                  <a:extLst>
                    <a:ext uri="{9D8B030D-6E8A-4147-A177-3AD203B41FA5}">
                      <a16:colId xmlns:a16="http://schemas.microsoft.com/office/drawing/2014/main" val="20003"/>
                    </a:ext>
                  </a:extLst>
                </a:gridCol>
                <a:gridCol w="1531250">
                  <a:extLst>
                    <a:ext uri="{9D8B030D-6E8A-4147-A177-3AD203B41FA5}">
                      <a16:colId xmlns:a16="http://schemas.microsoft.com/office/drawing/2014/main" val="20004"/>
                    </a:ext>
                  </a:extLst>
                </a:gridCol>
                <a:gridCol w="1531250">
                  <a:extLst>
                    <a:ext uri="{9D8B030D-6E8A-4147-A177-3AD203B41FA5}">
                      <a16:colId xmlns:a16="http://schemas.microsoft.com/office/drawing/2014/main" val="20005"/>
                    </a:ext>
                  </a:extLst>
                </a:gridCol>
                <a:gridCol w="1531250">
                  <a:extLst>
                    <a:ext uri="{9D8B030D-6E8A-4147-A177-3AD203B41FA5}">
                      <a16:colId xmlns:a16="http://schemas.microsoft.com/office/drawing/2014/main" val="20006"/>
                    </a:ext>
                  </a:extLst>
                </a:gridCol>
              </a:tblGrid>
              <a:tr h="425750">
                <a:tc>
                  <a:txBody>
                    <a:bodyPr/>
                    <a:lstStyle/>
                    <a:p>
                      <a:pPr marL="0" marR="0" lvl="0" indent="0" algn="ctr" rtl="0">
                        <a:spcBef>
                          <a:spcPts val="0"/>
                        </a:spcBef>
                        <a:spcAft>
                          <a:spcPts val="0"/>
                        </a:spcAft>
                        <a:buNone/>
                      </a:pPr>
                      <a:endParaRPr sz="2000" b="1"/>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1">
                          <a:solidFill>
                            <a:srgbClr val="000000"/>
                          </a:solidFill>
                        </a:rPr>
                        <a:t>Metric</a:t>
                      </a:r>
                      <a:endParaRPr sz="1800">
                        <a:solidFill>
                          <a:srgbClr val="000000"/>
                        </a:solidFill>
                      </a:endParaRPr>
                    </a:p>
                  </a:txBody>
                  <a:tcPr marL="91450" marR="91450" marT="45725" marB="45725" anchor="ctr">
                    <a:solidFill>
                      <a:schemeClr val="lt2"/>
                    </a:solidFill>
                  </a:tcPr>
                </a:tc>
                <a:tc>
                  <a:txBody>
                    <a:bodyPr/>
                    <a:lstStyle/>
                    <a:p>
                      <a:pPr marL="0" lvl="0" indent="0" algn="ctr" rtl="0">
                        <a:spcBef>
                          <a:spcPts val="0"/>
                        </a:spcBef>
                        <a:spcAft>
                          <a:spcPts val="0"/>
                        </a:spcAft>
                        <a:buNone/>
                      </a:pPr>
                      <a:r>
                        <a:rPr lang="en-US" sz="1800" b="1">
                          <a:solidFill>
                            <a:srgbClr val="000000"/>
                          </a:solidFill>
                        </a:rPr>
                        <a:t>Poor</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Bad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Neutral</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Good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Great</a:t>
                      </a:r>
                      <a:endParaRPr sz="1800" b="1">
                        <a:solidFill>
                          <a:srgbClr val="000000"/>
                        </a:solidFill>
                      </a:endParaRPr>
                    </a:p>
                  </a:txBody>
                  <a:tcPr marL="91425" marR="91425" marT="91425" marB="91425">
                    <a:solidFill>
                      <a:schemeClr val="lt2"/>
                    </a:solidFill>
                  </a:tcPr>
                </a:tc>
                <a:extLst>
                  <a:ext uri="{0D108BD9-81ED-4DB2-BD59-A6C34878D82A}">
                    <a16:rowId xmlns:a16="http://schemas.microsoft.com/office/drawing/2014/main" val="10000"/>
                  </a:ext>
                </a:extLst>
              </a:tr>
              <a:tr h="425750">
                <a:tc rowSpan="3">
                  <a:txBody>
                    <a:bodyPr/>
                    <a:lstStyle/>
                    <a:p>
                      <a:pPr marL="0" marR="0" lvl="0" indent="0" algn="ctr" rtl="0">
                        <a:spcBef>
                          <a:spcPts val="0"/>
                        </a:spcBef>
                        <a:spcAft>
                          <a:spcPts val="0"/>
                        </a:spcAft>
                        <a:buNone/>
                      </a:pPr>
                      <a:r>
                        <a:rPr lang="en-US" sz="1800" b="1"/>
                        <a:t>Random Forest</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6EA0C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35%</a:t>
                      </a:r>
                      <a:endParaRPr sz="1800">
                        <a:latin typeface="Calibri"/>
                        <a:ea typeface="Calibri"/>
                        <a:cs typeface="Calibri"/>
                        <a:sym typeface="Calibri"/>
                      </a:endParaRPr>
                    </a:p>
                  </a:txBody>
                  <a:tcPr marL="91425" marR="91425" marT="91425" marB="91425">
                    <a:solidFill>
                      <a:srgbClr val="A1C2E0"/>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29%</a:t>
                      </a:r>
                      <a:endParaRPr sz="1800">
                        <a:latin typeface="Calibri"/>
                        <a:ea typeface="Calibri"/>
                        <a:cs typeface="Calibri"/>
                        <a:sym typeface="Calibri"/>
                      </a:endParaRPr>
                    </a:p>
                  </a:txBody>
                  <a:tcPr marL="91425" marR="91425" marT="91425" marB="91425">
                    <a:solidFill>
                      <a:srgbClr val="ABC9E4"/>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40%</a:t>
                      </a:r>
                      <a:endParaRPr sz="1800">
                        <a:latin typeface="Calibri"/>
                        <a:ea typeface="Calibri"/>
                        <a:cs typeface="Calibri"/>
                        <a:sym typeface="Calibri"/>
                      </a:endParaRPr>
                    </a:p>
                  </a:txBody>
                  <a:tcPr marL="91425" marR="91425" marT="91425" marB="91425">
                    <a:solidFill>
                      <a:srgbClr val="98BCD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53%</a:t>
                      </a:r>
                      <a:endParaRPr sz="1800">
                        <a:latin typeface="Calibri"/>
                        <a:ea typeface="Calibri"/>
                        <a:cs typeface="Calibri"/>
                        <a:sym typeface="Calibri"/>
                      </a:endParaRPr>
                    </a:p>
                  </a:txBody>
                  <a:tcPr marL="91425" marR="91425" marT="91425" marB="91425">
                    <a:solidFill>
                      <a:srgbClr val="81ADD5"/>
                    </a:solidFill>
                  </a:tcPr>
                </a:tc>
                <a:extLst>
                  <a:ext uri="{0D108BD9-81ED-4DB2-BD59-A6C34878D82A}">
                    <a16:rowId xmlns:a16="http://schemas.microsoft.com/office/drawing/2014/main" val="10001"/>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16%</a:t>
                      </a:r>
                      <a:endParaRPr sz="1800">
                        <a:latin typeface="Calibri"/>
                        <a:ea typeface="Calibri"/>
                        <a:cs typeface="Calibri"/>
                        <a:sym typeface="Calibri"/>
                      </a:endParaRPr>
                    </a:p>
                  </a:txBody>
                  <a:tcPr marL="91425" marR="91425" marT="91425" marB="91425">
                    <a:solidFill>
                      <a:srgbClr val="C2D9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a:t>
                      </a:r>
                      <a:endParaRPr sz="1800">
                        <a:latin typeface="Calibri"/>
                        <a:ea typeface="Calibri"/>
                        <a:cs typeface="Calibri"/>
                        <a:sym typeface="Calibri"/>
                      </a:endParaRPr>
                    </a:p>
                  </a:txBody>
                  <a:tcPr marL="91425" marR="91425" marT="91425" marB="91425">
                    <a:solidFill>
                      <a:srgbClr val="D8E8F6"/>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D5E6F4"/>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6EA0C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59%</a:t>
                      </a:r>
                      <a:endParaRPr sz="1800">
                        <a:latin typeface="Calibri"/>
                        <a:ea typeface="Calibri"/>
                        <a:cs typeface="Calibri"/>
                        <a:sym typeface="Calibri"/>
                      </a:endParaRPr>
                    </a:p>
                  </a:txBody>
                  <a:tcPr marL="91425" marR="91425" marT="91425" marB="91425">
                    <a:solidFill>
                      <a:srgbClr val="77A6D1"/>
                    </a:solidFill>
                  </a:tcPr>
                </a:tc>
                <a:extLst>
                  <a:ext uri="{0D108BD9-81ED-4DB2-BD59-A6C34878D82A}">
                    <a16:rowId xmlns:a16="http://schemas.microsoft.com/office/drawing/2014/main" val="10002"/>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26%</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56%</a:t>
                      </a:r>
                      <a:endParaRPr sz="1800">
                        <a:latin typeface="Calibri"/>
                        <a:ea typeface="Calibri"/>
                        <a:cs typeface="Calibri"/>
                        <a:sym typeface="Calibri"/>
                      </a:endParaRPr>
                    </a:p>
                  </a:txBody>
                  <a:tcPr marL="91425" marR="91425" marT="91425" marB="91425">
                    <a:solidFill>
                      <a:srgbClr val="EDEDED"/>
                    </a:solidFill>
                  </a:tcPr>
                </a:tc>
                <a:extLst>
                  <a:ext uri="{0D108BD9-81ED-4DB2-BD59-A6C34878D82A}">
                    <a16:rowId xmlns:a16="http://schemas.microsoft.com/office/drawing/2014/main" val="10003"/>
                  </a:ext>
                </a:extLst>
              </a:tr>
              <a:tr h="425750">
                <a:tc rowSpan="3">
                  <a:txBody>
                    <a:bodyPr/>
                    <a:lstStyle/>
                    <a:p>
                      <a:pPr marL="0" marR="0" lvl="0" indent="0" algn="ctr" rtl="0">
                        <a:spcBef>
                          <a:spcPts val="0"/>
                        </a:spcBef>
                        <a:spcAft>
                          <a:spcPts val="0"/>
                        </a:spcAft>
                        <a:buNone/>
                      </a:pPr>
                      <a:r>
                        <a:rPr lang="en-US" sz="1800" b="1"/>
                        <a:t>SVM</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73A4CF"/>
                    </a:solidFill>
                  </a:tcPr>
                </a:tc>
                <a:tc>
                  <a:txBody>
                    <a:bodyPr/>
                    <a:lstStyle/>
                    <a:p>
                      <a:pPr marL="0" lvl="0" indent="0" algn="ctr" rtl="0">
                        <a:lnSpc>
                          <a:spcPct val="115000"/>
                        </a:lnSpc>
                        <a:spcBef>
                          <a:spcPts val="0"/>
                        </a:spcBef>
                        <a:spcAft>
                          <a:spcPts val="0"/>
                        </a:spcAft>
                        <a:buNone/>
                      </a:pPr>
                      <a:r>
                        <a:rPr lang="en-US" sz="1800"/>
                        <a:t>48%</a:t>
                      </a:r>
                      <a:endParaRPr sz="1800"/>
                    </a:p>
                  </a:txBody>
                  <a:tcPr marL="91425" marR="91425" marT="91425" marB="91425">
                    <a:solidFill>
                      <a:srgbClr val="8AB3D8"/>
                    </a:solidFill>
                  </a:tcPr>
                </a:tc>
                <a:tc>
                  <a:txBody>
                    <a:bodyPr/>
                    <a:lstStyle/>
                    <a:p>
                      <a:pPr marL="0" lvl="0" indent="0" algn="ctr" rtl="0">
                        <a:lnSpc>
                          <a:spcPct val="115000"/>
                        </a:lnSpc>
                        <a:spcBef>
                          <a:spcPts val="0"/>
                        </a:spcBef>
                        <a:spcAft>
                          <a:spcPts val="0"/>
                        </a:spcAft>
                        <a:buNone/>
                      </a:pPr>
                      <a:r>
                        <a:rPr lang="en-US" sz="1800"/>
                        <a:t>42%</a:t>
                      </a:r>
                      <a:endParaRPr sz="1800"/>
                    </a:p>
                  </a:txBody>
                  <a:tcPr marL="91425" marR="91425" marT="91425" marB="91425">
                    <a:solidFill>
                      <a:srgbClr val="94BADC"/>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93B9DB"/>
                    </a:solidFill>
                  </a:tcPr>
                </a:tc>
                <a:tc>
                  <a:txBody>
                    <a:bodyPr/>
                    <a:lstStyle/>
                    <a:p>
                      <a:pPr marL="0" lvl="0" indent="0" algn="ctr" rtl="0">
                        <a:lnSpc>
                          <a:spcPct val="115000"/>
                        </a:lnSpc>
                        <a:spcBef>
                          <a:spcPts val="0"/>
                        </a:spcBef>
                        <a:spcAft>
                          <a:spcPts val="0"/>
                        </a:spcAft>
                        <a:buNone/>
                      </a:pPr>
                      <a:r>
                        <a:rPr lang="en-US" sz="1800"/>
                        <a:t>56%</a:t>
                      </a:r>
                      <a:endParaRPr sz="1800"/>
                    </a:p>
                  </a:txBody>
                  <a:tcPr marL="91425" marR="91425" marT="91425" marB="91425">
                    <a:solidFill>
                      <a:srgbClr val="7CA9D3"/>
                    </a:solidFill>
                  </a:tcPr>
                </a:tc>
                <a:extLst>
                  <a:ext uri="{0D108BD9-81ED-4DB2-BD59-A6C34878D82A}">
                    <a16:rowId xmlns:a16="http://schemas.microsoft.com/office/drawing/2014/main" val="10004"/>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20%</a:t>
                      </a:r>
                      <a:endParaRPr sz="1800"/>
                    </a:p>
                  </a:txBody>
                  <a:tcPr marL="91425" marR="91425" marT="91425" marB="91425">
                    <a:solidFill>
                      <a:srgbClr val="BBD4EA"/>
                    </a:solidFill>
                  </a:tcPr>
                </a:tc>
                <a:tc>
                  <a:txBody>
                    <a:bodyPr/>
                    <a:lstStyle/>
                    <a:p>
                      <a:pPr marL="0" lvl="0" indent="0" algn="ctr" rtl="0">
                        <a:lnSpc>
                          <a:spcPct val="115000"/>
                        </a:lnSpc>
                        <a:spcBef>
                          <a:spcPts val="0"/>
                        </a:spcBef>
                        <a:spcAft>
                          <a:spcPts val="0"/>
                        </a:spcAft>
                        <a:buNone/>
                      </a:pPr>
                      <a:r>
                        <a:rPr lang="en-US" sz="1800"/>
                        <a:t>6%</a:t>
                      </a:r>
                      <a:endParaRPr sz="1800"/>
                    </a:p>
                  </a:txBody>
                  <a:tcPr marL="91425" marR="91425" marT="91425" marB="91425">
                    <a:solidFill>
                      <a:srgbClr val="D3E4F4"/>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CCE0F1"/>
                    </a:solidFill>
                  </a:tcPr>
                </a:tc>
                <a:tc>
                  <a:txBody>
                    <a:bodyPr/>
                    <a:lstStyle/>
                    <a:p>
                      <a:pPr marL="0" lvl="0" indent="0" algn="ctr" rtl="0">
                        <a:lnSpc>
                          <a:spcPct val="115000"/>
                        </a:lnSpc>
                        <a:spcBef>
                          <a:spcPts val="0"/>
                        </a:spcBef>
                        <a:spcAft>
                          <a:spcPts val="0"/>
                        </a:spcAft>
                        <a:buNone/>
                      </a:pPr>
                      <a:r>
                        <a:rPr lang="en-US" sz="1800"/>
                        <a:t>66%</a:t>
                      </a:r>
                      <a:endParaRPr sz="1800"/>
                    </a:p>
                  </a:txBody>
                  <a:tcPr marL="91425" marR="91425" marT="91425" marB="91425">
                    <a:solidFill>
                      <a:srgbClr val="6B9ECC"/>
                    </a:solidFill>
                  </a:tcPr>
                </a:tc>
                <a:tc>
                  <a:txBody>
                    <a:bodyPr/>
                    <a:lstStyle/>
                    <a:p>
                      <a:pPr marL="0" lvl="0" indent="0" algn="ctr" rtl="0">
                        <a:lnSpc>
                          <a:spcPct val="115000"/>
                        </a:lnSpc>
                        <a:spcBef>
                          <a:spcPts val="0"/>
                        </a:spcBef>
                        <a:spcAft>
                          <a:spcPts val="0"/>
                        </a:spcAft>
                        <a:buNone/>
                      </a:pPr>
                      <a:r>
                        <a:rPr lang="en-US" sz="1800"/>
                        <a:t>64%</a:t>
                      </a:r>
                      <a:endParaRPr sz="1800"/>
                    </a:p>
                  </a:txBody>
                  <a:tcPr marL="91425" marR="91425" marT="91425" marB="91425">
                    <a:solidFill>
                      <a:srgbClr val="6EA0CD"/>
                    </a:solidFill>
                  </a:tcPr>
                </a:tc>
                <a:extLst>
                  <a:ext uri="{0D108BD9-81ED-4DB2-BD59-A6C34878D82A}">
                    <a16:rowId xmlns:a16="http://schemas.microsoft.com/office/drawing/2014/main" val="10005"/>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59%</a:t>
                      </a:r>
                      <a:endParaRPr sz="1800"/>
                    </a:p>
                  </a:txBody>
                  <a:tcPr marL="91425" marR="91425" marT="91425" marB="91425">
                    <a:solidFill>
                      <a:srgbClr val="EDEDED"/>
                    </a:solidFill>
                  </a:tcPr>
                </a:tc>
                <a:extLst>
                  <a:ext uri="{0D108BD9-81ED-4DB2-BD59-A6C34878D82A}">
                    <a16:rowId xmlns:a16="http://schemas.microsoft.com/office/drawing/2014/main" val="10006"/>
                  </a:ext>
                </a:extLst>
              </a:tr>
              <a:tr h="425750">
                <a:tc rowSpan="3">
                  <a:txBody>
                    <a:bodyPr/>
                    <a:lstStyle/>
                    <a:p>
                      <a:pPr marL="0" marR="0" lvl="0" indent="0" algn="ctr" rtl="0">
                        <a:spcBef>
                          <a:spcPts val="0"/>
                        </a:spcBef>
                        <a:spcAft>
                          <a:spcPts val="0"/>
                        </a:spcAft>
                        <a:buNone/>
                      </a:pPr>
                      <a:r>
                        <a:rPr lang="en-US" sz="1800" b="1"/>
                        <a:t>Naïve Bayes</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60%</a:t>
                      </a:r>
                      <a:endParaRPr sz="1800"/>
                    </a:p>
                  </a:txBody>
                  <a:tcPr marL="91425" marR="91425" marT="91425" marB="91425">
                    <a:solidFill>
                      <a:srgbClr val="75A5D0"/>
                    </a:solidFill>
                  </a:tcPr>
                </a:tc>
                <a:tc>
                  <a:txBody>
                    <a:bodyPr/>
                    <a:lstStyle/>
                    <a:p>
                      <a:pPr marL="0" lvl="0" indent="0" algn="ctr" rtl="0">
                        <a:lnSpc>
                          <a:spcPct val="115000"/>
                        </a:lnSpc>
                        <a:spcBef>
                          <a:spcPts val="0"/>
                        </a:spcBef>
                        <a:spcAft>
                          <a:spcPts val="0"/>
                        </a:spcAft>
                        <a:buNone/>
                      </a:pPr>
                      <a:r>
                        <a:rPr lang="en-US" sz="1800"/>
                        <a:t>41%</a:t>
                      </a:r>
                      <a:endParaRPr sz="1800"/>
                    </a:p>
                  </a:txBody>
                  <a:tcPr marL="91425" marR="91425" marT="91425" marB="91425">
                    <a:solidFill>
                      <a:srgbClr val="96BBDC"/>
                    </a:solidFill>
                  </a:tcPr>
                </a:tc>
                <a:tc>
                  <a:txBody>
                    <a:bodyPr/>
                    <a:lstStyle/>
                    <a:p>
                      <a:pPr marL="0" lvl="0" indent="0" algn="ctr" rtl="0">
                        <a:lnSpc>
                          <a:spcPct val="115000"/>
                        </a:lnSpc>
                        <a:spcBef>
                          <a:spcPts val="0"/>
                        </a:spcBef>
                        <a:spcAft>
                          <a:spcPts val="0"/>
                        </a:spcAft>
                        <a:buNone/>
                      </a:pPr>
                      <a:r>
                        <a:rPr lang="en-US" sz="1800"/>
                        <a:t>31%</a:t>
                      </a:r>
                      <a:endParaRPr sz="1800"/>
                    </a:p>
                  </a:txBody>
                  <a:tcPr marL="91425" marR="91425" marT="91425" marB="91425">
                    <a:solidFill>
                      <a:srgbClr val="A8C7E3"/>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93B9DB"/>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73A4CF"/>
                    </a:solidFill>
                  </a:tcPr>
                </a:tc>
                <a:extLst>
                  <a:ext uri="{0D108BD9-81ED-4DB2-BD59-A6C34878D82A}">
                    <a16:rowId xmlns:a16="http://schemas.microsoft.com/office/drawing/2014/main" val="10007"/>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A9C8E4"/>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CCE0F1"/>
                    </a:solidFill>
                  </a:tcPr>
                </a:tc>
                <a:tc>
                  <a:txBody>
                    <a:bodyPr/>
                    <a:lstStyle/>
                    <a:p>
                      <a:pPr marL="0" lvl="0" indent="0" algn="ctr" rtl="0">
                        <a:lnSpc>
                          <a:spcPct val="115000"/>
                        </a:lnSpc>
                        <a:spcBef>
                          <a:spcPts val="0"/>
                        </a:spcBef>
                        <a:spcAft>
                          <a:spcPts val="0"/>
                        </a:spcAft>
                        <a:buNone/>
                      </a:pPr>
                      <a:r>
                        <a:rPr lang="en-US" sz="1800"/>
                        <a:t>7%</a:t>
                      </a:r>
                      <a:endParaRPr sz="1800"/>
                    </a:p>
                  </a:txBody>
                  <a:tcPr marL="91425" marR="91425" marT="91425" marB="91425">
                    <a:solidFill>
                      <a:srgbClr val="D1E3F3"/>
                    </a:solidFill>
                  </a:tcPr>
                </a:tc>
                <a:tc>
                  <a:txBody>
                    <a:bodyPr/>
                    <a:lstStyle/>
                    <a:p>
                      <a:pPr marL="0" lvl="0" indent="0" algn="ctr" rtl="0">
                        <a:lnSpc>
                          <a:spcPct val="115000"/>
                        </a:lnSpc>
                        <a:spcBef>
                          <a:spcPts val="0"/>
                        </a:spcBef>
                        <a:spcAft>
                          <a:spcPts val="0"/>
                        </a:spcAft>
                        <a:buNone/>
                      </a:pPr>
                      <a:r>
                        <a:rPr lang="en-US" sz="1800"/>
                        <a:t>73%</a:t>
                      </a:r>
                      <a:endParaRPr sz="1800"/>
                    </a:p>
                  </a:txBody>
                  <a:tcPr marL="91425" marR="91425" marT="91425" marB="91425">
                    <a:solidFill>
                      <a:srgbClr val="5E95C7"/>
                    </a:solidFill>
                  </a:tcPr>
                </a:tc>
                <a:tc>
                  <a:txBody>
                    <a:bodyPr/>
                    <a:lstStyle/>
                    <a:p>
                      <a:pPr marL="0" lvl="0" indent="0" algn="ctr" rtl="0">
                        <a:lnSpc>
                          <a:spcPct val="115000"/>
                        </a:lnSpc>
                        <a:spcBef>
                          <a:spcPts val="0"/>
                        </a:spcBef>
                        <a:spcAft>
                          <a:spcPts val="0"/>
                        </a:spcAft>
                        <a:buNone/>
                      </a:pPr>
                      <a:r>
                        <a:rPr lang="en-US" sz="1800"/>
                        <a:t>55%</a:t>
                      </a:r>
                      <a:endParaRPr sz="1800"/>
                    </a:p>
                  </a:txBody>
                  <a:tcPr marL="91425" marR="91425" marT="91425" marB="91425">
                    <a:solidFill>
                      <a:srgbClr val="7EABD3"/>
                    </a:solidFill>
                  </a:tcPr>
                </a:tc>
                <a:extLst>
                  <a:ext uri="{0D108BD9-81ED-4DB2-BD59-A6C34878D82A}">
                    <a16:rowId xmlns:a16="http://schemas.microsoft.com/office/drawing/2014/main" val="10008"/>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40%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54%</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dirty="0"/>
                        <a:t>58%</a:t>
                      </a:r>
                      <a:endParaRPr sz="1800" dirty="0"/>
                    </a:p>
                  </a:txBody>
                  <a:tcPr marL="91425" marR="91425" marT="91425" marB="91425">
                    <a:solidFill>
                      <a:srgbClr val="EDEDED"/>
                    </a:solidFill>
                  </a:tcPr>
                </a:tc>
                <a:extLst>
                  <a:ext uri="{0D108BD9-81ED-4DB2-BD59-A6C34878D82A}">
                    <a16:rowId xmlns:a16="http://schemas.microsoft.com/office/drawing/2014/main" val="10009"/>
                  </a:ext>
                </a:extLst>
              </a:tr>
            </a:tbl>
          </a:graphicData>
        </a:graphic>
      </p:graphicFrame>
      <p:sp>
        <p:nvSpPr>
          <p:cNvPr id="237" name="Google Shape;237;g2331a73937a_2_22"/>
          <p:cNvSpPr/>
          <p:nvPr/>
        </p:nvSpPr>
        <p:spPr>
          <a:xfrm>
            <a:off x="3720400" y="2489175"/>
            <a:ext cx="4593600" cy="9144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2331a73937a_2_22"/>
          <p:cNvSpPr/>
          <p:nvPr/>
        </p:nvSpPr>
        <p:spPr>
          <a:xfrm>
            <a:off x="3720400" y="3933802"/>
            <a:ext cx="4593600" cy="9144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g2331a73937a_2_22"/>
          <p:cNvSpPr/>
          <p:nvPr/>
        </p:nvSpPr>
        <p:spPr>
          <a:xfrm>
            <a:off x="3720400" y="5360141"/>
            <a:ext cx="4593600" cy="9144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2331a73937a_2_42"/>
          <p:cNvSpPr txBox="1"/>
          <p:nvPr/>
        </p:nvSpPr>
        <p:spPr>
          <a:xfrm>
            <a:off x="513654" y="336937"/>
            <a:ext cx="11007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MULTICLASS CLASSIFICATION INITIAL RESULTS</a:t>
            </a:r>
            <a:endParaRPr/>
          </a:p>
        </p:txBody>
      </p:sp>
      <p:sp>
        <p:nvSpPr>
          <p:cNvPr id="246" name="Google Shape;246;g2331a73937a_2_42"/>
          <p:cNvSpPr txBox="1"/>
          <p:nvPr/>
        </p:nvSpPr>
        <p:spPr>
          <a:xfrm>
            <a:off x="657890" y="1237098"/>
            <a:ext cx="11145600" cy="14775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Better recall observed in class Good</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Balanced results in Class Great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a:p>
            <a:pPr marL="0" marR="0" lvl="0" indent="0" algn="l" rtl="0">
              <a:spcBef>
                <a:spcPts val="0"/>
              </a:spcBef>
              <a:spcAft>
                <a:spcPts val="0"/>
              </a:spcAft>
              <a:buNone/>
            </a:pPr>
            <a:endParaRPr sz="1800">
              <a:solidFill>
                <a:srgbClr val="385623"/>
              </a:solidFill>
              <a:latin typeface="Calibri"/>
              <a:ea typeface="Calibri"/>
              <a:cs typeface="Calibri"/>
              <a:sym typeface="Calibri"/>
            </a:endParaRPr>
          </a:p>
        </p:txBody>
      </p:sp>
      <p:graphicFrame>
        <p:nvGraphicFramePr>
          <p:cNvPr id="247" name="Google Shape;247;g2331a73937a_2_42"/>
          <p:cNvGraphicFramePr/>
          <p:nvPr/>
        </p:nvGraphicFramePr>
        <p:xfrm>
          <a:off x="657909" y="2032000"/>
          <a:ext cx="10718750" cy="4775154"/>
        </p:xfrm>
        <a:graphic>
          <a:graphicData uri="http://schemas.openxmlformats.org/drawingml/2006/table">
            <a:tbl>
              <a:tblPr firstRow="1" bandRow="1">
                <a:noFill/>
                <a:tableStyleId>{865D5A02-3E79-499D-82B5-F15BCCCCE3BB}</a:tableStyleId>
              </a:tblPr>
              <a:tblGrid>
                <a:gridCol w="1531250">
                  <a:extLst>
                    <a:ext uri="{9D8B030D-6E8A-4147-A177-3AD203B41FA5}">
                      <a16:colId xmlns:a16="http://schemas.microsoft.com/office/drawing/2014/main" val="20000"/>
                    </a:ext>
                  </a:extLst>
                </a:gridCol>
                <a:gridCol w="1531250">
                  <a:extLst>
                    <a:ext uri="{9D8B030D-6E8A-4147-A177-3AD203B41FA5}">
                      <a16:colId xmlns:a16="http://schemas.microsoft.com/office/drawing/2014/main" val="20001"/>
                    </a:ext>
                  </a:extLst>
                </a:gridCol>
                <a:gridCol w="1531250">
                  <a:extLst>
                    <a:ext uri="{9D8B030D-6E8A-4147-A177-3AD203B41FA5}">
                      <a16:colId xmlns:a16="http://schemas.microsoft.com/office/drawing/2014/main" val="20002"/>
                    </a:ext>
                  </a:extLst>
                </a:gridCol>
                <a:gridCol w="1531250">
                  <a:extLst>
                    <a:ext uri="{9D8B030D-6E8A-4147-A177-3AD203B41FA5}">
                      <a16:colId xmlns:a16="http://schemas.microsoft.com/office/drawing/2014/main" val="20003"/>
                    </a:ext>
                  </a:extLst>
                </a:gridCol>
                <a:gridCol w="1531250">
                  <a:extLst>
                    <a:ext uri="{9D8B030D-6E8A-4147-A177-3AD203B41FA5}">
                      <a16:colId xmlns:a16="http://schemas.microsoft.com/office/drawing/2014/main" val="20004"/>
                    </a:ext>
                  </a:extLst>
                </a:gridCol>
                <a:gridCol w="1531250">
                  <a:extLst>
                    <a:ext uri="{9D8B030D-6E8A-4147-A177-3AD203B41FA5}">
                      <a16:colId xmlns:a16="http://schemas.microsoft.com/office/drawing/2014/main" val="20005"/>
                    </a:ext>
                  </a:extLst>
                </a:gridCol>
                <a:gridCol w="1531250">
                  <a:extLst>
                    <a:ext uri="{9D8B030D-6E8A-4147-A177-3AD203B41FA5}">
                      <a16:colId xmlns:a16="http://schemas.microsoft.com/office/drawing/2014/main" val="20006"/>
                    </a:ext>
                  </a:extLst>
                </a:gridCol>
              </a:tblGrid>
              <a:tr h="425750">
                <a:tc>
                  <a:txBody>
                    <a:bodyPr/>
                    <a:lstStyle/>
                    <a:p>
                      <a:pPr marL="0" marR="0" lvl="0" indent="0" algn="ctr" rtl="0">
                        <a:spcBef>
                          <a:spcPts val="0"/>
                        </a:spcBef>
                        <a:spcAft>
                          <a:spcPts val="0"/>
                        </a:spcAft>
                        <a:buNone/>
                      </a:pPr>
                      <a:endParaRPr sz="2000" b="1"/>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1">
                          <a:solidFill>
                            <a:srgbClr val="000000"/>
                          </a:solidFill>
                        </a:rPr>
                        <a:t>Metric</a:t>
                      </a:r>
                      <a:endParaRPr sz="1800">
                        <a:solidFill>
                          <a:srgbClr val="000000"/>
                        </a:solidFill>
                      </a:endParaRPr>
                    </a:p>
                  </a:txBody>
                  <a:tcPr marL="91450" marR="91450" marT="45725" marB="45725" anchor="ctr">
                    <a:solidFill>
                      <a:schemeClr val="lt2"/>
                    </a:solidFill>
                  </a:tcPr>
                </a:tc>
                <a:tc>
                  <a:txBody>
                    <a:bodyPr/>
                    <a:lstStyle/>
                    <a:p>
                      <a:pPr marL="0" lvl="0" indent="0" algn="ctr" rtl="0">
                        <a:spcBef>
                          <a:spcPts val="0"/>
                        </a:spcBef>
                        <a:spcAft>
                          <a:spcPts val="0"/>
                        </a:spcAft>
                        <a:buNone/>
                      </a:pPr>
                      <a:r>
                        <a:rPr lang="en-US" sz="1800" b="1">
                          <a:solidFill>
                            <a:srgbClr val="000000"/>
                          </a:solidFill>
                        </a:rPr>
                        <a:t>Poor</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Bad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Neutral</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Good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Great</a:t>
                      </a:r>
                      <a:endParaRPr sz="1800" b="1">
                        <a:solidFill>
                          <a:srgbClr val="000000"/>
                        </a:solidFill>
                      </a:endParaRPr>
                    </a:p>
                  </a:txBody>
                  <a:tcPr marL="91425" marR="91425" marT="91425" marB="91425">
                    <a:solidFill>
                      <a:schemeClr val="lt2"/>
                    </a:solidFill>
                  </a:tcPr>
                </a:tc>
                <a:extLst>
                  <a:ext uri="{0D108BD9-81ED-4DB2-BD59-A6C34878D82A}">
                    <a16:rowId xmlns:a16="http://schemas.microsoft.com/office/drawing/2014/main" val="10000"/>
                  </a:ext>
                </a:extLst>
              </a:tr>
              <a:tr h="425750">
                <a:tc rowSpan="3">
                  <a:txBody>
                    <a:bodyPr/>
                    <a:lstStyle/>
                    <a:p>
                      <a:pPr marL="0" marR="0" lvl="0" indent="0" algn="ctr" rtl="0">
                        <a:spcBef>
                          <a:spcPts val="0"/>
                        </a:spcBef>
                        <a:spcAft>
                          <a:spcPts val="0"/>
                        </a:spcAft>
                        <a:buNone/>
                      </a:pPr>
                      <a:r>
                        <a:rPr lang="en-US" sz="1800" b="1"/>
                        <a:t>Random Forest</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DA8C58"/>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35%</a:t>
                      </a:r>
                      <a:endParaRPr sz="1800">
                        <a:latin typeface="Calibri"/>
                        <a:ea typeface="Calibri"/>
                        <a:cs typeface="Calibri"/>
                        <a:sym typeface="Calibri"/>
                      </a:endParaRPr>
                    </a:p>
                  </a:txBody>
                  <a:tcPr marL="91425" marR="91425" marT="91425" marB="91425">
                    <a:solidFill>
                      <a:srgbClr val="EAB492"/>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29%</a:t>
                      </a:r>
                      <a:endParaRPr sz="1800">
                        <a:latin typeface="Calibri"/>
                        <a:ea typeface="Calibri"/>
                        <a:cs typeface="Calibri"/>
                        <a:sym typeface="Calibri"/>
                      </a:endParaRPr>
                    </a:p>
                  </a:txBody>
                  <a:tcPr marL="91425" marR="91425" marT="91425" marB="91425">
                    <a:solidFill>
                      <a:srgbClr val="EDBC9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40%</a:t>
                      </a:r>
                      <a:endParaRPr sz="1800">
                        <a:latin typeface="Calibri"/>
                        <a:ea typeface="Calibri"/>
                        <a:cs typeface="Calibri"/>
                        <a:sym typeface="Calibri"/>
                      </a:endParaRPr>
                    </a:p>
                  </a:txBody>
                  <a:tcPr marL="91425" marR="91425" marT="91425" marB="91425">
                    <a:solidFill>
                      <a:srgbClr val="E7AD88"/>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53%</a:t>
                      </a:r>
                      <a:endParaRPr sz="1800">
                        <a:latin typeface="Calibri"/>
                        <a:ea typeface="Calibri"/>
                        <a:cs typeface="Calibri"/>
                        <a:sym typeface="Calibri"/>
                      </a:endParaRPr>
                    </a:p>
                  </a:txBody>
                  <a:tcPr marL="91425" marR="91425" marT="91425" marB="91425">
                    <a:solidFill>
                      <a:srgbClr val="E09B6E"/>
                    </a:solidFill>
                  </a:tcPr>
                </a:tc>
                <a:extLst>
                  <a:ext uri="{0D108BD9-81ED-4DB2-BD59-A6C34878D82A}">
                    <a16:rowId xmlns:a16="http://schemas.microsoft.com/office/drawing/2014/main" val="10001"/>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16%</a:t>
                      </a:r>
                      <a:endParaRPr sz="1800">
                        <a:latin typeface="Calibri"/>
                        <a:ea typeface="Calibri"/>
                        <a:cs typeface="Calibri"/>
                        <a:sym typeface="Calibri"/>
                      </a:endParaRPr>
                    </a:p>
                  </a:txBody>
                  <a:tcPr marL="91425" marR="91425" marT="91425" marB="91425">
                    <a:solidFill>
                      <a:srgbClr val="F4CEB7"/>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a:t>
                      </a:r>
                      <a:endParaRPr sz="1800">
                        <a:latin typeface="Calibri"/>
                        <a:ea typeface="Calibri"/>
                        <a:cs typeface="Calibri"/>
                        <a:sym typeface="Calibri"/>
                      </a:endParaRPr>
                    </a:p>
                  </a:txBody>
                  <a:tcPr marL="91425" marR="91425" marT="91425" marB="91425">
                    <a:solidFill>
                      <a:srgbClr val="FBE0D1"/>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FADEC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DA8C58"/>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59%</a:t>
                      </a:r>
                      <a:endParaRPr sz="1800">
                        <a:latin typeface="Calibri"/>
                        <a:ea typeface="Calibri"/>
                        <a:cs typeface="Calibri"/>
                        <a:sym typeface="Calibri"/>
                      </a:endParaRPr>
                    </a:p>
                  </a:txBody>
                  <a:tcPr marL="91425" marR="91425" marT="91425" marB="91425">
                    <a:solidFill>
                      <a:srgbClr val="DD9262"/>
                    </a:solidFill>
                  </a:tcPr>
                </a:tc>
                <a:extLst>
                  <a:ext uri="{0D108BD9-81ED-4DB2-BD59-A6C34878D82A}">
                    <a16:rowId xmlns:a16="http://schemas.microsoft.com/office/drawing/2014/main" val="10002"/>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26%</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56%</a:t>
                      </a:r>
                      <a:endParaRPr sz="1800">
                        <a:latin typeface="Calibri"/>
                        <a:ea typeface="Calibri"/>
                        <a:cs typeface="Calibri"/>
                        <a:sym typeface="Calibri"/>
                      </a:endParaRPr>
                    </a:p>
                  </a:txBody>
                  <a:tcPr marL="91425" marR="91425" marT="91425" marB="91425">
                    <a:solidFill>
                      <a:srgbClr val="EDEDED"/>
                    </a:solidFill>
                  </a:tcPr>
                </a:tc>
                <a:extLst>
                  <a:ext uri="{0D108BD9-81ED-4DB2-BD59-A6C34878D82A}">
                    <a16:rowId xmlns:a16="http://schemas.microsoft.com/office/drawing/2014/main" val="10003"/>
                  </a:ext>
                </a:extLst>
              </a:tr>
              <a:tr h="425750">
                <a:tc rowSpan="3">
                  <a:txBody>
                    <a:bodyPr/>
                    <a:lstStyle/>
                    <a:p>
                      <a:pPr marL="0" marR="0" lvl="0" indent="0" algn="ctr" rtl="0">
                        <a:spcBef>
                          <a:spcPts val="0"/>
                        </a:spcBef>
                        <a:spcAft>
                          <a:spcPts val="0"/>
                        </a:spcAft>
                        <a:buNone/>
                      </a:pPr>
                      <a:r>
                        <a:rPr lang="en-US" sz="1800" b="1"/>
                        <a:t>SVM</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DC905E"/>
                    </a:solidFill>
                  </a:tcPr>
                </a:tc>
                <a:tc>
                  <a:txBody>
                    <a:bodyPr/>
                    <a:lstStyle/>
                    <a:p>
                      <a:pPr marL="0" lvl="0" indent="0" algn="ctr" rtl="0">
                        <a:lnSpc>
                          <a:spcPct val="115000"/>
                        </a:lnSpc>
                        <a:spcBef>
                          <a:spcPts val="0"/>
                        </a:spcBef>
                        <a:spcAft>
                          <a:spcPts val="0"/>
                        </a:spcAft>
                        <a:buNone/>
                      </a:pPr>
                      <a:r>
                        <a:rPr lang="en-US" sz="1800"/>
                        <a:t>48%</a:t>
                      </a:r>
                      <a:endParaRPr sz="1800"/>
                    </a:p>
                  </a:txBody>
                  <a:tcPr marL="91425" marR="91425" marT="91425" marB="91425">
                    <a:solidFill>
                      <a:srgbClr val="E3A278"/>
                    </a:solidFill>
                  </a:tcPr>
                </a:tc>
                <a:tc>
                  <a:txBody>
                    <a:bodyPr/>
                    <a:lstStyle/>
                    <a:p>
                      <a:pPr marL="0" lvl="0" indent="0" algn="ctr" rtl="0">
                        <a:lnSpc>
                          <a:spcPct val="115000"/>
                        </a:lnSpc>
                        <a:spcBef>
                          <a:spcPts val="0"/>
                        </a:spcBef>
                        <a:spcAft>
                          <a:spcPts val="0"/>
                        </a:spcAft>
                        <a:buNone/>
                      </a:pPr>
                      <a:r>
                        <a:rPr lang="en-US" sz="1800"/>
                        <a:t>42%</a:t>
                      </a:r>
                      <a:endParaRPr sz="1800"/>
                    </a:p>
                  </a:txBody>
                  <a:tcPr marL="91425" marR="91425" marT="91425" marB="91425">
                    <a:solidFill>
                      <a:srgbClr val="E6AA84"/>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E5A982"/>
                    </a:solidFill>
                  </a:tcPr>
                </a:tc>
                <a:tc>
                  <a:txBody>
                    <a:bodyPr/>
                    <a:lstStyle/>
                    <a:p>
                      <a:pPr marL="0" lvl="0" indent="0" algn="ctr" rtl="0">
                        <a:lnSpc>
                          <a:spcPct val="115000"/>
                        </a:lnSpc>
                        <a:spcBef>
                          <a:spcPts val="0"/>
                        </a:spcBef>
                        <a:spcAft>
                          <a:spcPts val="0"/>
                        </a:spcAft>
                        <a:buNone/>
                      </a:pPr>
                      <a:r>
                        <a:rPr lang="en-US" sz="1800"/>
                        <a:t>56%</a:t>
                      </a:r>
                      <a:endParaRPr sz="1800"/>
                    </a:p>
                  </a:txBody>
                  <a:tcPr marL="91425" marR="91425" marT="91425" marB="91425">
                    <a:solidFill>
                      <a:srgbClr val="DE9768"/>
                    </a:solidFill>
                  </a:tcPr>
                </a:tc>
                <a:extLst>
                  <a:ext uri="{0D108BD9-81ED-4DB2-BD59-A6C34878D82A}">
                    <a16:rowId xmlns:a16="http://schemas.microsoft.com/office/drawing/2014/main" val="10004"/>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20%</a:t>
                      </a:r>
                      <a:endParaRPr sz="1800"/>
                    </a:p>
                  </a:txBody>
                  <a:tcPr marL="91425" marR="91425" marT="91425" marB="91425">
                    <a:solidFill>
                      <a:srgbClr val="F2C9AF"/>
                    </a:solidFill>
                  </a:tcPr>
                </a:tc>
                <a:tc>
                  <a:txBody>
                    <a:bodyPr/>
                    <a:lstStyle/>
                    <a:p>
                      <a:pPr marL="0" lvl="0" indent="0" algn="ctr" rtl="0">
                        <a:lnSpc>
                          <a:spcPct val="115000"/>
                        </a:lnSpc>
                        <a:spcBef>
                          <a:spcPts val="0"/>
                        </a:spcBef>
                        <a:spcAft>
                          <a:spcPts val="0"/>
                        </a:spcAft>
                        <a:buNone/>
                      </a:pPr>
                      <a:r>
                        <a:rPr lang="en-US" sz="1800"/>
                        <a:t>6%</a:t>
                      </a:r>
                      <a:endParaRPr sz="1800"/>
                    </a:p>
                  </a:txBody>
                  <a:tcPr marL="91425" marR="91425" marT="91425" marB="91425">
                    <a:solidFill>
                      <a:srgbClr val="F9DCCB"/>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F7D7C3"/>
                    </a:solidFill>
                  </a:tcPr>
                </a:tc>
                <a:tc>
                  <a:txBody>
                    <a:bodyPr/>
                    <a:lstStyle/>
                    <a:p>
                      <a:pPr marL="0" lvl="0" indent="0" algn="ctr" rtl="0">
                        <a:lnSpc>
                          <a:spcPct val="115000"/>
                        </a:lnSpc>
                        <a:spcBef>
                          <a:spcPts val="0"/>
                        </a:spcBef>
                        <a:spcAft>
                          <a:spcPts val="0"/>
                        </a:spcAft>
                        <a:buNone/>
                      </a:pPr>
                      <a:r>
                        <a:rPr lang="en-US" sz="1800"/>
                        <a:t>66%</a:t>
                      </a:r>
                      <a:endParaRPr sz="1800"/>
                    </a:p>
                  </a:txBody>
                  <a:tcPr marL="91425" marR="91425" marT="91425" marB="91425">
                    <a:solidFill>
                      <a:srgbClr val="D98954"/>
                    </a:solidFill>
                  </a:tcPr>
                </a:tc>
                <a:tc>
                  <a:txBody>
                    <a:bodyPr/>
                    <a:lstStyle/>
                    <a:p>
                      <a:pPr marL="0" lvl="0" indent="0" algn="ctr" rtl="0">
                        <a:lnSpc>
                          <a:spcPct val="115000"/>
                        </a:lnSpc>
                        <a:spcBef>
                          <a:spcPts val="0"/>
                        </a:spcBef>
                        <a:spcAft>
                          <a:spcPts val="0"/>
                        </a:spcAft>
                        <a:buNone/>
                      </a:pPr>
                      <a:r>
                        <a:rPr lang="en-US" sz="1800"/>
                        <a:t>64%</a:t>
                      </a:r>
                      <a:endParaRPr sz="1800"/>
                    </a:p>
                  </a:txBody>
                  <a:tcPr marL="91425" marR="91425" marT="91425" marB="91425">
                    <a:solidFill>
                      <a:srgbClr val="DA8C58"/>
                    </a:solidFill>
                  </a:tcPr>
                </a:tc>
                <a:extLst>
                  <a:ext uri="{0D108BD9-81ED-4DB2-BD59-A6C34878D82A}">
                    <a16:rowId xmlns:a16="http://schemas.microsoft.com/office/drawing/2014/main" val="10005"/>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59%</a:t>
                      </a:r>
                      <a:endParaRPr sz="1800"/>
                    </a:p>
                  </a:txBody>
                  <a:tcPr marL="91425" marR="91425" marT="91425" marB="91425">
                    <a:solidFill>
                      <a:srgbClr val="EDEDED"/>
                    </a:solidFill>
                  </a:tcPr>
                </a:tc>
                <a:extLst>
                  <a:ext uri="{0D108BD9-81ED-4DB2-BD59-A6C34878D82A}">
                    <a16:rowId xmlns:a16="http://schemas.microsoft.com/office/drawing/2014/main" val="10006"/>
                  </a:ext>
                </a:extLst>
              </a:tr>
              <a:tr h="425750">
                <a:tc rowSpan="3">
                  <a:txBody>
                    <a:bodyPr/>
                    <a:lstStyle/>
                    <a:p>
                      <a:pPr marL="0" marR="0" lvl="0" indent="0" algn="ctr" rtl="0">
                        <a:spcBef>
                          <a:spcPts val="0"/>
                        </a:spcBef>
                        <a:spcAft>
                          <a:spcPts val="0"/>
                        </a:spcAft>
                        <a:buNone/>
                      </a:pPr>
                      <a:r>
                        <a:rPr lang="en-US" sz="1800" b="1"/>
                        <a:t>Naïve Bayes</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60%</a:t>
                      </a:r>
                      <a:endParaRPr sz="1800"/>
                    </a:p>
                  </a:txBody>
                  <a:tcPr marL="91425" marR="91425" marT="91425" marB="91425">
                    <a:solidFill>
                      <a:srgbClr val="DC9160"/>
                    </a:solidFill>
                  </a:tcPr>
                </a:tc>
                <a:tc>
                  <a:txBody>
                    <a:bodyPr/>
                    <a:lstStyle/>
                    <a:p>
                      <a:pPr marL="0" lvl="0" indent="0" algn="ctr" rtl="0">
                        <a:lnSpc>
                          <a:spcPct val="115000"/>
                        </a:lnSpc>
                        <a:spcBef>
                          <a:spcPts val="0"/>
                        </a:spcBef>
                        <a:spcAft>
                          <a:spcPts val="0"/>
                        </a:spcAft>
                        <a:buNone/>
                      </a:pPr>
                      <a:r>
                        <a:rPr lang="en-US" sz="1800"/>
                        <a:t>41%</a:t>
                      </a:r>
                      <a:endParaRPr sz="1800"/>
                    </a:p>
                  </a:txBody>
                  <a:tcPr marL="91425" marR="91425" marT="91425" marB="91425">
                    <a:solidFill>
                      <a:srgbClr val="E6AC86"/>
                    </a:solidFill>
                  </a:tcPr>
                </a:tc>
                <a:tc>
                  <a:txBody>
                    <a:bodyPr/>
                    <a:lstStyle/>
                    <a:p>
                      <a:pPr marL="0" lvl="0" indent="0" algn="ctr" rtl="0">
                        <a:lnSpc>
                          <a:spcPct val="115000"/>
                        </a:lnSpc>
                        <a:spcBef>
                          <a:spcPts val="0"/>
                        </a:spcBef>
                        <a:spcAft>
                          <a:spcPts val="0"/>
                        </a:spcAft>
                        <a:buNone/>
                      </a:pPr>
                      <a:r>
                        <a:rPr lang="en-US" sz="1800"/>
                        <a:t>31%</a:t>
                      </a:r>
                      <a:endParaRPr sz="1800"/>
                    </a:p>
                  </a:txBody>
                  <a:tcPr marL="91425" marR="91425" marT="91425" marB="91425">
                    <a:solidFill>
                      <a:srgbClr val="ECB999"/>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E5A982"/>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DC905E"/>
                    </a:solidFill>
                  </a:tcPr>
                </a:tc>
                <a:extLst>
                  <a:ext uri="{0D108BD9-81ED-4DB2-BD59-A6C34878D82A}">
                    <a16:rowId xmlns:a16="http://schemas.microsoft.com/office/drawing/2014/main" val="10007"/>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CBB9B"/>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F7D7C3"/>
                    </a:solidFill>
                  </a:tcPr>
                </a:tc>
                <a:tc>
                  <a:txBody>
                    <a:bodyPr/>
                    <a:lstStyle/>
                    <a:p>
                      <a:pPr marL="0" lvl="0" indent="0" algn="ctr" rtl="0">
                        <a:lnSpc>
                          <a:spcPct val="115000"/>
                        </a:lnSpc>
                        <a:spcBef>
                          <a:spcPts val="0"/>
                        </a:spcBef>
                        <a:spcAft>
                          <a:spcPts val="0"/>
                        </a:spcAft>
                        <a:buNone/>
                      </a:pPr>
                      <a:r>
                        <a:rPr lang="en-US" sz="1800"/>
                        <a:t>7%</a:t>
                      </a:r>
                      <a:endParaRPr sz="1800"/>
                    </a:p>
                  </a:txBody>
                  <a:tcPr marL="91425" marR="91425" marT="91425" marB="91425">
                    <a:solidFill>
                      <a:srgbClr val="F9DBC9"/>
                    </a:solidFill>
                  </a:tcPr>
                </a:tc>
                <a:tc>
                  <a:txBody>
                    <a:bodyPr/>
                    <a:lstStyle/>
                    <a:p>
                      <a:pPr marL="0" lvl="0" indent="0" algn="ctr" rtl="0">
                        <a:lnSpc>
                          <a:spcPct val="115000"/>
                        </a:lnSpc>
                        <a:spcBef>
                          <a:spcPts val="0"/>
                        </a:spcBef>
                        <a:spcAft>
                          <a:spcPts val="0"/>
                        </a:spcAft>
                        <a:buNone/>
                      </a:pPr>
                      <a:r>
                        <a:rPr lang="en-US" sz="1800"/>
                        <a:t>73%</a:t>
                      </a:r>
                      <a:endParaRPr sz="1800"/>
                    </a:p>
                  </a:txBody>
                  <a:tcPr marL="91425" marR="91425" marT="91425" marB="91425">
                    <a:solidFill>
                      <a:srgbClr val="D57F47"/>
                    </a:solidFill>
                  </a:tcPr>
                </a:tc>
                <a:tc>
                  <a:txBody>
                    <a:bodyPr/>
                    <a:lstStyle/>
                    <a:p>
                      <a:pPr marL="0" lvl="0" indent="0" algn="ctr" rtl="0">
                        <a:lnSpc>
                          <a:spcPct val="115000"/>
                        </a:lnSpc>
                        <a:spcBef>
                          <a:spcPts val="0"/>
                        </a:spcBef>
                        <a:spcAft>
                          <a:spcPts val="0"/>
                        </a:spcAft>
                        <a:buNone/>
                      </a:pPr>
                      <a:r>
                        <a:rPr lang="en-US" sz="1800"/>
                        <a:t>55%</a:t>
                      </a:r>
                      <a:endParaRPr sz="1800"/>
                    </a:p>
                  </a:txBody>
                  <a:tcPr marL="91425" marR="91425" marT="91425" marB="91425">
                    <a:solidFill>
                      <a:srgbClr val="DF986A"/>
                    </a:solidFill>
                  </a:tcPr>
                </a:tc>
                <a:extLst>
                  <a:ext uri="{0D108BD9-81ED-4DB2-BD59-A6C34878D82A}">
                    <a16:rowId xmlns:a16="http://schemas.microsoft.com/office/drawing/2014/main" val="10008"/>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40%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54%</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58%</a:t>
                      </a:r>
                      <a:endParaRPr sz="1800"/>
                    </a:p>
                  </a:txBody>
                  <a:tcPr marL="91425" marR="91425" marT="91425" marB="91425">
                    <a:solidFill>
                      <a:srgbClr val="EDEDED"/>
                    </a:solidFill>
                  </a:tcPr>
                </a:tc>
                <a:extLst>
                  <a:ext uri="{0D108BD9-81ED-4DB2-BD59-A6C34878D82A}">
                    <a16:rowId xmlns:a16="http://schemas.microsoft.com/office/drawing/2014/main" val="10009"/>
                  </a:ext>
                </a:extLst>
              </a:tr>
            </a:tbl>
          </a:graphicData>
        </a:graphic>
      </p:graphicFrame>
      <p:sp>
        <p:nvSpPr>
          <p:cNvPr id="248" name="Google Shape;248;g2331a73937a_2_42"/>
          <p:cNvSpPr/>
          <p:nvPr/>
        </p:nvSpPr>
        <p:spPr>
          <a:xfrm>
            <a:off x="8314150" y="2489175"/>
            <a:ext cx="3062400" cy="914400"/>
          </a:xfrm>
          <a:prstGeom prst="rect">
            <a:avLst/>
          </a:prstGeom>
          <a:noFill/>
          <a:ln w="76200" cap="flat" cmpd="sng">
            <a:solidFill>
              <a:srgbClr val="783F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2331a73937a_2_42"/>
          <p:cNvSpPr/>
          <p:nvPr/>
        </p:nvSpPr>
        <p:spPr>
          <a:xfrm>
            <a:off x="8314150" y="3860650"/>
            <a:ext cx="3062400" cy="914400"/>
          </a:xfrm>
          <a:prstGeom prst="rect">
            <a:avLst/>
          </a:prstGeom>
          <a:noFill/>
          <a:ln w="76200" cap="flat" cmpd="sng">
            <a:solidFill>
              <a:srgbClr val="783F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2331a73937a_2_42"/>
          <p:cNvSpPr/>
          <p:nvPr/>
        </p:nvSpPr>
        <p:spPr>
          <a:xfrm>
            <a:off x="8314150" y="5232125"/>
            <a:ext cx="3062400" cy="914400"/>
          </a:xfrm>
          <a:prstGeom prst="rect">
            <a:avLst/>
          </a:prstGeom>
          <a:noFill/>
          <a:ln w="76200" cap="flat" cmpd="sng">
            <a:solidFill>
              <a:srgbClr val="783F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331a73937a_2_31"/>
          <p:cNvSpPr txBox="1"/>
          <p:nvPr/>
        </p:nvSpPr>
        <p:spPr>
          <a:xfrm>
            <a:off x="513654" y="336937"/>
            <a:ext cx="11007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MULTICLASS CLASSIFICATION INITIAL RESULTS</a:t>
            </a:r>
            <a:endParaRPr/>
          </a:p>
        </p:txBody>
      </p:sp>
      <p:sp>
        <p:nvSpPr>
          <p:cNvPr id="257" name="Google Shape;257;g2331a73937a_2_31"/>
          <p:cNvSpPr txBox="1"/>
          <p:nvPr/>
        </p:nvSpPr>
        <p:spPr>
          <a:xfrm>
            <a:off x="657890" y="1288573"/>
            <a:ext cx="111456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All models perform better for classes Poor, Good and Great as compared to Bad and Neutral</a:t>
            </a:r>
            <a:r>
              <a:rPr lang="en-US" sz="1800">
                <a:solidFill>
                  <a:schemeClr val="dk1"/>
                </a:solidFill>
                <a:latin typeface="Calibri"/>
                <a:ea typeface="Calibri"/>
                <a:cs typeface="Calibri"/>
                <a:sym typeface="Calibri"/>
              </a:rPr>
              <a:t> </a:t>
            </a:r>
            <a:endParaRPr>
              <a:solidFill>
                <a:schemeClr val="dk1"/>
              </a:solidFill>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a:p>
            <a:pPr marL="0" marR="0" lvl="0" indent="0" algn="l" rtl="0">
              <a:spcBef>
                <a:spcPts val="0"/>
              </a:spcBef>
              <a:spcAft>
                <a:spcPts val="0"/>
              </a:spcAft>
              <a:buNone/>
            </a:pPr>
            <a:endParaRPr sz="1800" b="1">
              <a:solidFill>
                <a:srgbClr val="385623"/>
              </a:solidFill>
              <a:latin typeface="Calibri"/>
              <a:ea typeface="Calibri"/>
              <a:cs typeface="Calibri"/>
              <a:sym typeface="Calibri"/>
            </a:endParaRPr>
          </a:p>
        </p:txBody>
      </p:sp>
      <p:graphicFrame>
        <p:nvGraphicFramePr>
          <p:cNvPr id="258" name="Google Shape;258;g2331a73937a_2_31"/>
          <p:cNvGraphicFramePr/>
          <p:nvPr/>
        </p:nvGraphicFramePr>
        <p:xfrm>
          <a:off x="657909" y="2032000"/>
          <a:ext cx="10718750" cy="4775154"/>
        </p:xfrm>
        <a:graphic>
          <a:graphicData uri="http://schemas.openxmlformats.org/drawingml/2006/table">
            <a:tbl>
              <a:tblPr firstRow="1" bandRow="1">
                <a:noFill/>
                <a:tableStyleId>{865D5A02-3E79-499D-82B5-F15BCCCCE3BB}</a:tableStyleId>
              </a:tblPr>
              <a:tblGrid>
                <a:gridCol w="1531250">
                  <a:extLst>
                    <a:ext uri="{9D8B030D-6E8A-4147-A177-3AD203B41FA5}">
                      <a16:colId xmlns:a16="http://schemas.microsoft.com/office/drawing/2014/main" val="20000"/>
                    </a:ext>
                  </a:extLst>
                </a:gridCol>
                <a:gridCol w="1531250">
                  <a:extLst>
                    <a:ext uri="{9D8B030D-6E8A-4147-A177-3AD203B41FA5}">
                      <a16:colId xmlns:a16="http://schemas.microsoft.com/office/drawing/2014/main" val="20001"/>
                    </a:ext>
                  </a:extLst>
                </a:gridCol>
                <a:gridCol w="1531250">
                  <a:extLst>
                    <a:ext uri="{9D8B030D-6E8A-4147-A177-3AD203B41FA5}">
                      <a16:colId xmlns:a16="http://schemas.microsoft.com/office/drawing/2014/main" val="20002"/>
                    </a:ext>
                  </a:extLst>
                </a:gridCol>
                <a:gridCol w="1531250">
                  <a:extLst>
                    <a:ext uri="{9D8B030D-6E8A-4147-A177-3AD203B41FA5}">
                      <a16:colId xmlns:a16="http://schemas.microsoft.com/office/drawing/2014/main" val="20003"/>
                    </a:ext>
                  </a:extLst>
                </a:gridCol>
                <a:gridCol w="1531250">
                  <a:extLst>
                    <a:ext uri="{9D8B030D-6E8A-4147-A177-3AD203B41FA5}">
                      <a16:colId xmlns:a16="http://schemas.microsoft.com/office/drawing/2014/main" val="20004"/>
                    </a:ext>
                  </a:extLst>
                </a:gridCol>
                <a:gridCol w="1531250">
                  <a:extLst>
                    <a:ext uri="{9D8B030D-6E8A-4147-A177-3AD203B41FA5}">
                      <a16:colId xmlns:a16="http://schemas.microsoft.com/office/drawing/2014/main" val="20005"/>
                    </a:ext>
                  </a:extLst>
                </a:gridCol>
                <a:gridCol w="1531250">
                  <a:extLst>
                    <a:ext uri="{9D8B030D-6E8A-4147-A177-3AD203B41FA5}">
                      <a16:colId xmlns:a16="http://schemas.microsoft.com/office/drawing/2014/main" val="20006"/>
                    </a:ext>
                  </a:extLst>
                </a:gridCol>
              </a:tblGrid>
              <a:tr h="425750">
                <a:tc>
                  <a:txBody>
                    <a:bodyPr/>
                    <a:lstStyle/>
                    <a:p>
                      <a:pPr marL="0" marR="0" lvl="0" indent="0" algn="ctr" rtl="0">
                        <a:spcBef>
                          <a:spcPts val="0"/>
                        </a:spcBef>
                        <a:spcAft>
                          <a:spcPts val="0"/>
                        </a:spcAft>
                        <a:buNone/>
                      </a:pPr>
                      <a:endParaRPr sz="2000" b="1"/>
                    </a:p>
                  </a:txBody>
                  <a:tcPr marL="91450" marR="91450" marT="45725" marB="45725" anchor="ctr">
                    <a:solidFill>
                      <a:schemeClr val="lt1"/>
                    </a:solidFill>
                  </a:tcPr>
                </a:tc>
                <a:tc>
                  <a:txBody>
                    <a:bodyPr/>
                    <a:lstStyle/>
                    <a:p>
                      <a:pPr marL="0" marR="0" lvl="0" indent="0" algn="ctr" rtl="0">
                        <a:spcBef>
                          <a:spcPts val="0"/>
                        </a:spcBef>
                        <a:spcAft>
                          <a:spcPts val="0"/>
                        </a:spcAft>
                        <a:buNone/>
                      </a:pPr>
                      <a:r>
                        <a:rPr lang="en-US" sz="1800" b="1">
                          <a:solidFill>
                            <a:srgbClr val="000000"/>
                          </a:solidFill>
                        </a:rPr>
                        <a:t>Metric</a:t>
                      </a:r>
                      <a:endParaRPr sz="1800">
                        <a:solidFill>
                          <a:srgbClr val="000000"/>
                        </a:solidFill>
                      </a:endParaRPr>
                    </a:p>
                  </a:txBody>
                  <a:tcPr marL="91450" marR="91450" marT="45725" marB="45725" anchor="ctr">
                    <a:solidFill>
                      <a:schemeClr val="lt2"/>
                    </a:solidFill>
                  </a:tcPr>
                </a:tc>
                <a:tc>
                  <a:txBody>
                    <a:bodyPr/>
                    <a:lstStyle/>
                    <a:p>
                      <a:pPr marL="0" lvl="0" indent="0" algn="ctr" rtl="0">
                        <a:spcBef>
                          <a:spcPts val="0"/>
                        </a:spcBef>
                        <a:spcAft>
                          <a:spcPts val="0"/>
                        </a:spcAft>
                        <a:buNone/>
                      </a:pPr>
                      <a:r>
                        <a:rPr lang="en-US" sz="1800" b="1">
                          <a:solidFill>
                            <a:srgbClr val="000000"/>
                          </a:solidFill>
                        </a:rPr>
                        <a:t>Poor</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Bad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Neutral</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Good</a:t>
                      </a:r>
                      <a:endParaRPr sz="1800" b="1">
                        <a:solidFill>
                          <a:srgbClr val="000000"/>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en-US" sz="1800" b="1">
                          <a:solidFill>
                            <a:srgbClr val="000000"/>
                          </a:solidFill>
                        </a:rPr>
                        <a:t>Great</a:t>
                      </a:r>
                      <a:endParaRPr sz="1800" b="1">
                        <a:solidFill>
                          <a:srgbClr val="000000"/>
                        </a:solidFill>
                      </a:endParaRPr>
                    </a:p>
                  </a:txBody>
                  <a:tcPr marL="91425" marR="91425" marT="91425" marB="91425">
                    <a:solidFill>
                      <a:schemeClr val="lt2"/>
                    </a:solidFill>
                  </a:tcPr>
                </a:tc>
                <a:extLst>
                  <a:ext uri="{0D108BD9-81ED-4DB2-BD59-A6C34878D82A}">
                    <a16:rowId xmlns:a16="http://schemas.microsoft.com/office/drawing/2014/main" val="10000"/>
                  </a:ext>
                </a:extLst>
              </a:tr>
              <a:tr h="425750">
                <a:tc rowSpan="3">
                  <a:txBody>
                    <a:bodyPr/>
                    <a:lstStyle/>
                    <a:p>
                      <a:pPr marL="0" marR="0" lvl="0" indent="0" algn="ctr" rtl="0">
                        <a:spcBef>
                          <a:spcPts val="0"/>
                        </a:spcBef>
                        <a:spcAft>
                          <a:spcPts val="0"/>
                        </a:spcAft>
                        <a:buNone/>
                      </a:pPr>
                      <a:r>
                        <a:rPr lang="en-US" sz="1800" b="1"/>
                        <a:t>Random Forest</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35%</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40%</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53%</a:t>
                      </a:r>
                      <a:endParaRPr sz="1800">
                        <a:latin typeface="Calibri"/>
                        <a:ea typeface="Calibri"/>
                        <a:cs typeface="Calibri"/>
                        <a:sym typeface="Calibri"/>
                      </a:endParaRPr>
                    </a:p>
                  </a:txBody>
                  <a:tcPr marL="91425" marR="91425" marT="91425" marB="91425">
                    <a:solidFill>
                      <a:srgbClr val="EDEDED"/>
                    </a:solidFill>
                  </a:tcPr>
                </a:tc>
                <a:extLst>
                  <a:ext uri="{0D108BD9-81ED-4DB2-BD59-A6C34878D82A}">
                    <a16:rowId xmlns:a16="http://schemas.microsoft.com/office/drawing/2014/main" val="10001"/>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16%</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3%</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64%</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59%</a:t>
                      </a:r>
                      <a:endParaRPr sz="1800">
                        <a:latin typeface="Calibri"/>
                        <a:ea typeface="Calibri"/>
                        <a:cs typeface="Calibri"/>
                        <a:sym typeface="Calibri"/>
                      </a:endParaRPr>
                    </a:p>
                  </a:txBody>
                  <a:tcPr marL="91425" marR="91425" marT="91425" marB="91425">
                    <a:solidFill>
                      <a:srgbClr val="EDEDED"/>
                    </a:solidFill>
                  </a:tcPr>
                </a:tc>
                <a:extLst>
                  <a:ext uri="{0D108BD9-81ED-4DB2-BD59-A6C34878D82A}">
                    <a16:rowId xmlns:a16="http://schemas.microsoft.com/office/drawing/2014/main" val="10002"/>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26%</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49%</a:t>
                      </a:r>
                      <a:endParaRPr sz="1800">
                        <a:latin typeface="Calibri"/>
                        <a:ea typeface="Calibri"/>
                        <a:cs typeface="Calibri"/>
                        <a:sym typeface="Calibri"/>
                      </a:endParaRPr>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latin typeface="Calibri"/>
                          <a:ea typeface="Calibri"/>
                          <a:cs typeface="Calibri"/>
                          <a:sym typeface="Calibri"/>
                        </a:rPr>
                        <a:t>56%</a:t>
                      </a:r>
                      <a:endParaRPr sz="1800">
                        <a:latin typeface="Calibri"/>
                        <a:ea typeface="Calibri"/>
                        <a:cs typeface="Calibri"/>
                        <a:sym typeface="Calibri"/>
                      </a:endParaRPr>
                    </a:p>
                  </a:txBody>
                  <a:tcPr marL="91425" marR="91425" marT="91425" marB="91425">
                    <a:solidFill>
                      <a:srgbClr val="EDEDED"/>
                    </a:solidFill>
                  </a:tcPr>
                </a:tc>
                <a:extLst>
                  <a:ext uri="{0D108BD9-81ED-4DB2-BD59-A6C34878D82A}">
                    <a16:rowId xmlns:a16="http://schemas.microsoft.com/office/drawing/2014/main" val="10003"/>
                  </a:ext>
                </a:extLst>
              </a:tr>
              <a:tr h="425750">
                <a:tc rowSpan="3">
                  <a:txBody>
                    <a:bodyPr/>
                    <a:lstStyle/>
                    <a:p>
                      <a:pPr marL="0" marR="0" lvl="0" indent="0" algn="ctr" rtl="0">
                        <a:spcBef>
                          <a:spcPts val="0"/>
                        </a:spcBef>
                        <a:spcAft>
                          <a:spcPts val="0"/>
                        </a:spcAft>
                        <a:buNone/>
                      </a:pPr>
                      <a:r>
                        <a:rPr lang="en-US" sz="1800" b="1"/>
                        <a:t>SVM</a:t>
                      </a:r>
                      <a:endParaRPr/>
                    </a:p>
                  </a:txBody>
                  <a:tcPr marL="91450" marR="91450" marT="45725" marB="45725" anchor="ctr">
                    <a:solidFill>
                      <a:srgbClr val="EDEDED"/>
                    </a:solidFill>
                  </a:tcPr>
                </a:tc>
                <a:tc>
                  <a:txBody>
                    <a:bodyPr/>
                    <a:lstStyle/>
                    <a:p>
                      <a:pPr marL="0" marR="0" lvl="0" indent="0" algn="ctr" rtl="0">
                        <a:spcBef>
                          <a:spcPts val="0"/>
                        </a:spcBef>
                        <a:spcAft>
                          <a:spcPts val="0"/>
                        </a:spcAft>
                        <a:buNone/>
                      </a:pPr>
                      <a:r>
                        <a:rPr lang="en-US" sz="1800" b="1"/>
                        <a:t>Precision</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61%</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48%</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42%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43%</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56%</a:t>
                      </a:r>
                      <a:endParaRPr sz="1800"/>
                    </a:p>
                  </a:txBody>
                  <a:tcPr marL="91425" marR="91425" marT="91425" marB="91425">
                    <a:solidFill>
                      <a:srgbClr val="EDEDED"/>
                    </a:solidFill>
                  </a:tcPr>
                </a:tc>
                <a:extLst>
                  <a:ext uri="{0D108BD9-81ED-4DB2-BD59-A6C34878D82A}">
                    <a16:rowId xmlns:a16="http://schemas.microsoft.com/office/drawing/2014/main" val="10004"/>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20%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66%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64%</a:t>
                      </a:r>
                      <a:endParaRPr sz="1800"/>
                    </a:p>
                  </a:txBody>
                  <a:tcPr marL="91425" marR="91425" marT="91425" marB="91425">
                    <a:solidFill>
                      <a:srgbClr val="EDEDED"/>
                    </a:solidFill>
                  </a:tcPr>
                </a:tc>
                <a:extLst>
                  <a:ext uri="{0D108BD9-81ED-4DB2-BD59-A6C34878D82A}">
                    <a16:rowId xmlns:a16="http://schemas.microsoft.com/office/drawing/2014/main" val="10005"/>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a:p>
                  </a:txBody>
                  <a:tcPr marL="91450" marR="91450" marT="45725" marB="45725" anchor="ctr">
                    <a:solidFill>
                      <a:srgbClr val="EDEDED"/>
                    </a:solidFill>
                  </a:tcPr>
                </a:tc>
                <a:tc>
                  <a:txBody>
                    <a:bodyPr/>
                    <a:lstStyle/>
                    <a:p>
                      <a:pPr marL="0" lvl="0" indent="0" algn="ctr" rtl="0">
                        <a:lnSpc>
                          <a:spcPct val="115000"/>
                        </a:lnSpc>
                        <a:spcBef>
                          <a:spcPts val="0"/>
                        </a:spcBef>
                        <a:spcAft>
                          <a:spcPts val="0"/>
                        </a:spcAft>
                        <a:buNone/>
                      </a:pPr>
                      <a:r>
                        <a:rPr lang="en-US" sz="1800"/>
                        <a:t>30%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10%</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16%</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52%</a:t>
                      </a:r>
                      <a:endParaRPr sz="1800"/>
                    </a:p>
                  </a:txBody>
                  <a:tcPr marL="91425" marR="91425" marT="91425" marB="91425">
                    <a:solidFill>
                      <a:srgbClr val="EDEDED"/>
                    </a:solidFill>
                  </a:tcPr>
                </a:tc>
                <a:tc>
                  <a:txBody>
                    <a:bodyPr/>
                    <a:lstStyle/>
                    <a:p>
                      <a:pPr marL="0" lvl="0" indent="0" algn="ctr" rtl="0">
                        <a:lnSpc>
                          <a:spcPct val="115000"/>
                        </a:lnSpc>
                        <a:spcBef>
                          <a:spcPts val="0"/>
                        </a:spcBef>
                        <a:spcAft>
                          <a:spcPts val="0"/>
                        </a:spcAft>
                        <a:buNone/>
                      </a:pPr>
                      <a:r>
                        <a:rPr lang="en-US" sz="1800"/>
                        <a:t>59%</a:t>
                      </a:r>
                      <a:endParaRPr sz="1800"/>
                    </a:p>
                  </a:txBody>
                  <a:tcPr marL="91425" marR="91425" marT="91425" marB="91425">
                    <a:solidFill>
                      <a:srgbClr val="EDEDED"/>
                    </a:solidFill>
                  </a:tcPr>
                </a:tc>
                <a:extLst>
                  <a:ext uri="{0D108BD9-81ED-4DB2-BD59-A6C34878D82A}">
                    <a16:rowId xmlns:a16="http://schemas.microsoft.com/office/drawing/2014/main" val="10006"/>
                  </a:ext>
                </a:extLst>
              </a:tr>
              <a:tr h="425750">
                <a:tc rowSpan="3">
                  <a:txBody>
                    <a:bodyPr/>
                    <a:lstStyle/>
                    <a:p>
                      <a:pPr marL="0" marR="0" lvl="0" indent="0" algn="ctr" rtl="0">
                        <a:spcBef>
                          <a:spcPts val="0"/>
                        </a:spcBef>
                        <a:spcAft>
                          <a:spcPts val="0"/>
                        </a:spcAft>
                        <a:buNone/>
                      </a:pPr>
                      <a:r>
                        <a:rPr lang="en-US" sz="1800" b="1"/>
                        <a:t>Naïve Bayes</a:t>
                      </a:r>
                      <a:endParaRPr b="1"/>
                    </a:p>
                  </a:txBody>
                  <a:tcPr marL="91450" marR="91450" marT="45725" marB="45725" anchor="ctr">
                    <a:solidFill>
                      <a:srgbClr val="C1DCB0"/>
                    </a:solidFill>
                  </a:tcPr>
                </a:tc>
                <a:tc>
                  <a:txBody>
                    <a:bodyPr/>
                    <a:lstStyle/>
                    <a:p>
                      <a:pPr marL="0" marR="0" lvl="0" indent="0" algn="ctr" rtl="0">
                        <a:spcBef>
                          <a:spcPts val="0"/>
                        </a:spcBef>
                        <a:spcAft>
                          <a:spcPts val="0"/>
                        </a:spcAft>
                        <a:buNone/>
                      </a:pPr>
                      <a:r>
                        <a:rPr lang="en-US" sz="1800" b="1"/>
                        <a:t>Precision</a:t>
                      </a:r>
                      <a:endParaRPr b="1"/>
                    </a:p>
                  </a:txBody>
                  <a:tcPr marL="91450" marR="91450" marT="45725" marB="45725" anchor="ctr">
                    <a:solidFill>
                      <a:srgbClr val="C1DCB0"/>
                    </a:solidFill>
                  </a:tcPr>
                </a:tc>
                <a:tc>
                  <a:txBody>
                    <a:bodyPr/>
                    <a:lstStyle/>
                    <a:p>
                      <a:pPr marL="0" lvl="0" indent="0" algn="ctr" rtl="0">
                        <a:lnSpc>
                          <a:spcPct val="115000"/>
                        </a:lnSpc>
                        <a:spcBef>
                          <a:spcPts val="0"/>
                        </a:spcBef>
                        <a:spcAft>
                          <a:spcPts val="0"/>
                        </a:spcAft>
                        <a:buNone/>
                      </a:pPr>
                      <a:r>
                        <a:rPr lang="en-US" sz="1800" b="1"/>
                        <a:t>60%</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41%</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31%</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43%</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61%</a:t>
                      </a:r>
                      <a:endParaRPr sz="1800" b="1"/>
                    </a:p>
                  </a:txBody>
                  <a:tcPr marL="91425" marR="91425" marT="91425" marB="91425">
                    <a:solidFill>
                      <a:srgbClr val="C1DCB0"/>
                    </a:solidFill>
                  </a:tcPr>
                </a:tc>
                <a:extLst>
                  <a:ext uri="{0D108BD9-81ED-4DB2-BD59-A6C34878D82A}">
                    <a16:rowId xmlns:a16="http://schemas.microsoft.com/office/drawing/2014/main" val="10007"/>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Recall</a:t>
                      </a:r>
                      <a:endParaRPr b="1"/>
                    </a:p>
                  </a:txBody>
                  <a:tcPr marL="91450" marR="91450" marT="45725" marB="45725" anchor="ctr">
                    <a:solidFill>
                      <a:srgbClr val="C1DCB0"/>
                    </a:solidFill>
                  </a:tcPr>
                </a:tc>
                <a:tc>
                  <a:txBody>
                    <a:bodyPr/>
                    <a:lstStyle/>
                    <a:p>
                      <a:pPr marL="0" lvl="0" indent="0" algn="ctr" rtl="0">
                        <a:lnSpc>
                          <a:spcPct val="115000"/>
                        </a:lnSpc>
                        <a:spcBef>
                          <a:spcPts val="0"/>
                        </a:spcBef>
                        <a:spcAft>
                          <a:spcPts val="0"/>
                        </a:spcAft>
                        <a:buNone/>
                      </a:pPr>
                      <a:r>
                        <a:rPr lang="en-US" sz="1800" b="1"/>
                        <a:t>30%</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10%</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7%</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73%</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55%</a:t>
                      </a:r>
                      <a:endParaRPr sz="1800" b="1"/>
                    </a:p>
                  </a:txBody>
                  <a:tcPr marL="91425" marR="91425" marT="91425" marB="91425">
                    <a:solidFill>
                      <a:srgbClr val="C1DCB0"/>
                    </a:solidFill>
                  </a:tcPr>
                </a:tc>
                <a:extLst>
                  <a:ext uri="{0D108BD9-81ED-4DB2-BD59-A6C34878D82A}">
                    <a16:rowId xmlns:a16="http://schemas.microsoft.com/office/drawing/2014/main" val="10008"/>
                  </a:ext>
                </a:extLst>
              </a:tr>
              <a:tr h="425750">
                <a:tc vMerge="1">
                  <a:txBody>
                    <a:bodyPr/>
                    <a:lstStyle/>
                    <a:p>
                      <a:endParaRPr lang="en-US"/>
                    </a:p>
                  </a:txBody>
                  <a:tcPr/>
                </a:tc>
                <a:tc>
                  <a:txBody>
                    <a:bodyPr/>
                    <a:lstStyle/>
                    <a:p>
                      <a:pPr marL="0" marR="0" lvl="0" indent="0" algn="ctr" rtl="0">
                        <a:spcBef>
                          <a:spcPts val="0"/>
                        </a:spcBef>
                        <a:spcAft>
                          <a:spcPts val="0"/>
                        </a:spcAft>
                        <a:buNone/>
                      </a:pPr>
                      <a:r>
                        <a:rPr lang="en-US" sz="1800" b="1"/>
                        <a:t>F1-Score</a:t>
                      </a:r>
                      <a:endParaRPr b="1"/>
                    </a:p>
                  </a:txBody>
                  <a:tcPr marL="91450" marR="91450" marT="45725" marB="45725" anchor="ctr">
                    <a:solidFill>
                      <a:srgbClr val="C1DCB0"/>
                    </a:solidFill>
                  </a:tcPr>
                </a:tc>
                <a:tc>
                  <a:txBody>
                    <a:bodyPr/>
                    <a:lstStyle/>
                    <a:p>
                      <a:pPr marL="0" lvl="0" indent="0" algn="ctr" rtl="0">
                        <a:lnSpc>
                          <a:spcPct val="115000"/>
                        </a:lnSpc>
                        <a:spcBef>
                          <a:spcPts val="0"/>
                        </a:spcBef>
                        <a:spcAft>
                          <a:spcPts val="0"/>
                        </a:spcAft>
                        <a:buNone/>
                      </a:pPr>
                      <a:r>
                        <a:rPr lang="en-US" sz="1800" b="1"/>
                        <a:t>40%</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16%</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12%</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54%</a:t>
                      </a:r>
                      <a:endParaRPr sz="1800" b="1"/>
                    </a:p>
                  </a:txBody>
                  <a:tcPr marL="91425" marR="91425" marT="91425" marB="91425">
                    <a:solidFill>
                      <a:srgbClr val="C1DCB0"/>
                    </a:solidFill>
                  </a:tcPr>
                </a:tc>
                <a:tc>
                  <a:txBody>
                    <a:bodyPr/>
                    <a:lstStyle/>
                    <a:p>
                      <a:pPr marL="0" lvl="0" indent="0" algn="ctr" rtl="0">
                        <a:lnSpc>
                          <a:spcPct val="115000"/>
                        </a:lnSpc>
                        <a:spcBef>
                          <a:spcPts val="0"/>
                        </a:spcBef>
                        <a:spcAft>
                          <a:spcPts val="0"/>
                        </a:spcAft>
                        <a:buNone/>
                      </a:pPr>
                      <a:r>
                        <a:rPr lang="en-US" sz="1800" b="1"/>
                        <a:t>58%</a:t>
                      </a:r>
                      <a:endParaRPr sz="1800" b="1"/>
                    </a:p>
                  </a:txBody>
                  <a:tcPr marL="91425" marR="91425" marT="91425" marB="91425">
                    <a:solidFill>
                      <a:srgbClr val="C1DCB0"/>
                    </a:solidFill>
                  </a:tcPr>
                </a:tc>
                <a:extLst>
                  <a:ext uri="{0D108BD9-81ED-4DB2-BD59-A6C34878D82A}">
                    <a16:rowId xmlns:a16="http://schemas.microsoft.com/office/drawing/2014/main" val="10009"/>
                  </a:ext>
                </a:extLst>
              </a:tr>
            </a:tbl>
          </a:graphicData>
        </a:graphic>
      </p:graphicFrame>
      <p:sp>
        <p:nvSpPr>
          <p:cNvPr id="259" name="Google Shape;259;g2331a73937a_2_31"/>
          <p:cNvSpPr/>
          <p:nvPr/>
        </p:nvSpPr>
        <p:spPr>
          <a:xfrm>
            <a:off x="657950" y="5232200"/>
            <a:ext cx="10718700" cy="1361700"/>
          </a:xfrm>
          <a:prstGeom prst="rect">
            <a:avLst/>
          </a:prstGeom>
          <a:noFill/>
          <a:ln w="76200"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p:nvPr/>
        </p:nvSpPr>
        <p:spPr>
          <a:xfrm>
            <a:off x="430362" y="417803"/>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MODEL IMPROVEMENT PLAN &amp; LIMITATIONS</a:t>
            </a:r>
            <a:endParaRPr/>
          </a:p>
        </p:txBody>
      </p:sp>
      <p:sp>
        <p:nvSpPr>
          <p:cNvPr id="266" name="Google Shape;266;p12"/>
          <p:cNvSpPr txBox="1"/>
          <p:nvPr/>
        </p:nvSpPr>
        <p:spPr>
          <a:xfrm>
            <a:off x="481162" y="1442720"/>
            <a:ext cx="10929600" cy="2812800"/>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p>
            <a:pPr marL="285750" marR="0" lvl="0" indent="-279400" algn="l" rtl="0">
              <a:spcBef>
                <a:spcPts val="1200"/>
              </a:spcBef>
              <a:spcAft>
                <a:spcPts val="0"/>
              </a:spcAft>
              <a:buClr>
                <a:schemeClr val="dk1"/>
              </a:buClr>
              <a:buSzPts val="100"/>
              <a:buFont typeface="Noto Sans Symbols"/>
              <a:buNone/>
            </a:pPr>
            <a:endParaRPr sz="100">
              <a:solidFill>
                <a:schemeClr val="dk1"/>
              </a:solidFill>
              <a:latin typeface="Calibri"/>
              <a:ea typeface="Calibri"/>
              <a:cs typeface="Calibri"/>
              <a:sym typeface="Calibri"/>
            </a:endParaRPr>
          </a:p>
          <a:p>
            <a:pPr marL="571500" marR="0" lvl="0" indent="-346075" algn="l" rtl="0">
              <a:spcBef>
                <a:spcPts val="1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Use vectorization techniques that take model semantics into consideration such as Word2Vec,   FastText, etc</a:t>
            </a:r>
            <a:endParaRPr sz="2000">
              <a:solidFill>
                <a:schemeClr val="dk1"/>
              </a:solidFill>
              <a:latin typeface="Calibri"/>
              <a:ea typeface="Calibri"/>
              <a:cs typeface="Calibri"/>
              <a:sym typeface="Calibri"/>
            </a:endParaRPr>
          </a:p>
          <a:p>
            <a:pPr marL="571500" marR="0" lvl="0" indent="-346075" algn="l" rtl="0">
              <a:spcBef>
                <a:spcPts val="1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Handling data imbalance –</a:t>
            </a:r>
            <a:endParaRPr/>
          </a:p>
          <a:p>
            <a:pPr marL="1371600" marR="0" lvl="2" indent="-3556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Using classic Oversampling or SMOTE</a:t>
            </a:r>
            <a:endParaRPr/>
          </a:p>
          <a:p>
            <a:pPr marL="1371600" marR="0" lvl="2" indent="-355600" algn="l" rtl="0">
              <a:spcBef>
                <a:spcPts val="0"/>
              </a:spcBef>
              <a:spcAft>
                <a:spcPts val="0"/>
              </a:spcAft>
              <a:buClr>
                <a:schemeClr val="dk1"/>
              </a:buClr>
              <a:buSzPts val="2000"/>
              <a:buFont typeface="Noto Sans Symbols"/>
              <a:buChar char="■"/>
            </a:pPr>
            <a:r>
              <a:rPr lang="en-US" sz="2000" b="0" i="0" u="none" strike="noStrike" cap="none">
                <a:solidFill>
                  <a:schemeClr val="dk1"/>
                </a:solidFill>
                <a:latin typeface="Calibri"/>
                <a:ea typeface="Calibri"/>
                <a:cs typeface="Calibri"/>
                <a:sym typeface="Calibri"/>
              </a:rPr>
              <a:t>Setting class weight parameter for the models</a:t>
            </a:r>
            <a:endParaRPr/>
          </a:p>
          <a:p>
            <a:pPr marL="571500" marR="0" lvl="0" indent="-346075" algn="l" rtl="0">
              <a:spcBef>
                <a:spcPts val="1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Hyperparameter Tuning using grid search and cross validation</a:t>
            </a:r>
            <a:endParaRPr sz="2000">
              <a:solidFill>
                <a:schemeClr val="dk1"/>
              </a:solidFill>
              <a:latin typeface="Calibri"/>
              <a:ea typeface="Calibri"/>
              <a:cs typeface="Calibri"/>
              <a:sym typeface="Calibri"/>
            </a:endParaRPr>
          </a:p>
          <a:p>
            <a:pPr marL="0" marR="0" lvl="0" indent="0" algn="l" rtl="0">
              <a:spcBef>
                <a:spcPts val="1200"/>
              </a:spcBef>
              <a:spcAft>
                <a:spcPts val="0"/>
              </a:spcAft>
              <a:buNone/>
            </a:pPr>
            <a:endParaRPr sz="100">
              <a:solidFill>
                <a:schemeClr val="dk1"/>
              </a:solidFill>
              <a:latin typeface="Calibri"/>
              <a:ea typeface="Calibri"/>
              <a:cs typeface="Calibri"/>
              <a:sym typeface="Calibri"/>
            </a:endParaRPr>
          </a:p>
        </p:txBody>
      </p:sp>
      <p:sp>
        <p:nvSpPr>
          <p:cNvPr id="267" name="Google Shape;267;p12"/>
          <p:cNvSpPr txBox="1"/>
          <p:nvPr/>
        </p:nvSpPr>
        <p:spPr>
          <a:xfrm>
            <a:off x="2598276" y="1211887"/>
            <a:ext cx="6695400" cy="4617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Improvements planned for current project scope</a:t>
            </a:r>
            <a:endParaRPr/>
          </a:p>
        </p:txBody>
      </p:sp>
      <p:sp>
        <p:nvSpPr>
          <p:cNvPr id="268" name="Google Shape;268;p12"/>
          <p:cNvSpPr txBox="1"/>
          <p:nvPr/>
        </p:nvSpPr>
        <p:spPr>
          <a:xfrm>
            <a:off x="481150" y="4546600"/>
            <a:ext cx="10929600" cy="1897200"/>
          </a:xfrm>
          <a:prstGeom prst="rect">
            <a:avLst/>
          </a:prstGeom>
          <a:noFill/>
          <a:ln w="28575" cap="flat" cmpd="sng">
            <a:solidFill>
              <a:srgbClr val="ACB8CA"/>
            </a:solidFill>
            <a:prstDash val="solid"/>
            <a:round/>
            <a:headEnd type="none" w="sm" len="sm"/>
            <a:tailEnd type="none" w="sm" len="sm"/>
          </a:ln>
        </p:spPr>
        <p:txBody>
          <a:bodyPr spcFirstLastPara="1" wrap="square" lIns="91425" tIns="45700" rIns="91425" bIns="45700" anchor="t" anchorCtr="0">
            <a:spAutoFit/>
          </a:bodyPr>
          <a:lstStyle/>
          <a:p>
            <a:pPr marL="342900" marR="0" lvl="0" indent="-311150" algn="l" rtl="0">
              <a:spcBef>
                <a:spcPts val="0"/>
              </a:spcBef>
              <a:spcAft>
                <a:spcPts val="0"/>
              </a:spcAft>
              <a:buClr>
                <a:schemeClr val="dk1"/>
              </a:buClr>
              <a:buSzPts val="500"/>
              <a:buFont typeface="Noto Sans Symbols"/>
              <a:buNone/>
            </a:pPr>
            <a:endParaRPr sz="500">
              <a:solidFill>
                <a:schemeClr val="dk1"/>
              </a:solidFill>
              <a:latin typeface="Calibri"/>
              <a:ea typeface="Calibri"/>
              <a:cs typeface="Calibri"/>
              <a:sym typeface="Calibri"/>
            </a:endParaRPr>
          </a:p>
          <a:p>
            <a:pPr marL="571500" marR="0" lvl="0" indent="-346075" algn="l" rtl="0">
              <a:spcBef>
                <a:spcPts val="1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Reviews could have text like “The food was amazing but the service was horrible, which is why I give a low rating” – If the reviews have equal number of sentences conveying positive and negative points, then the model could get confused while learning</a:t>
            </a:r>
            <a:endParaRPr/>
          </a:p>
          <a:p>
            <a:pPr marL="571500" marR="0" lvl="0" indent="-346075" algn="l" rtl="0">
              <a:spcBef>
                <a:spcPts val="1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Sarcasm and irony would also confuse the learning process</a:t>
            </a:r>
            <a:endParaRPr sz="2000">
              <a:solidFill>
                <a:schemeClr val="dk1"/>
              </a:solidFill>
              <a:latin typeface="Calibri"/>
              <a:ea typeface="Calibri"/>
              <a:cs typeface="Calibri"/>
              <a:sym typeface="Calibri"/>
            </a:endParaRPr>
          </a:p>
          <a:p>
            <a:pPr marL="457200" marR="0" lvl="0" indent="0" algn="l" rtl="0">
              <a:spcBef>
                <a:spcPts val="1200"/>
              </a:spcBef>
              <a:spcAft>
                <a:spcPts val="0"/>
              </a:spcAft>
              <a:buNone/>
            </a:pPr>
            <a:endParaRPr sz="100">
              <a:solidFill>
                <a:schemeClr val="dk1"/>
              </a:solidFill>
              <a:latin typeface="Calibri"/>
              <a:ea typeface="Calibri"/>
              <a:cs typeface="Calibri"/>
              <a:sym typeface="Calibri"/>
            </a:endParaRPr>
          </a:p>
        </p:txBody>
      </p:sp>
      <p:sp>
        <p:nvSpPr>
          <p:cNvPr id="269" name="Google Shape;269;p12"/>
          <p:cNvSpPr txBox="1"/>
          <p:nvPr/>
        </p:nvSpPr>
        <p:spPr>
          <a:xfrm>
            <a:off x="5064436" y="4315767"/>
            <a:ext cx="1763100" cy="4617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Limitations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331a73937a_2_65"/>
          <p:cNvSpPr/>
          <p:nvPr/>
        </p:nvSpPr>
        <p:spPr>
          <a:xfrm>
            <a:off x="5942225" y="0"/>
            <a:ext cx="6249600" cy="6858000"/>
          </a:xfrm>
          <a:prstGeom prst="rect">
            <a:avLst/>
          </a:prstGeom>
          <a:solidFill>
            <a:srgbClr val="7EACF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5" name="Google Shape;275;g2331a73937a_2_65"/>
          <p:cNvSpPr txBox="1"/>
          <p:nvPr/>
        </p:nvSpPr>
        <p:spPr>
          <a:xfrm>
            <a:off x="1307052" y="1854725"/>
            <a:ext cx="43350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600" b="1">
                <a:solidFill>
                  <a:srgbClr val="3B308A"/>
                </a:solidFill>
                <a:latin typeface="Calibri"/>
                <a:ea typeface="Calibri"/>
                <a:cs typeface="Calibri"/>
                <a:sym typeface="Calibri"/>
              </a:rPr>
              <a:t>THANK YOU!</a:t>
            </a:r>
            <a:endParaRPr sz="2000"/>
          </a:p>
        </p:txBody>
      </p:sp>
      <p:pic>
        <p:nvPicPr>
          <p:cNvPr id="276" name="Google Shape;276;g2331a73937a_2_65" descr="A picture containing text, toy, doll, vector graphics&#10;&#10;Description automatically generated"/>
          <p:cNvPicPr preferRelativeResize="0"/>
          <p:nvPr/>
        </p:nvPicPr>
        <p:blipFill rotWithShape="1">
          <a:blip r:embed="rId3">
            <a:alphaModFix/>
          </a:blip>
          <a:srcRect/>
          <a:stretch/>
        </p:blipFill>
        <p:spPr>
          <a:xfrm>
            <a:off x="5942400" y="1740451"/>
            <a:ext cx="6249600" cy="3515389"/>
          </a:xfrm>
          <a:prstGeom prst="rect">
            <a:avLst/>
          </a:prstGeom>
          <a:noFill/>
          <a:ln>
            <a:noFill/>
          </a:ln>
        </p:spPr>
      </p:pic>
      <p:pic>
        <p:nvPicPr>
          <p:cNvPr id="277" name="Google Shape;277;g2331a73937a_2_65"/>
          <p:cNvPicPr preferRelativeResize="0"/>
          <p:nvPr/>
        </p:nvPicPr>
        <p:blipFill>
          <a:blip r:embed="rId4">
            <a:alphaModFix/>
          </a:blip>
          <a:stretch>
            <a:fillRect/>
          </a:stretch>
        </p:blipFill>
        <p:spPr>
          <a:xfrm>
            <a:off x="763896" y="2731188"/>
            <a:ext cx="4262354" cy="2448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505336" y="1193378"/>
            <a:ext cx="10636370" cy="446705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Introduction &amp; Background</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Past studies &amp; their limitations</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Project Objectives</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Dataset</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Exploratory Data Analysis</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Data Transformation &amp; Feature Creation</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Multiclass classification results</a:t>
            </a:r>
            <a:endParaRPr/>
          </a:p>
          <a:p>
            <a:pPr marL="457200" marR="0" lvl="0" indent="-457200" algn="l" rtl="0">
              <a:lnSpc>
                <a:spcPct val="150000"/>
              </a:lnSpc>
              <a:spcBef>
                <a:spcPts val="0"/>
              </a:spcBef>
              <a:spcAft>
                <a:spcPts val="0"/>
              </a:spcAft>
              <a:buClr>
                <a:srgbClr val="2D3B45"/>
              </a:buClr>
              <a:buSzPts val="2400"/>
              <a:buFont typeface="Noto Sans Symbols"/>
              <a:buChar char="❖"/>
            </a:pPr>
            <a:r>
              <a:rPr lang="en-US" sz="2400" b="0" i="0">
                <a:solidFill>
                  <a:srgbClr val="2D3B45"/>
                </a:solidFill>
                <a:latin typeface="Calibri"/>
                <a:ea typeface="Calibri"/>
                <a:cs typeface="Calibri"/>
                <a:sym typeface="Calibri"/>
              </a:rPr>
              <a:t>Model Improvement Pla</a:t>
            </a:r>
            <a:r>
              <a:rPr lang="en-US" sz="2400">
                <a:solidFill>
                  <a:srgbClr val="2D3B45"/>
                </a:solidFill>
                <a:latin typeface="Calibri"/>
                <a:ea typeface="Calibri"/>
                <a:cs typeface="Calibri"/>
                <a:sym typeface="Calibri"/>
              </a:rPr>
              <a:t>n</a:t>
            </a:r>
            <a:endParaRPr sz="2400" b="0" i="0">
              <a:solidFill>
                <a:srgbClr val="2D3B45"/>
              </a:solidFill>
              <a:latin typeface="Calibri"/>
              <a:ea typeface="Calibri"/>
              <a:cs typeface="Calibri"/>
              <a:sym typeface="Calibri"/>
            </a:endParaRPr>
          </a:p>
        </p:txBody>
      </p:sp>
      <p:sp>
        <p:nvSpPr>
          <p:cNvPr id="98" name="Google Shape;98;p2"/>
          <p:cNvSpPr txBox="1"/>
          <p:nvPr/>
        </p:nvSpPr>
        <p:spPr>
          <a:xfrm>
            <a:off x="592347" y="364895"/>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AGENDA</a:t>
            </a:r>
            <a:endParaRPr/>
          </a:p>
        </p:txBody>
      </p:sp>
      <p:sp>
        <p:nvSpPr>
          <p:cNvPr id="99" name="Google Shape;99;p2"/>
          <p:cNvSpPr/>
          <p:nvPr/>
        </p:nvSpPr>
        <p:spPr>
          <a:xfrm>
            <a:off x="7406640" y="0"/>
            <a:ext cx="4785360" cy="6858000"/>
          </a:xfrm>
          <a:prstGeom prst="rect">
            <a:avLst/>
          </a:prstGeom>
          <a:solidFill>
            <a:srgbClr val="7EACF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descr="A picture containing text, toy, doll, vector graphics&#10;&#10;Description automatically generated"/>
          <p:cNvPicPr preferRelativeResize="0"/>
          <p:nvPr/>
        </p:nvPicPr>
        <p:blipFill rotWithShape="1">
          <a:blip r:embed="rId3">
            <a:alphaModFix/>
          </a:blip>
          <a:srcRect/>
          <a:stretch/>
        </p:blipFill>
        <p:spPr>
          <a:xfrm>
            <a:off x="7434106" y="2098567"/>
            <a:ext cx="4730428" cy="2660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p:nvPr/>
        </p:nvSpPr>
        <p:spPr>
          <a:xfrm>
            <a:off x="6293368" y="1664404"/>
            <a:ext cx="5420095" cy="4534378"/>
          </a:xfrm>
          <a:prstGeom prst="rect">
            <a:avLst/>
          </a:prstGeom>
          <a:noFill/>
          <a:ln w="28575"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71450" algn="ctr" rtl="0">
              <a:spcBef>
                <a:spcPts val="0"/>
              </a:spcBef>
              <a:spcAft>
                <a:spcPts val="0"/>
              </a:spcAft>
              <a:buClr>
                <a:schemeClr val="dk1"/>
              </a:buClr>
              <a:buSzPts val="1800"/>
              <a:buFont typeface="Calibri"/>
              <a:buNone/>
            </a:pPr>
            <a:endParaRPr sz="1800">
              <a:solidFill>
                <a:srgbClr val="D5DBE5"/>
              </a:solidFill>
              <a:latin typeface="Calibri"/>
              <a:ea typeface="Calibri"/>
              <a:cs typeface="Calibri"/>
              <a:sym typeface="Calibri"/>
            </a:endParaRPr>
          </a:p>
        </p:txBody>
      </p:sp>
      <p:sp>
        <p:nvSpPr>
          <p:cNvPr id="106" name="Google Shape;106;p3"/>
          <p:cNvSpPr txBox="1"/>
          <p:nvPr/>
        </p:nvSpPr>
        <p:spPr>
          <a:xfrm>
            <a:off x="379562" y="328319"/>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INTRODUCTION &amp; BACKGROUND</a:t>
            </a:r>
            <a:endParaRPr/>
          </a:p>
        </p:txBody>
      </p:sp>
      <p:grpSp>
        <p:nvGrpSpPr>
          <p:cNvPr id="107" name="Google Shape;107;p3"/>
          <p:cNvGrpSpPr/>
          <p:nvPr/>
        </p:nvGrpSpPr>
        <p:grpSpPr>
          <a:xfrm>
            <a:off x="755879" y="1119899"/>
            <a:ext cx="3696055" cy="779580"/>
            <a:chOff x="1330031" y="1173066"/>
            <a:chExt cx="3696055" cy="779580"/>
          </a:xfrm>
        </p:grpSpPr>
        <p:sp>
          <p:nvSpPr>
            <p:cNvPr id="108" name="Google Shape;108;p3"/>
            <p:cNvSpPr txBox="1"/>
            <p:nvPr/>
          </p:nvSpPr>
          <p:spPr>
            <a:xfrm>
              <a:off x="1330031" y="1429426"/>
              <a:ext cx="3341713"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3B308A"/>
                  </a:solidFill>
                  <a:latin typeface="Calibri"/>
                  <a:ea typeface="Calibri"/>
                  <a:cs typeface="Calibri"/>
                  <a:sym typeface="Calibri"/>
                </a:rPr>
                <a:t>What is</a:t>
              </a:r>
              <a:endParaRPr/>
            </a:p>
          </p:txBody>
        </p:sp>
        <p:pic>
          <p:nvPicPr>
            <p:cNvPr id="109" name="Google Shape;109;p3" descr="Download Yelp Logo PNG and Vector (PDF, SVG, Ai, EPS) Free"/>
            <p:cNvPicPr preferRelativeResize="0"/>
            <p:nvPr/>
          </p:nvPicPr>
          <p:blipFill rotWithShape="1">
            <a:blip r:embed="rId3">
              <a:alphaModFix/>
            </a:blip>
            <a:srcRect l="6771" b="23072"/>
            <a:stretch/>
          </p:blipFill>
          <p:spPr>
            <a:xfrm>
              <a:off x="3625702" y="1173066"/>
              <a:ext cx="1400384" cy="768947"/>
            </a:xfrm>
            <a:prstGeom prst="rect">
              <a:avLst/>
            </a:prstGeom>
            <a:noFill/>
            <a:ln>
              <a:noFill/>
            </a:ln>
          </p:spPr>
        </p:pic>
      </p:grpSp>
      <p:pic>
        <p:nvPicPr>
          <p:cNvPr id="110" name="Google Shape;110;p3"/>
          <p:cNvPicPr preferRelativeResize="0"/>
          <p:nvPr/>
        </p:nvPicPr>
        <p:blipFill rotWithShape="1">
          <a:blip r:embed="rId4">
            <a:alphaModFix/>
          </a:blip>
          <a:srcRect/>
          <a:stretch/>
        </p:blipFill>
        <p:spPr>
          <a:xfrm>
            <a:off x="611228" y="2059042"/>
            <a:ext cx="5416755" cy="4245806"/>
          </a:xfrm>
          <a:prstGeom prst="rect">
            <a:avLst/>
          </a:prstGeom>
          <a:noFill/>
          <a:ln>
            <a:noFill/>
          </a:ln>
        </p:spPr>
      </p:pic>
      <p:sp>
        <p:nvSpPr>
          <p:cNvPr id="111" name="Google Shape;111;p3"/>
          <p:cNvSpPr txBox="1"/>
          <p:nvPr/>
        </p:nvSpPr>
        <p:spPr>
          <a:xfrm>
            <a:off x="7325828" y="1409274"/>
            <a:ext cx="3341713"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3B308A"/>
                </a:solidFill>
                <a:latin typeface="Calibri"/>
                <a:ea typeface="Calibri"/>
                <a:cs typeface="Calibri"/>
                <a:sym typeface="Calibri"/>
              </a:rPr>
              <a:t>Sentiment Analysis ?</a:t>
            </a:r>
            <a:endParaRPr/>
          </a:p>
        </p:txBody>
      </p:sp>
      <p:sp>
        <p:nvSpPr>
          <p:cNvPr id="112" name="Google Shape;112;p3"/>
          <p:cNvSpPr txBox="1"/>
          <p:nvPr/>
        </p:nvSpPr>
        <p:spPr>
          <a:xfrm>
            <a:off x="6464597" y="2170886"/>
            <a:ext cx="5116175" cy="317009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374151"/>
              </a:buClr>
              <a:buSzPts val="2000"/>
              <a:buFont typeface="Noto Sans Symbols"/>
              <a:buChar char="❖"/>
            </a:pPr>
            <a:r>
              <a:rPr lang="en-US" sz="2000" b="0" i="0">
                <a:solidFill>
                  <a:srgbClr val="374151"/>
                </a:solidFill>
                <a:latin typeface="Calibri"/>
                <a:ea typeface="Calibri"/>
                <a:cs typeface="Calibri"/>
                <a:sym typeface="Calibri"/>
              </a:rPr>
              <a:t>Sentiment analysis is a way to understand emotions and opinions in text.</a:t>
            </a:r>
            <a:endParaRPr/>
          </a:p>
          <a:p>
            <a:pPr marL="342900" marR="0" lvl="0" indent="-215900" algn="l" rtl="0">
              <a:spcBef>
                <a:spcPts val="0"/>
              </a:spcBef>
              <a:spcAft>
                <a:spcPts val="0"/>
              </a:spcAft>
              <a:buClr>
                <a:schemeClr val="dk1"/>
              </a:buClr>
              <a:buSzPts val="2000"/>
              <a:buFont typeface="Noto Sans Symbols"/>
              <a:buNone/>
            </a:pPr>
            <a:endParaRPr sz="2000" b="0" i="0">
              <a:solidFill>
                <a:srgbClr val="374151"/>
              </a:solidFill>
              <a:latin typeface="Calibri"/>
              <a:ea typeface="Calibri"/>
              <a:cs typeface="Calibri"/>
              <a:sym typeface="Calibri"/>
            </a:endParaRPr>
          </a:p>
          <a:p>
            <a:pPr marL="342900" marR="0" lvl="0" indent="-342900" algn="l" rtl="0">
              <a:spcBef>
                <a:spcPts val="0"/>
              </a:spcBef>
              <a:spcAft>
                <a:spcPts val="0"/>
              </a:spcAft>
              <a:buClr>
                <a:srgbClr val="374151"/>
              </a:buClr>
              <a:buSzPts val="2000"/>
              <a:buFont typeface="Noto Sans Symbols"/>
              <a:buChar char="❖"/>
            </a:pPr>
            <a:r>
              <a:rPr lang="en-US" sz="2000" b="0" i="0">
                <a:solidFill>
                  <a:srgbClr val="374151"/>
                </a:solidFill>
                <a:latin typeface="Calibri"/>
                <a:ea typeface="Calibri"/>
                <a:cs typeface="Calibri"/>
                <a:sym typeface="Calibri"/>
              </a:rPr>
              <a:t>It uses algorithms and machine learning to analyze text and determine positive, negative, or neutral sentiment.</a:t>
            </a:r>
            <a:endParaRPr/>
          </a:p>
          <a:p>
            <a:pPr marL="342900" marR="0" lvl="0" indent="-215900" algn="l" rtl="0">
              <a:spcBef>
                <a:spcPts val="0"/>
              </a:spcBef>
              <a:spcAft>
                <a:spcPts val="0"/>
              </a:spcAft>
              <a:buClr>
                <a:schemeClr val="dk1"/>
              </a:buClr>
              <a:buSzPts val="2000"/>
              <a:buFont typeface="Noto Sans Symbols"/>
              <a:buNone/>
            </a:pPr>
            <a:endParaRPr sz="2000" b="0" i="0">
              <a:solidFill>
                <a:srgbClr val="374151"/>
              </a:solidFill>
              <a:latin typeface="Calibri"/>
              <a:ea typeface="Calibri"/>
              <a:cs typeface="Calibri"/>
              <a:sym typeface="Calibri"/>
            </a:endParaRPr>
          </a:p>
          <a:p>
            <a:pPr marL="342900" marR="0" lvl="0" indent="-342900" algn="l" rtl="0">
              <a:spcBef>
                <a:spcPts val="0"/>
              </a:spcBef>
              <a:spcAft>
                <a:spcPts val="0"/>
              </a:spcAft>
              <a:buClr>
                <a:srgbClr val="374151"/>
              </a:buClr>
              <a:buSzPts val="2000"/>
              <a:buFont typeface="Noto Sans Symbols"/>
              <a:buChar char="❖"/>
            </a:pPr>
            <a:r>
              <a:rPr lang="en-US" sz="2000" b="0" i="0">
                <a:solidFill>
                  <a:srgbClr val="374151"/>
                </a:solidFill>
                <a:latin typeface="Calibri"/>
                <a:ea typeface="Calibri"/>
                <a:cs typeface="Calibri"/>
                <a:sym typeface="Calibri"/>
              </a:rPr>
              <a:t>It helps companies monitor social media, analyze feedback, and improve products/services.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379562" y="284669"/>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PAST STUDIES &amp; THEIR LIMITATIONS</a:t>
            </a:r>
            <a:endParaRPr/>
          </a:p>
        </p:txBody>
      </p:sp>
      <p:graphicFrame>
        <p:nvGraphicFramePr>
          <p:cNvPr id="118" name="Google Shape;118;p4"/>
          <p:cNvGraphicFramePr/>
          <p:nvPr/>
        </p:nvGraphicFramePr>
        <p:xfrm>
          <a:off x="513348" y="1396305"/>
          <a:ext cx="11165300" cy="4908825"/>
        </p:xfrm>
        <a:graphic>
          <a:graphicData uri="http://schemas.openxmlformats.org/drawingml/2006/table">
            <a:tbl>
              <a:tblPr firstRow="1" bandRow="1">
                <a:noFill/>
                <a:tableStyleId>{865D5A02-3E79-499D-82B5-F15BCCCCE3BB}</a:tableStyleId>
              </a:tblPr>
              <a:tblGrid>
                <a:gridCol w="1751375">
                  <a:extLst>
                    <a:ext uri="{9D8B030D-6E8A-4147-A177-3AD203B41FA5}">
                      <a16:colId xmlns:a16="http://schemas.microsoft.com/office/drawing/2014/main" val="20000"/>
                    </a:ext>
                  </a:extLst>
                </a:gridCol>
                <a:gridCol w="3040900">
                  <a:extLst>
                    <a:ext uri="{9D8B030D-6E8A-4147-A177-3AD203B41FA5}">
                      <a16:colId xmlns:a16="http://schemas.microsoft.com/office/drawing/2014/main" val="20001"/>
                    </a:ext>
                  </a:extLst>
                </a:gridCol>
                <a:gridCol w="3115350">
                  <a:extLst>
                    <a:ext uri="{9D8B030D-6E8A-4147-A177-3AD203B41FA5}">
                      <a16:colId xmlns:a16="http://schemas.microsoft.com/office/drawing/2014/main" val="20002"/>
                    </a:ext>
                  </a:extLst>
                </a:gridCol>
                <a:gridCol w="3257675">
                  <a:extLst>
                    <a:ext uri="{9D8B030D-6E8A-4147-A177-3AD203B41FA5}">
                      <a16:colId xmlns:a16="http://schemas.microsoft.com/office/drawing/2014/main" val="20003"/>
                    </a:ext>
                  </a:extLst>
                </a:gridCol>
              </a:tblGrid>
              <a:tr h="745650">
                <a:tc>
                  <a:txBody>
                    <a:bodyPr/>
                    <a:lstStyle/>
                    <a:p>
                      <a:pPr marL="0" marR="0" lvl="0" indent="0" algn="l" rtl="0">
                        <a:spcBef>
                          <a:spcPts val="0"/>
                        </a:spcBef>
                        <a:spcAft>
                          <a:spcPts val="0"/>
                        </a:spcAft>
                        <a:buNone/>
                      </a:pPr>
                      <a:endParaRPr sz="1800"/>
                    </a:p>
                  </a:txBody>
                  <a:tcPr marL="91450" marR="91450" marT="45725" marB="45725">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262626"/>
                        </a:buClr>
                        <a:buSzPts val="2000"/>
                        <a:buFont typeface="Calibri"/>
                        <a:buNone/>
                      </a:pPr>
                      <a:r>
                        <a:rPr lang="en-US" sz="2000" b="1">
                          <a:solidFill>
                            <a:srgbClr val="262626"/>
                          </a:solidFill>
                        </a:rPr>
                        <a:t>Xiong et al. (2018)</a:t>
                      </a:r>
                      <a:endParaRPr/>
                    </a:p>
                  </a:txBody>
                  <a:tcPr marL="91450" marR="91450" marT="45725" marB="45725" anchor="ctr">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b="1">
                          <a:solidFill>
                            <a:srgbClr val="262626"/>
                          </a:solidFill>
                        </a:rPr>
                        <a:t>Ghose and Ipeirotis (2011)</a:t>
                      </a:r>
                      <a:endParaRPr/>
                    </a:p>
                  </a:txBody>
                  <a:tcPr marL="91450" marR="91450" marT="45725" marB="45725" anchor="ctr">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b="1">
                          <a:solidFill>
                            <a:srgbClr val="262626"/>
                          </a:solidFill>
                        </a:rPr>
                        <a:t>Rao, Jinfeng, et al (2015)</a:t>
                      </a:r>
                      <a:endParaRPr/>
                    </a:p>
                  </a:txBody>
                  <a:tcPr marL="91450" marR="91450" marT="45725" marB="45725" anchor="ctr">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387725">
                <a:tc>
                  <a:txBody>
                    <a:bodyPr/>
                    <a:lstStyle/>
                    <a:p>
                      <a:pPr marL="0" marR="0" lvl="0" indent="0" algn="l" rtl="0">
                        <a:spcBef>
                          <a:spcPts val="0"/>
                        </a:spcBef>
                        <a:spcAft>
                          <a:spcPts val="0"/>
                        </a:spcAft>
                        <a:buNone/>
                      </a:pPr>
                      <a:r>
                        <a:rPr lang="en-US" sz="2000" b="1"/>
                        <a:t>STUDY</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EAF6"/>
                    </a:solidFill>
                  </a:tcPr>
                </a:tc>
                <a:tc>
                  <a:txBody>
                    <a:bodyPr/>
                    <a:lstStyle/>
                    <a:p>
                      <a:pPr marL="0" marR="0" lvl="0" indent="0" algn="l" rtl="0">
                        <a:spcBef>
                          <a:spcPts val="0"/>
                        </a:spcBef>
                        <a:spcAft>
                          <a:spcPts val="0"/>
                        </a:spcAft>
                        <a:buNone/>
                      </a:pPr>
                      <a:r>
                        <a:rPr lang="en-US" sz="1800"/>
                        <a:t>Used Deep-learning model to classify Yelp reviews as </a:t>
                      </a:r>
                      <a:r>
                        <a:rPr lang="en-US" sz="1800" b="1">
                          <a:solidFill>
                            <a:srgbClr val="548135"/>
                          </a:solidFill>
                        </a:rPr>
                        <a:t>positive</a:t>
                      </a:r>
                      <a:r>
                        <a:rPr lang="en-US" sz="1800"/>
                        <a:t> or </a:t>
                      </a:r>
                      <a:r>
                        <a:rPr lang="en-US" sz="1800" b="1">
                          <a:solidFill>
                            <a:srgbClr val="C00000"/>
                          </a:solidFill>
                        </a:rPr>
                        <a:t>negative</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EAF6"/>
                    </a:solidFill>
                  </a:tcPr>
                </a:tc>
                <a:tc>
                  <a:txBody>
                    <a:bodyPr/>
                    <a:lstStyle/>
                    <a:p>
                      <a:pPr marL="0" marR="0" lvl="0" indent="0" algn="l" rtl="0">
                        <a:spcBef>
                          <a:spcPts val="0"/>
                        </a:spcBef>
                        <a:spcAft>
                          <a:spcPts val="0"/>
                        </a:spcAft>
                        <a:buNone/>
                      </a:pPr>
                      <a:r>
                        <a:rPr lang="en-US" sz="1800"/>
                        <a:t>Focused on the impact of online reviews on the sales of local businesses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EAF6"/>
                    </a:solidFill>
                  </a:tcPr>
                </a:tc>
                <a:tc>
                  <a:txBody>
                    <a:bodyPr/>
                    <a:lstStyle/>
                    <a:p>
                      <a:pPr marL="0" marR="0" lvl="0" indent="0" algn="l" rtl="0">
                        <a:spcBef>
                          <a:spcPts val="0"/>
                        </a:spcBef>
                        <a:spcAft>
                          <a:spcPts val="0"/>
                        </a:spcAft>
                        <a:buNone/>
                      </a:pPr>
                      <a:r>
                        <a:rPr lang="en-US" sz="1800"/>
                        <a:t>Extracts important features of restaurants such as quality of food, ambiance, service, etc using NLP</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DEAF6"/>
                    </a:solidFill>
                  </a:tcPr>
                </a:tc>
                <a:extLst>
                  <a:ext uri="{0D108BD9-81ED-4DB2-BD59-A6C34878D82A}">
                    <a16:rowId xmlns:a16="http://schemas.microsoft.com/office/drawing/2014/main" val="10001"/>
                  </a:ext>
                </a:extLst>
              </a:tr>
              <a:tr h="1387725">
                <a:tc>
                  <a:txBody>
                    <a:bodyPr/>
                    <a:lstStyle/>
                    <a:p>
                      <a:pPr marL="0" marR="0" lvl="0" indent="0" algn="l" rtl="0">
                        <a:spcBef>
                          <a:spcPts val="0"/>
                        </a:spcBef>
                        <a:spcAft>
                          <a:spcPts val="0"/>
                        </a:spcAft>
                        <a:buNone/>
                      </a:pPr>
                      <a:r>
                        <a:rPr lang="en-US" sz="2000" b="1"/>
                        <a:t>LIMITATION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4D4"/>
                    </a:solidFill>
                  </a:tcPr>
                </a:tc>
                <a:tc>
                  <a:txBody>
                    <a:bodyPr/>
                    <a:lstStyle/>
                    <a:p>
                      <a:pPr marL="0" marR="0" lvl="0" indent="0" algn="l" rtl="0">
                        <a:spcBef>
                          <a:spcPts val="0"/>
                        </a:spcBef>
                        <a:spcAft>
                          <a:spcPts val="0"/>
                        </a:spcAft>
                        <a:buNone/>
                      </a:pPr>
                      <a:r>
                        <a:rPr lang="en-US" sz="1800"/>
                        <a:t>Does not look at reviews that could be more ambiguous or neutral</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4D4"/>
                    </a:solidFill>
                  </a:tcPr>
                </a:tc>
                <a:tc>
                  <a:txBody>
                    <a:bodyPr/>
                    <a:lstStyle/>
                    <a:p>
                      <a:pPr marL="0" marR="0" lvl="0" indent="0" algn="l" rtl="0">
                        <a:spcBef>
                          <a:spcPts val="0"/>
                        </a:spcBef>
                        <a:spcAft>
                          <a:spcPts val="0"/>
                        </a:spcAft>
                        <a:buNone/>
                      </a:pPr>
                      <a:r>
                        <a:rPr lang="en-US" sz="1800"/>
                        <a:t>Uses a set of pre-defined features to represent reviews the reliability of which is unknown</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4D4"/>
                    </a:solidFill>
                  </a:tcPr>
                </a:tc>
                <a:tc>
                  <a:txBody>
                    <a:bodyPr/>
                    <a:lstStyle/>
                    <a:p>
                      <a:pPr marL="0" marR="0" lvl="0" indent="0" algn="l" rtl="0">
                        <a:spcBef>
                          <a:spcPts val="0"/>
                        </a:spcBef>
                        <a:spcAft>
                          <a:spcPts val="0"/>
                        </a:spcAft>
                        <a:buNone/>
                      </a:pPr>
                      <a:r>
                        <a:rPr lang="en-US" sz="1800"/>
                        <a:t>Does not provide an overall score for the sentiment expressed in the review</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BE4D4"/>
                    </a:solidFill>
                  </a:tcPr>
                </a:tc>
                <a:extLst>
                  <a:ext uri="{0D108BD9-81ED-4DB2-BD59-A6C34878D82A}">
                    <a16:rowId xmlns:a16="http://schemas.microsoft.com/office/drawing/2014/main" val="10002"/>
                  </a:ext>
                </a:extLst>
              </a:tr>
              <a:tr h="1387725">
                <a:tc>
                  <a:txBody>
                    <a:bodyPr/>
                    <a:lstStyle/>
                    <a:p>
                      <a:pPr marL="0" marR="0" lvl="0" indent="0" algn="l" rtl="0">
                        <a:spcBef>
                          <a:spcPts val="0"/>
                        </a:spcBef>
                        <a:spcAft>
                          <a:spcPts val="0"/>
                        </a:spcAft>
                        <a:buNone/>
                      </a:pPr>
                      <a:r>
                        <a:rPr lang="en-US" sz="2000" b="1"/>
                        <a:t>HOW WE ADDRESS IT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None/>
                      </a:pPr>
                      <a:r>
                        <a:rPr lang="en-US" sz="1800"/>
                        <a:t>Classifies reviews into 5 categories – </a:t>
                      </a:r>
                      <a:r>
                        <a:rPr lang="en-US" sz="1800" b="1">
                          <a:solidFill>
                            <a:srgbClr val="385623"/>
                          </a:solidFill>
                        </a:rPr>
                        <a:t>Great</a:t>
                      </a:r>
                      <a:r>
                        <a:rPr lang="en-US" sz="1800" b="1"/>
                        <a:t>, </a:t>
                      </a:r>
                      <a:r>
                        <a:rPr lang="en-US" sz="1800" b="1">
                          <a:solidFill>
                            <a:schemeClr val="accent6"/>
                          </a:solidFill>
                        </a:rPr>
                        <a:t>Good</a:t>
                      </a:r>
                      <a:r>
                        <a:rPr lang="en-US" sz="1800" b="1"/>
                        <a:t>, </a:t>
                      </a:r>
                      <a:r>
                        <a:rPr lang="en-US" sz="1800" b="1">
                          <a:solidFill>
                            <a:schemeClr val="accent4"/>
                          </a:solidFill>
                        </a:rPr>
                        <a:t>Neutral</a:t>
                      </a:r>
                      <a:r>
                        <a:rPr lang="en-US" sz="1800" b="1"/>
                        <a:t>, </a:t>
                      </a:r>
                      <a:r>
                        <a:rPr lang="en-US" sz="1800" b="1">
                          <a:solidFill>
                            <a:srgbClr val="FF0000"/>
                          </a:solidFill>
                        </a:rPr>
                        <a:t>Bad</a:t>
                      </a:r>
                      <a:r>
                        <a:rPr lang="en-US" sz="1800" b="1"/>
                        <a:t>, </a:t>
                      </a:r>
                      <a:r>
                        <a:rPr lang="en-US" sz="1800" b="1">
                          <a:solidFill>
                            <a:srgbClr val="C00000"/>
                          </a:solidFill>
                        </a:rPr>
                        <a:t>Poor</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None/>
                      </a:pPr>
                      <a:r>
                        <a:rPr lang="en-US" sz="1800"/>
                        <a:t>Extracts custom features using NLP techniques from the reviews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None/>
                      </a:pPr>
                      <a:r>
                        <a:rPr lang="en-US" sz="1800"/>
                        <a:t>First extracts features from reviews and then uses them to generate an overall sentiment for the review</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379562" y="284669"/>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PROJECT OBJECTIVES</a:t>
            </a:r>
            <a:endParaRPr/>
          </a:p>
        </p:txBody>
      </p:sp>
      <p:sp>
        <p:nvSpPr>
          <p:cNvPr id="125" name="Google Shape;125;p5"/>
          <p:cNvSpPr/>
          <p:nvPr/>
        </p:nvSpPr>
        <p:spPr>
          <a:xfrm>
            <a:off x="478252" y="1329076"/>
            <a:ext cx="5700300" cy="646200"/>
          </a:xfrm>
          <a:prstGeom prst="homePlate">
            <a:avLst>
              <a:gd name="adj" fmla="val 50000"/>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Text Preprocessing</a:t>
            </a:r>
            <a:endParaRPr/>
          </a:p>
        </p:txBody>
      </p:sp>
      <p:sp>
        <p:nvSpPr>
          <p:cNvPr id="126" name="Google Shape;126;p5"/>
          <p:cNvSpPr txBox="1"/>
          <p:nvPr/>
        </p:nvSpPr>
        <p:spPr>
          <a:xfrm>
            <a:off x="595211" y="2288840"/>
            <a:ext cx="51993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Extracting textual features into numeric data to make it understandable for ML models</a:t>
            </a:r>
            <a:endParaRPr/>
          </a:p>
        </p:txBody>
      </p:sp>
      <p:sp>
        <p:nvSpPr>
          <p:cNvPr id="127" name="Google Shape;127;p5"/>
          <p:cNvSpPr/>
          <p:nvPr/>
        </p:nvSpPr>
        <p:spPr>
          <a:xfrm>
            <a:off x="478252" y="2160824"/>
            <a:ext cx="5478300" cy="3963900"/>
          </a:xfrm>
          <a:prstGeom prst="roundRect">
            <a:avLst>
              <a:gd name="adj" fmla="val 0"/>
            </a:avLst>
          </a:prstGeom>
          <a:noFill/>
          <a:ln w="19050"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l="22246"/>
          <a:stretch/>
        </p:blipFill>
        <p:spPr>
          <a:xfrm>
            <a:off x="655910" y="3221067"/>
            <a:ext cx="1535341" cy="1996121"/>
          </a:xfrm>
          <a:prstGeom prst="rect">
            <a:avLst/>
          </a:prstGeom>
          <a:noFill/>
          <a:ln>
            <a:noFill/>
          </a:ln>
        </p:spPr>
      </p:pic>
      <p:grpSp>
        <p:nvGrpSpPr>
          <p:cNvPr id="129" name="Google Shape;129;p5"/>
          <p:cNvGrpSpPr/>
          <p:nvPr/>
        </p:nvGrpSpPr>
        <p:grpSpPr>
          <a:xfrm>
            <a:off x="2737706" y="3244415"/>
            <a:ext cx="1062383" cy="1967665"/>
            <a:chOff x="2801714" y="3216983"/>
            <a:chExt cx="1062383" cy="1967665"/>
          </a:xfrm>
        </p:grpSpPr>
        <p:pic>
          <p:nvPicPr>
            <p:cNvPr id="130" name="Google Shape;130;p5" descr="Icon&#10;&#10;Description automatically generated"/>
            <p:cNvPicPr preferRelativeResize="0"/>
            <p:nvPr/>
          </p:nvPicPr>
          <p:blipFill rotWithShape="1">
            <a:blip r:embed="rId4">
              <a:alphaModFix/>
            </a:blip>
            <a:srcRect/>
            <a:stretch/>
          </p:blipFill>
          <p:spPr>
            <a:xfrm>
              <a:off x="2801714" y="3216983"/>
              <a:ext cx="1062383" cy="1062383"/>
            </a:xfrm>
            <a:prstGeom prst="rect">
              <a:avLst/>
            </a:prstGeom>
            <a:noFill/>
            <a:ln>
              <a:noFill/>
            </a:ln>
          </p:spPr>
        </p:pic>
        <p:sp>
          <p:nvSpPr>
            <p:cNvPr id="131" name="Google Shape;131;p5"/>
            <p:cNvSpPr/>
            <p:nvPr/>
          </p:nvSpPr>
          <p:spPr>
            <a:xfrm>
              <a:off x="2889421" y="4379718"/>
              <a:ext cx="905340" cy="804930"/>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dk1"/>
                </a:buClr>
                <a:buSzPts val="800"/>
                <a:buFont typeface="Noto Sans Symbols"/>
                <a:buChar char="⮚"/>
              </a:pPr>
              <a:r>
                <a:rPr lang="en-US" sz="800" b="1">
                  <a:solidFill>
                    <a:schemeClr val="dk1"/>
                  </a:solidFill>
                  <a:latin typeface="Calibri"/>
                  <a:ea typeface="Calibri"/>
                  <a:cs typeface="Calibri"/>
                  <a:sym typeface="Calibri"/>
                </a:rPr>
                <a:t>Tokenize</a:t>
              </a:r>
              <a:endParaRPr/>
            </a:p>
            <a:p>
              <a:pPr marL="171450" marR="0" lvl="0" indent="-171450" algn="l" rtl="0">
                <a:spcBef>
                  <a:spcPts val="0"/>
                </a:spcBef>
                <a:spcAft>
                  <a:spcPts val="0"/>
                </a:spcAft>
                <a:buClr>
                  <a:schemeClr val="dk1"/>
                </a:buClr>
                <a:buSzPts val="800"/>
                <a:buFont typeface="Noto Sans Symbols"/>
                <a:buChar char="⮚"/>
              </a:pPr>
              <a:r>
                <a:rPr lang="en-US" sz="800" b="1">
                  <a:solidFill>
                    <a:schemeClr val="dk1"/>
                  </a:solidFill>
                  <a:latin typeface="Calibri"/>
                  <a:ea typeface="Calibri"/>
                  <a:cs typeface="Calibri"/>
                  <a:sym typeface="Calibri"/>
                </a:rPr>
                <a:t>Remove Stopwords</a:t>
              </a:r>
              <a:endParaRPr sz="800" b="1">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800"/>
                <a:buFont typeface="Noto Sans Symbols"/>
                <a:buChar char="⮚"/>
              </a:pPr>
              <a:r>
                <a:rPr lang="en-US" sz="800" b="1">
                  <a:solidFill>
                    <a:schemeClr val="dk1"/>
                  </a:solidFill>
                  <a:latin typeface="Calibri"/>
                  <a:ea typeface="Calibri"/>
                  <a:cs typeface="Calibri"/>
                  <a:sym typeface="Calibri"/>
                </a:rPr>
                <a:t>Lemmatize</a:t>
              </a:r>
              <a:endParaRPr/>
            </a:p>
            <a:p>
              <a:pPr marL="171450" marR="0" lvl="0" indent="-171450" algn="l" rtl="0">
                <a:spcBef>
                  <a:spcPts val="0"/>
                </a:spcBef>
                <a:spcAft>
                  <a:spcPts val="0"/>
                </a:spcAft>
                <a:buClr>
                  <a:schemeClr val="dk1"/>
                </a:buClr>
                <a:buSzPts val="800"/>
                <a:buFont typeface="Noto Sans Symbols"/>
                <a:buChar char="⮚"/>
              </a:pPr>
              <a:r>
                <a:rPr lang="en-US" sz="800" b="1">
                  <a:solidFill>
                    <a:schemeClr val="dk1"/>
                  </a:solidFill>
                  <a:latin typeface="Calibri"/>
                  <a:ea typeface="Calibri"/>
                  <a:cs typeface="Calibri"/>
                  <a:sym typeface="Calibri"/>
                </a:rPr>
                <a:t>Vectorize</a:t>
              </a:r>
              <a:endParaRPr/>
            </a:p>
          </p:txBody>
        </p:sp>
      </p:grpSp>
      <p:pic>
        <p:nvPicPr>
          <p:cNvPr id="132" name="Google Shape;132;p5" descr="enter image description here"/>
          <p:cNvPicPr preferRelativeResize="0"/>
          <p:nvPr/>
        </p:nvPicPr>
        <p:blipFill rotWithShape="1">
          <a:blip r:embed="rId5">
            <a:alphaModFix/>
          </a:blip>
          <a:srcRect r="54381"/>
          <a:stretch/>
        </p:blipFill>
        <p:spPr>
          <a:xfrm>
            <a:off x="4337400" y="3648412"/>
            <a:ext cx="1380744" cy="1152339"/>
          </a:xfrm>
          <a:prstGeom prst="rect">
            <a:avLst/>
          </a:prstGeom>
          <a:noFill/>
          <a:ln>
            <a:noFill/>
          </a:ln>
        </p:spPr>
      </p:pic>
      <p:sp>
        <p:nvSpPr>
          <p:cNvPr id="133" name="Google Shape;133;p5"/>
          <p:cNvSpPr/>
          <p:nvPr/>
        </p:nvSpPr>
        <p:spPr>
          <a:xfrm rot="5400000">
            <a:off x="1936831" y="4092778"/>
            <a:ext cx="1143000" cy="252703"/>
          </a:xfrm>
          <a:prstGeom prst="triangle">
            <a:avLst>
              <a:gd name="adj" fmla="val 52400"/>
            </a:avLst>
          </a:prstGeom>
          <a:solidFill>
            <a:srgbClr val="D5DBE5"/>
          </a:solid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p:nvPr/>
        </p:nvSpPr>
        <p:spPr>
          <a:xfrm rot="5400000">
            <a:off x="3484221" y="4092778"/>
            <a:ext cx="1143000" cy="252703"/>
          </a:xfrm>
          <a:prstGeom prst="triangle">
            <a:avLst>
              <a:gd name="adj" fmla="val 52400"/>
            </a:avLst>
          </a:prstGeom>
          <a:solidFill>
            <a:srgbClr val="D5DBE5"/>
          </a:solid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txBox="1"/>
          <p:nvPr/>
        </p:nvSpPr>
        <p:spPr>
          <a:xfrm>
            <a:off x="692486" y="5434582"/>
            <a:ext cx="13825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Textual Reviews</a:t>
            </a:r>
            <a:endParaRPr/>
          </a:p>
        </p:txBody>
      </p:sp>
      <p:sp>
        <p:nvSpPr>
          <p:cNvPr id="136" name="Google Shape;136;p5"/>
          <p:cNvSpPr txBox="1"/>
          <p:nvPr/>
        </p:nvSpPr>
        <p:spPr>
          <a:xfrm>
            <a:off x="2592502" y="5434582"/>
            <a:ext cx="13825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NLP processing</a:t>
            </a:r>
            <a:endParaRPr/>
          </a:p>
        </p:txBody>
      </p:sp>
      <p:sp>
        <p:nvSpPr>
          <p:cNvPr id="137" name="Google Shape;137;p5"/>
          <p:cNvSpPr txBox="1"/>
          <p:nvPr/>
        </p:nvSpPr>
        <p:spPr>
          <a:xfrm>
            <a:off x="4335557" y="5196838"/>
            <a:ext cx="1382587"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Vector representation of reviews</a:t>
            </a:r>
            <a:endParaRPr/>
          </a:p>
        </p:txBody>
      </p:sp>
      <p:sp>
        <p:nvSpPr>
          <p:cNvPr id="138" name="Google Shape;138;p5"/>
          <p:cNvSpPr/>
          <p:nvPr/>
        </p:nvSpPr>
        <p:spPr>
          <a:xfrm>
            <a:off x="6028660" y="1329076"/>
            <a:ext cx="5700388" cy="646332"/>
          </a:xfrm>
          <a:prstGeom prst="chevron">
            <a:avLst>
              <a:gd name="adj" fmla="val 50000"/>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Multiclass Classification of Reviews</a:t>
            </a:r>
            <a:endParaRPr/>
          </a:p>
        </p:txBody>
      </p:sp>
      <p:sp>
        <p:nvSpPr>
          <p:cNvPr id="139" name="Google Shape;139;p5"/>
          <p:cNvSpPr/>
          <p:nvPr/>
        </p:nvSpPr>
        <p:spPr>
          <a:xfrm>
            <a:off x="6155000" y="2160824"/>
            <a:ext cx="5430733" cy="3963929"/>
          </a:xfrm>
          <a:prstGeom prst="roundRect">
            <a:avLst>
              <a:gd name="adj" fmla="val 0"/>
            </a:avLst>
          </a:prstGeom>
          <a:noFill/>
          <a:ln w="19050" cap="flat" cmpd="sng">
            <a:solidFill>
              <a:srgbClr val="ACB8C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p:nvPr/>
        </p:nvSpPr>
        <p:spPr>
          <a:xfrm>
            <a:off x="6270080" y="2286705"/>
            <a:ext cx="5199321"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alibri"/>
                <a:ea typeface="Calibri"/>
                <a:cs typeface="Calibri"/>
                <a:sym typeface="Calibri"/>
              </a:rPr>
              <a:t>Processed reviews are used to train different classification models to predict whether the sentiment from a review is </a:t>
            </a:r>
            <a:r>
              <a:rPr lang="en-US" sz="2000" b="1">
                <a:solidFill>
                  <a:srgbClr val="385623"/>
                </a:solidFill>
                <a:latin typeface="Calibri"/>
                <a:ea typeface="Calibri"/>
                <a:cs typeface="Calibri"/>
                <a:sym typeface="Calibri"/>
              </a:rPr>
              <a:t>Great</a:t>
            </a:r>
            <a:r>
              <a:rPr lang="en-US" sz="2000" b="1">
                <a:solidFill>
                  <a:schemeClr val="dk1"/>
                </a:solidFill>
                <a:latin typeface="Calibri"/>
                <a:ea typeface="Calibri"/>
                <a:cs typeface="Calibri"/>
                <a:sym typeface="Calibri"/>
              </a:rPr>
              <a:t>, </a:t>
            </a:r>
            <a:r>
              <a:rPr lang="en-US" sz="2000" b="1">
                <a:solidFill>
                  <a:schemeClr val="accent6"/>
                </a:solidFill>
                <a:latin typeface="Calibri"/>
                <a:ea typeface="Calibri"/>
                <a:cs typeface="Calibri"/>
                <a:sym typeface="Calibri"/>
              </a:rPr>
              <a:t>Good</a:t>
            </a:r>
            <a:r>
              <a:rPr lang="en-US" sz="2000" b="1">
                <a:solidFill>
                  <a:schemeClr val="dk1"/>
                </a:solidFill>
                <a:latin typeface="Calibri"/>
                <a:ea typeface="Calibri"/>
                <a:cs typeface="Calibri"/>
                <a:sym typeface="Calibri"/>
              </a:rPr>
              <a:t>, </a:t>
            </a:r>
            <a:r>
              <a:rPr lang="en-US" sz="2000" b="1">
                <a:solidFill>
                  <a:schemeClr val="accent4"/>
                </a:solidFill>
                <a:latin typeface="Calibri"/>
                <a:ea typeface="Calibri"/>
                <a:cs typeface="Calibri"/>
                <a:sym typeface="Calibri"/>
              </a:rPr>
              <a:t>Neutral</a:t>
            </a:r>
            <a:r>
              <a:rPr lang="en-US" sz="2000" b="1">
                <a:solidFill>
                  <a:schemeClr val="dk1"/>
                </a:solidFill>
                <a:latin typeface="Calibri"/>
                <a:ea typeface="Calibri"/>
                <a:cs typeface="Calibri"/>
                <a:sym typeface="Calibri"/>
              </a:rPr>
              <a:t>, </a:t>
            </a:r>
            <a:r>
              <a:rPr lang="en-US" sz="2000" b="1">
                <a:solidFill>
                  <a:srgbClr val="FF0000"/>
                </a:solidFill>
                <a:latin typeface="Calibri"/>
                <a:ea typeface="Calibri"/>
                <a:cs typeface="Calibri"/>
                <a:sym typeface="Calibri"/>
              </a:rPr>
              <a:t>Bad</a:t>
            </a:r>
            <a:r>
              <a:rPr lang="en-US" sz="2000" b="1">
                <a:solidFill>
                  <a:schemeClr val="dk1"/>
                </a:solidFill>
                <a:latin typeface="Calibri"/>
                <a:ea typeface="Calibri"/>
                <a:cs typeface="Calibri"/>
                <a:sym typeface="Calibri"/>
              </a:rPr>
              <a:t>, </a:t>
            </a:r>
            <a:r>
              <a:rPr lang="en-US" sz="2000" b="1">
                <a:solidFill>
                  <a:srgbClr val="C00000"/>
                </a:solidFill>
                <a:latin typeface="Calibri"/>
                <a:ea typeface="Calibri"/>
                <a:cs typeface="Calibri"/>
                <a:sym typeface="Calibri"/>
              </a:rPr>
              <a:t>Poor</a:t>
            </a:r>
            <a:endParaRPr/>
          </a:p>
        </p:txBody>
      </p:sp>
      <p:grpSp>
        <p:nvGrpSpPr>
          <p:cNvPr id="141" name="Google Shape;141;p5"/>
          <p:cNvGrpSpPr/>
          <p:nvPr/>
        </p:nvGrpSpPr>
        <p:grpSpPr>
          <a:xfrm>
            <a:off x="8438867" y="3769179"/>
            <a:ext cx="1282629" cy="1835934"/>
            <a:chOff x="8171667" y="3690382"/>
            <a:chExt cx="1282629" cy="1835934"/>
          </a:xfrm>
        </p:grpSpPr>
        <p:pic>
          <p:nvPicPr>
            <p:cNvPr id="142" name="Google Shape;142;p5" descr="classification icon. Trendy modern flat linear vector classification icon on white background from thin line general collection"/>
            <p:cNvPicPr preferRelativeResize="0"/>
            <p:nvPr/>
          </p:nvPicPr>
          <p:blipFill rotWithShape="1">
            <a:blip r:embed="rId6">
              <a:alphaModFix/>
            </a:blip>
            <a:srcRect l="23770" t="26000" r="23554" b="37200"/>
            <a:stretch/>
          </p:blipFill>
          <p:spPr>
            <a:xfrm rot="-5400000">
              <a:off x="7895014" y="3967034"/>
              <a:ext cx="1835934" cy="1282629"/>
            </a:xfrm>
            <a:prstGeom prst="rect">
              <a:avLst/>
            </a:prstGeom>
            <a:noFill/>
            <a:ln>
              <a:noFill/>
            </a:ln>
          </p:spPr>
        </p:pic>
        <p:pic>
          <p:nvPicPr>
            <p:cNvPr id="143" name="Google Shape;143;p5" descr="Single gear with solid fill"/>
            <p:cNvPicPr preferRelativeResize="0"/>
            <p:nvPr/>
          </p:nvPicPr>
          <p:blipFill rotWithShape="1">
            <a:blip r:embed="rId7">
              <a:alphaModFix/>
            </a:blip>
            <a:srcRect/>
            <a:stretch/>
          </p:blipFill>
          <p:spPr>
            <a:xfrm>
              <a:off x="8247877" y="4376248"/>
              <a:ext cx="493788" cy="493788"/>
            </a:xfrm>
            <a:prstGeom prst="rect">
              <a:avLst/>
            </a:prstGeom>
            <a:noFill/>
            <a:ln>
              <a:noFill/>
            </a:ln>
          </p:spPr>
        </p:pic>
      </p:grpSp>
      <p:sp>
        <p:nvSpPr>
          <p:cNvPr id="144" name="Google Shape;144;p5"/>
          <p:cNvSpPr/>
          <p:nvPr/>
        </p:nvSpPr>
        <p:spPr>
          <a:xfrm rot="5400000">
            <a:off x="7600632" y="4539174"/>
            <a:ext cx="1143000" cy="252703"/>
          </a:xfrm>
          <a:prstGeom prst="triangle">
            <a:avLst>
              <a:gd name="adj" fmla="val 52400"/>
            </a:avLst>
          </a:prstGeom>
          <a:solidFill>
            <a:srgbClr val="D5DBE5"/>
          </a:solidFill>
          <a:ln w="12700" cap="flat" cmpd="sng">
            <a:solidFill>
              <a:srgbClr val="D5DB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5" name="Google Shape;145;p5"/>
          <p:cNvGrpSpPr/>
          <p:nvPr/>
        </p:nvGrpSpPr>
        <p:grpSpPr>
          <a:xfrm>
            <a:off x="6341608" y="3986074"/>
            <a:ext cx="1380744" cy="1448508"/>
            <a:chOff x="6354065" y="4107680"/>
            <a:chExt cx="1380744" cy="1448508"/>
          </a:xfrm>
        </p:grpSpPr>
        <p:pic>
          <p:nvPicPr>
            <p:cNvPr id="146" name="Google Shape;146;p5" descr="enter image description here"/>
            <p:cNvPicPr preferRelativeResize="0"/>
            <p:nvPr/>
          </p:nvPicPr>
          <p:blipFill rotWithShape="1">
            <a:blip r:embed="rId5">
              <a:alphaModFix/>
            </a:blip>
            <a:srcRect r="54381"/>
            <a:stretch/>
          </p:blipFill>
          <p:spPr>
            <a:xfrm>
              <a:off x="6354065" y="4107680"/>
              <a:ext cx="1380744" cy="1152339"/>
            </a:xfrm>
            <a:prstGeom prst="rect">
              <a:avLst/>
            </a:prstGeom>
            <a:noFill/>
            <a:ln>
              <a:noFill/>
            </a:ln>
          </p:spPr>
        </p:pic>
        <p:pic>
          <p:nvPicPr>
            <p:cNvPr id="147" name="Google Shape;147;p5" descr="enter image description here"/>
            <p:cNvPicPr preferRelativeResize="0"/>
            <p:nvPr/>
          </p:nvPicPr>
          <p:blipFill rotWithShape="1">
            <a:blip r:embed="rId5">
              <a:alphaModFix/>
            </a:blip>
            <a:srcRect t="73938" r="54381" b="980"/>
            <a:stretch/>
          </p:blipFill>
          <p:spPr>
            <a:xfrm>
              <a:off x="6354065" y="5267156"/>
              <a:ext cx="1380744" cy="289032"/>
            </a:xfrm>
            <a:prstGeom prst="rect">
              <a:avLst/>
            </a:prstGeom>
            <a:noFill/>
            <a:ln>
              <a:noFill/>
            </a:ln>
          </p:spPr>
        </p:pic>
      </p:grpSp>
      <p:sp>
        <p:nvSpPr>
          <p:cNvPr id="148" name="Google Shape;148;p5"/>
          <p:cNvSpPr txBox="1"/>
          <p:nvPr/>
        </p:nvSpPr>
        <p:spPr>
          <a:xfrm>
            <a:off x="9676834" y="3758451"/>
            <a:ext cx="1495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10%</a:t>
            </a:r>
            <a:r>
              <a:rPr lang="en-US" sz="1800">
                <a:solidFill>
                  <a:schemeClr val="dk1"/>
                </a:solidFill>
                <a:latin typeface="Calibri"/>
                <a:ea typeface="Calibri"/>
                <a:cs typeface="Calibri"/>
                <a:sym typeface="Calibri"/>
              </a:rPr>
              <a:t> </a:t>
            </a:r>
            <a:r>
              <a:rPr lang="en-US" sz="1400" b="1">
                <a:solidFill>
                  <a:srgbClr val="385623"/>
                </a:solidFill>
                <a:latin typeface="Calibri"/>
                <a:ea typeface="Calibri"/>
                <a:cs typeface="Calibri"/>
                <a:sym typeface="Calibri"/>
              </a:rPr>
              <a:t>Great</a:t>
            </a:r>
            <a:endParaRPr sz="1800" b="1">
              <a:solidFill>
                <a:srgbClr val="385623"/>
              </a:solidFill>
              <a:latin typeface="Calibri"/>
              <a:ea typeface="Calibri"/>
              <a:cs typeface="Calibri"/>
              <a:sym typeface="Calibri"/>
            </a:endParaRPr>
          </a:p>
        </p:txBody>
      </p:sp>
      <p:sp>
        <p:nvSpPr>
          <p:cNvPr id="149" name="Google Shape;149;p5"/>
          <p:cNvSpPr txBox="1"/>
          <p:nvPr/>
        </p:nvSpPr>
        <p:spPr>
          <a:xfrm>
            <a:off x="9685331" y="4138510"/>
            <a:ext cx="1495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20%</a:t>
            </a:r>
            <a:r>
              <a:rPr lang="en-US" sz="1800">
                <a:solidFill>
                  <a:schemeClr val="dk1"/>
                </a:solidFill>
                <a:latin typeface="Calibri"/>
                <a:ea typeface="Calibri"/>
                <a:cs typeface="Calibri"/>
                <a:sym typeface="Calibri"/>
              </a:rPr>
              <a:t> </a:t>
            </a:r>
            <a:r>
              <a:rPr lang="en-US" sz="1400" b="1">
                <a:solidFill>
                  <a:schemeClr val="accent6"/>
                </a:solidFill>
                <a:latin typeface="Calibri"/>
                <a:ea typeface="Calibri"/>
                <a:cs typeface="Calibri"/>
                <a:sym typeface="Calibri"/>
              </a:rPr>
              <a:t>Good</a:t>
            </a:r>
            <a:endParaRPr sz="1800" b="1">
              <a:solidFill>
                <a:schemeClr val="accent6"/>
              </a:solidFill>
              <a:latin typeface="Calibri"/>
              <a:ea typeface="Calibri"/>
              <a:cs typeface="Calibri"/>
              <a:sym typeface="Calibri"/>
            </a:endParaRPr>
          </a:p>
        </p:txBody>
      </p:sp>
      <p:sp>
        <p:nvSpPr>
          <p:cNvPr id="150" name="Google Shape;150;p5"/>
          <p:cNvSpPr txBox="1"/>
          <p:nvPr/>
        </p:nvSpPr>
        <p:spPr>
          <a:xfrm>
            <a:off x="9685331" y="4510186"/>
            <a:ext cx="1495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30%</a:t>
            </a:r>
            <a:r>
              <a:rPr lang="en-US" sz="1800">
                <a:solidFill>
                  <a:schemeClr val="dk1"/>
                </a:solidFill>
                <a:latin typeface="Calibri"/>
                <a:ea typeface="Calibri"/>
                <a:cs typeface="Calibri"/>
                <a:sym typeface="Calibri"/>
              </a:rPr>
              <a:t> </a:t>
            </a:r>
            <a:r>
              <a:rPr lang="en-US" sz="1400" b="1">
                <a:solidFill>
                  <a:schemeClr val="accent4"/>
                </a:solidFill>
                <a:latin typeface="Calibri"/>
                <a:ea typeface="Calibri"/>
                <a:cs typeface="Calibri"/>
                <a:sym typeface="Calibri"/>
              </a:rPr>
              <a:t>Neutral</a:t>
            </a:r>
            <a:endParaRPr sz="1800" b="1">
              <a:solidFill>
                <a:schemeClr val="accent4"/>
              </a:solidFill>
              <a:latin typeface="Calibri"/>
              <a:ea typeface="Calibri"/>
              <a:cs typeface="Calibri"/>
              <a:sym typeface="Calibri"/>
            </a:endParaRPr>
          </a:p>
        </p:txBody>
      </p:sp>
      <p:sp>
        <p:nvSpPr>
          <p:cNvPr id="151" name="Google Shape;151;p5"/>
          <p:cNvSpPr txBox="1"/>
          <p:nvPr/>
        </p:nvSpPr>
        <p:spPr>
          <a:xfrm>
            <a:off x="9685331" y="4875954"/>
            <a:ext cx="1495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25%</a:t>
            </a:r>
            <a:r>
              <a:rPr lang="en-US" sz="1800">
                <a:solidFill>
                  <a:schemeClr val="dk1"/>
                </a:solidFill>
                <a:latin typeface="Calibri"/>
                <a:ea typeface="Calibri"/>
                <a:cs typeface="Calibri"/>
                <a:sym typeface="Calibri"/>
              </a:rPr>
              <a:t> </a:t>
            </a:r>
            <a:r>
              <a:rPr lang="en-US" sz="1400" b="1">
                <a:solidFill>
                  <a:srgbClr val="FF0000"/>
                </a:solidFill>
                <a:latin typeface="Calibri"/>
                <a:ea typeface="Calibri"/>
                <a:cs typeface="Calibri"/>
                <a:sym typeface="Calibri"/>
              </a:rPr>
              <a:t>Bad</a:t>
            </a:r>
            <a:endParaRPr sz="1800" b="1">
              <a:solidFill>
                <a:srgbClr val="FF0000"/>
              </a:solidFill>
              <a:latin typeface="Calibri"/>
              <a:ea typeface="Calibri"/>
              <a:cs typeface="Calibri"/>
              <a:sym typeface="Calibri"/>
            </a:endParaRPr>
          </a:p>
        </p:txBody>
      </p:sp>
      <p:sp>
        <p:nvSpPr>
          <p:cNvPr id="152" name="Google Shape;152;p5"/>
          <p:cNvSpPr txBox="1"/>
          <p:nvPr/>
        </p:nvSpPr>
        <p:spPr>
          <a:xfrm>
            <a:off x="9685331" y="5231037"/>
            <a:ext cx="1495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15%</a:t>
            </a:r>
            <a:r>
              <a:rPr lang="en-US" sz="1800">
                <a:solidFill>
                  <a:schemeClr val="dk1"/>
                </a:solidFill>
                <a:latin typeface="Calibri"/>
                <a:ea typeface="Calibri"/>
                <a:cs typeface="Calibri"/>
                <a:sym typeface="Calibri"/>
              </a:rPr>
              <a:t> </a:t>
            </a:r>
            <a:r>
              <a:rPr lang="en-US" sz="1400" b="1">
                <a:solidFill>
                  <a:srgbClr val="C00000"/>
                </a:solidFill>
                <a:latin typeface="Calibri"/>
                <a:ea typeface="Calibri"/>
                <a:cs typeface="Calibri"/>
                <a:sym typeface="Calibri"/>
              </a:rPr>
              <a:t>Poor</a:t>
            </a:r>
            <a:endParaRPr sz="1800" b="1">
              <a:solidFill>
                <a:srgbClr val="C00000"/>
              </a:solidFill>
              <a:latin typeface="Calibri"/>
              <a:ea typeface="Calibri"/>
              <a:cs typeface="Calibri"/>
              <a:sym typeface="Calibri"/>
            </a:endParaRPr>
          </a:p>
        </p:txBody>
      </p:sp>
      <p:sp>
        <p:nvSpPr>
          <p:cNvPr id="153" name="Google Shape;153;p5"/>
          <p:cNvSpPr txBox="1"/>
          <p:nvPr/>
        </p:nvSpPr>
        <p:spPr>
          <a:xfrm>
            <a:off x="6339211" y="5610859"/>
            <a:ext cx="208432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100% - all reviews</a:t>
            </a:r>
            <a:endParaRPr sz="1400" b="1">
              <a:solidFill>
                <a:srgbClr val="385623"/>
              </a:solidFill>
              <a:latin typeface="Calibri"/>
              <a:ea typeface="Calibri"/>
              <a:cs typeface="Calibri"/>
              <a:sym typeface="Calibri"/>
            </a:endParaRPr>
          </a:p>
        </p:txBody>
      </p:sp>
      <p:sp>
        <p:nvSpPr>
          <p:cNvPr id="154" name="Google Shape;154;p5"/>
          <p:cNvSpPr txBox="1"/>
          <p:nvPr/>
        </p:nvSpPr>
        <p:spPr>
          <a:xfrm>
            <a:off x="8707113" y="5631896"/>
            <a:ext cx="230113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alibri"/>
                <a:ea typeface="Calibri"/>
                <a:cs typeface="Calibri"/>
                <a:sym typeface="Calibri"/>
              </a:rPr>
              <a:t>Sentiment classified reviews</a:t>
            </a:r>
            <a:endParaRPr sz="1400" b="1">
              <a:solidFill>
                <a:srgbClr val="38562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p:nvPr/>
        </p:nvSpPr>
        <p:spPr>
          <a:xfrm>
            <a:off x="306410" y="238949"/>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DATASET</a:t>
            </a:r>
            <a:endParaRPr/>
          </a:p>
        </p:txBody>
      </p:sp>
      <p:sp>
        <p:nvSpPr>
          <p:cNvPr id="161" name="Google Shape;161;p6"/>
          <p:cNvSpPr/>
          <p:nvPr/>
        </p:nvSpPr>
        <p:spPr>
          <a:xfrm>
            <a:off x="388706" y="1168452"/>
            <a:ext cx="11332234" cy="646332"/>
          </a:xfrm>
          <a:prstGeom prst="rect">
            <a:avLst/>
          </a:prstGeom>
          <a:solidFill>
            <a:srgbClr val="EDEDED"/>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62" name="Google Shape;162;p6"/>
          <p:cNvGraphicFramePr/>
          <p:nvPr/>
        </p:nvGraphicFramePr>
        <p:xfrm>
          <a:off x="406994" y="2100410"/>
          <a:ext cx="11332225" cy="4194700"/>
        </p:xfrm>
        <a:graphic>
          <a:graphicData uri="http://schemas.openxmlformats.org/drawingml/2006/table">
            <a:tbl>
              <a:tblPr firstRow="1" bandRow="1">
                <a:noFill/>
                <a:tableStyleId>{865D5A02-3E79-499D-82B5-F15BCCCCE3BB}</a:tableStyleId>
              </a:tblPr>
              <a:tblGrid>
                <a:gridCol w="946325">
                  <a:extLst>
                    <a:ext uri="{9D8B030D-6E8A-4147-A177-3AD203B41FA5}">
                      <a16:colId xmlns:a16="http://schemas.microsoft.com/office/drawing/2014/main" val="20000"/>
                    </a:ext>
                  </a:extLst>
                </a:gridCol>
                <a:gridCol w="859525">
                  <a:extLst>
                    <a:ext uri="{9D8B030D-6E8A-4147-A177-3AD203B41FA5}">
                      <a16:colId xmlns:a16="http://schemas.microsoft.com/office/drawing/2014/main" val="20001"/>
                    </a:ext>
                  </a:extLst>
                </a:gridCol>
                <a:gridCol w="832100">
                  <a:extLst>
                    <a:ext uri="{9D8B030D-6E8A-4147-A177-3AD203B41FA5}">
                      <a16:colId xmlns:a16="http://schemas.microsoft.com/office/drawing/2014/main" val="20002"/>
                    </a:ext>
                  </a:extLst>
                </a:gridCol>
                <a:gridCol w="594350">
                  <a:extLst>
                    <a:ext uri="{9D8B030D-6E8A-4147-A177-3AD203B41FA5}">
                      <a16:colId xmlns:a16="http://schemas.microsoft.com/office/drawing/2014/main" val="20003"/>
                    </a:ext>
                  </a:extLst>
                </a:gridCol>
                <a:gridCol w="4626875">
                  <a:extLst>
                    <a:ext uri="{9D8B030D-6E8A-4147-A177-3AD203B41FA5}">
                      <a16:colId xmlns:a16="http://schemas.microsoft.com/office/drawing/2014/main" val="20004"/>
                    </a:ext>
                  </a:extLst>
                </a:gridCol>
                <a:gridCol w="640075">
                  <a:extLst>
                    <a:ext uri="{9D8B030D-6E8A-4147-A177-3AD203B41FA5}">
                      <a16:colId xmlns:a16="http://schemas.microsoft.com/office/drawing/2014/main" val="20005"/>
                    </a:ext>
                  </a:extLst>
                </a:gridCol>
                <a:gridCol w="877825">
                  <a:extLst>
                    <a:ext uri="{9D8B030D-6E8A-4147-A177-3AD203B41FA5}">
                      <a16:colId xmlns:a16="http://schemas.microsoft.com/office/drawing/2014/main" val="20006"/>
                    </a:ext>
                  </a:extLst>
                </a:gridCol>
                <a:gridCol w="576075">
                  <a:extLst>
                    <a:ext uri="{9D8B030D-6E8A-4147-A177-3AD203B41FA5}">
                      <a16:colId xmlns:a16="http://schemas.microsoft.com/office/drawing/2014/main" val="20007"/>
                    </a:ext>
                  </a:extLst>
                </a:gridCol>
                <a:gridCol w="694950">
                  <a:extLst>
                    <a:ext uri="{9D8B030D-6E8A-4147-A177-3AD203B41FA5}">
                      <a16:colId xmlns:a16="http://schemas.microsoft.com/office/drawing/2014/main" val="20008"/>
                    </a:ext>
                  </a:extLst>
                </a:gridCol>
                <a:gridCol w="684125">
                  <a:extLst>
                    <a:ext uri="{9D8B030D-6E8A-4147-A177-3AD203B41FA5}">
                      <a16:colId xmlns:a16="http://schemas.microsoft.com/office/drawing/2014/main" val="20009"/>
                    </a:ext>
                  </a:extLst>
                </a:gridCol>
              </a:tblGrid>
              <a:tr h="459000">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business_id</a:t>
                      </a:r>
                      <a:endParaRPr sz="1400" b="1" i="0" u="none" strike="noStrike">
                        <a:solidFill>
                          <a:schemeClr val="dk1"/>
                        </a:solidFill>
                        <a:latin typeface="Calibri"/>
                        <a:ea typeface="Calibri"/>
                        <a:cs typeface="Calibri"/>
                        <a:sym typeface="Calibri"/>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date</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review_id</a:t>
                      </a:r>
                      <a:endParaRPr sz="1400" b="1" i="0" u="none" strike="noStrike">
                        <a:solidFill>
                          <a:schemeClr val="dk1"/>
                        </a:solidFill>
                        <a:latin typeface="Calibri"/>
                        <a:ea typeface="Calibri"/>
                        <a:cs typeface="Calibri"/>
                        <a:sym typeface="Calibri"/>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lt1"/>
                          </a:solidFill>
                          <a:latin typeface="Calibri"/>
                          <a:ea typeface="Calibri"/>
                          <a:cs typeface="Calibri"/>
                          <a:sym typeface="Calibri"/>
                        </a:rPr>
                        <a:t>stars</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400" b="1" i="0" u="none" strike="noStrike">
                          <a:solidFill>
                            <a:schemeClr val="lt1"/>
                          </a:solidFill>
                          <a:latin typeface="Calibri"/>
                          <a:ea typeface="Calibri"/>
                          <a:cs typeface="Calibri"/>
                          <a:sym typeface="Calibri"/>
                        </a:rPr>
                        <a:t>text</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type</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user_id</a:t>
                      </a:r>
                      <a:endParaRPr sz="1400" b="1" i="0" u="none" strike="noStrike">
                        <a:solidFill>
                          <a:schemeClr val="dk1"/>
                        </a:solidFill>
                        <a:latin typeface="Calibri"/>
                        <a:ea typeface="Calibri"/>
                        <a:cs typeface="Calibri"/>
                        <a:sym typeface="Calibri"/>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cool</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useful</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400" b="1" i="0" u="none" strike="noStrike">
                          <a:solidFill>
                            <a:schemeClr val="dk1"/>
                          </a:solidFill>
                          <a:latin typeface="Calibri"/>
                          <a:ea typeface="Calibri"/>
                          <a:cs typeface="Calibri"/>
                          <a:sym typeface="Calibri"/>
                        </a:rPr>
                        <a:t>funny</a:t>
                      </a:r>
                      <a:endParaRPr/>
                    </a:p>
                  </a:txBody>
                  <a:tcPr marL="6350" marR="6350" marT="6350" marB="0" anchor="ctr">
                    <a:solidFill>
                      <a:srgbClr val="D0CECE"/>
                    </a:solidFill>
                  </a:tcPr>
                </a:tc>
                <a:extLst>
                  <a:ext uri="{0D108BD9-81ED-4DB2-BD59-A6C34878D82A}">
                    <a16:rowId xmlns:a16="http://schemas.microsoft.com/office/drawing/2014/main" val="10000"/>
                  </a:ext>
                </a:extLst>
              </a:tr>
              <a:tr h="821100">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9yKzy9PApeiPPOUJEtnvkg</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1/26/2011</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fWKvX83p0-ka4JS3dc6E5A</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chemeClr val="lt1"/>
                          </a:solidFill>
                          <a:latin typeface="Calibri"/>
                          <a:ea typeface="Calibri"/>
                          <a:cs typeface="Calibri"/>
                          <a:sym typeface="Calibri"/>
                        </a:rPr>
                        <a:t>5</a:t>
                      </a:r>
                      <a:endParaRPr/>
                    </a:p>
                  </a:txBody>
                  <a:tcPr marL="6350" marR="6350" marT="6350" marB="0" anchor="ctr">
                    <a:solidFill>
                      <a:srgbClr val="1F3864"/>
                    </a:solidFill>
                  </a:tcPr>
                </a:tc>
                <a:tc>
                  <a:txBody>
                    <a:bodyPr/>
                    <a:lstStyle/>
                    <a:p>
                      <a:pPr marL="0" marR="0" lvl="0" indent="0" algn="l" rtl="0">
                        <a:spcBef>
                          <a:spcPts val="0"/>
                        </a:spcBef>
                        <a:spcAft>
                          <a:spcPts val="0"/>
                        </a:spcAft>
                        <a:buNone/>
                      </a:pPr>
                      <a:r>
                        <a:rPr lang="en-US" sz="1100" b="0" i="0" u="none" strike="noStrike">
                          <a:solidFill>
                            <a:schemeClr val="lt1"/>
                          </a:solidFill>
                          <a:latin typeface="Calibri"/>
                          <a:ea typeface="Calibri"/>
                          <a:cs typeface="Calibri"/>
                          <a:sym typeface="Calibri"/>
                        </a:rPr>
                        <a:t>My wife took me here on my birthday for breakfast and it was excellent.  The weather was perfect which made sitting outside overlooking their grounds an absolute pleasure. It looked like the place fills up pretty quickly so the earlier you get here the better.</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review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rLtl8ZkDX5vH5nAx9C3q5Q</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2</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5</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extLst>
                  <a:ext uri="{0D108BD9-81ED-4DB2-BD59-A6C34878D82A}">
                    <a16:rowId xmlns:a16="http://schemas.microsoft.com/office/drawing/2014/main" val="10001"/>
                  </a:ext>
                </a:extLst>
              </a:tr>
              <a:tr h="1431150">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ZRJwVLyzEJq1VAihDhYiow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7/27/2011</a:t>
                      </a:r>
                      <a:endParaRPr sz="1100" b="0" i="0" u="none" strike="noStrike">
                        <a:solidFill>
                          <a:srgbClr val="757070"/>
                        </a:solidFill>
                        <a:latin typeface="Calibri"/>
                        <a:ea typeface="Calibri"/>
                        <a:cs typeface="Calibri"/>
                        <a:sym typeface="Calibri"/>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IjZ33sJrzXqU-0X6U8NwyA</a:t>
                      </a:r>
                      <a:endParaRPr sz="1100" b="0" i="0" u="none" strike="noStrike">
                        <a:solidFill>
                          <a:srgbClr val="757070"/>
                        </a:solidFill>
                        <a:latin typeface="Calibri"/>
                        <a:ea typeface="Calibri"/>
                        <a:cs typeface="Calibri"/>
                        <a:sym typeface="Calibri"/>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chemeClr val="lt1"/>
                          </a:solidFill>
                          <a:latin typeface="Calibri"/>
                          <a:ea typeface="Calibri"/>
                          <a:cs typeface="Calibri"/>
                          <a:sym typeface="Calibri"/>
                        </a:rPr>
                        <a:t>5</a:t>
                      </a:r>
                      <a:endParaRPr/>
                    </a:p>
                  </a:txBody>
                  <a:tcPr marL="6350" marR="6350" marT="6350" marB="0" anchor="ctr">
                    <a:solidFill>
                      <a:srgbClr val="1F3864"/>
                    </a:solidFill>
                  </a:tcPr>
                </a:tc>
                <a:tc>
                  <a:txBody>
                    <a:bodyPr/>
                    <a:lstStyle/>
                    <a:p>
                      <a:pPr marL="0" marR="0" lvl="0" indent="0" algn="l" rtl="0">
                        <a:spcBef>
                          <a:spcPts val="0"/>
                        </a:spcBef>
                        <a:spcAft>
                          <a:spcPts val="0"/>
                        </a:spcAft>
                        <a:buNone/>
                      </a:pPr>
                      <a:r>
                        <a:rPr lang="en-US" sz="1100" b="0" i="0" u="none" strike="noStrike">
                          <a:solidFill>
                            <a:schemeClr val="lt1"/>
                          </a:solidFill>
                          <a:latin typeface="Calibri"/>
                          <a:ea typeface="Calibri"/>
                          <a:cs typeface="Calibri"/>
                          <a:sym typeface="Calibri"/>
                        </a:rPr>
                        <a:t>My friend and I arrived at about 5:50 PM this past Sunday. It was pretty crowded, more than I thought for a Sunday evening and thought we would have to wait forever to get a seat but they said we'll be seated when the girl comes back from seating someone else. We were seated at 5:52 and the waiter came and got our drink orders. We shared the baked spaghetti calzone and the small "Here's The Beef" pizza so we can both try them. The calzone was huge and we got the smallest one (personal) and got the small 11" pizza. Both were awesome! </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review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0a2KyEL0d3Yb1V6aivbIuQ</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extLst>
                  <a:ext uri="{0D108BD9-81ED-4DB2-BD59-A6C34878D82A}">
                    <a16:rowId xmlns:a16="http://schemas.microsoft.com/office/drawing/2014/main" val="10002"/>
                  </a:ext>
                </a:extLst>
              </a:tr>
              <a:tr h="459000">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6oRAC4uyJCsJl1X0WZpVSA</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6/14/2012</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IESLBzqUCLdSzSqm0eCSxQ</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chemeClr val="lt1"/>
                          </a:solidFill>
                          <a:latin typeface="Calibri"/>
                          <a:ea typeface="Calibri"/>
                          <a:cs typeface="Calibri"/>
                          <a:sym typeface="Calibri"/>
                        </a:rPr>
                        <a:t>4</a:t>
                      </a:r>
                      <a:endParaRPr/>
                    </a:p>
                  </a:txBody>
                  <a:tcPr marL="6350" marR="6350" marT="6350" marB="0" anchor="ctr">
                    <a:solidFill>
                      <a:srgbClr val="1F3864"/>
                    </a:solidFill>
                  </a:tcPr>
                </a:tc>
                <a:tc>
                  <a:txBody>
                    <a:bodyPr/>
                    <a:lstStyle/>
                    <a:p>
                      <a:pPr marL="0" marR="0" lvl="0" indent="0" algn="l" rtl="0">
                        <a:spcBef>
                          <a:spcPts val="0"/>
                        </a:spcBef>
                        <a:spcAft>
                          <a:spcPts val="0"/>
                        </a:spcAft>
                        <a:buNone/>
                      </a:pPr>
                      <a:r>
                        <a:rPr lang="en-US" sz="1100" b="0" i="0" u="none" strike="noStrike">
                          <a:solidFill>
                            <a:schemeClr val="lt1"/>
                          </a:solidFill>
                          <a:latin typeface="Calibri"/>
                          <a:ea typeface="Calibri"/>
                          <a:cs typeface="Calibri"/>
                          <a:sym typeface="Calibri"/>
                        </a:rPr>
                        <a:t>Love the gyro plate. Rice is so good and I also dig their candy selection :)</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review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0hT2KtfLiobPvh6cDC8JQg</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1</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extLst>
                  <a:ext uri="{0D108BD9-81ED-4DB2-BD59-A6C34878D82A}">
                    <a16:rowId xmlns:a16="http://schemas.microsoft.com/office/drawing/2014/main" val="10003"/>
                  </a:ext>
                </a:extLst>
              </a:tr>
              <a:tr h="1024450">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6ozycU1RpktNG2-1BroVtw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1/5/2012</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1uJFq2r5QfJG_6ExMRCaGw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chemeClr val="lt1"/>
                          </a:solidFill>
                          <a:latin typeface="Calibri"/>
                          <a:ea typeface="Calibri"/>
                          <a:cs typeface="Calibri"/>
                          <a:sym typeface="Calibri"/>
                        </a:rPr>
                        <a:t>3</a:t>
                      </a:r>
                      <a:endParaRPr/>
                    </a:p>
                  </a:txBody>
                  <a:tcPr marL="6350" marR="6350" marT="6350" marB="0" anchor="ctr">
                    <a:solidFill>
                      <a:srgbClr val="1F3864"/>
                    </a:solidFill>
                  </a:tcPr>
                </a:tc>
                <a:tc>
                  <a:txBody>
                    <a:bodyPr/>
                    <a:lstStyle/>
                    <a:p>
                      <a:pPr marL="0" marR="0" lvl="0" indent="0" algn="l" rtl="0">
                        <a:spcBef>
                          <a:spcPts val="0"/>
                        </a:spcBef>
                        <a:spcAft>
                          <a:spcPts val="0"/>
                        </a:spcAft>
                        <a:buNone/>
                      </a:pPr>
                      <a:r>
                        <a:rPr lang="en-US" sz="1100" b="0" i="0" u="none" strike="noStrike">
                          <a:solidFill>
                            <a:schemeClr val="lt1"/>
                          </a:solidFill>
                          <a:latin typeface="Calibri"/>
                          <a:ea typeface="Calibri"/>
                          <a:cs typeface="Calibri"/>
                          <a:sym typeface="Calibri"/>
                        </a:rPr>
                        <a:t>General Manager Scott Petello is a good egg!!! Not to go into detail, but let me assure you if you have any issues (albeit rare) speak with Scott and treat the guy with some respect as you state your case and I'd be surprised if you don't walk out totally satisfied as I just did. Like I always say..... "Mistakes are inevitable, it's how we recover from them that is important"!!!</a:t>
                      </a:r>
                      <a:endParaRPr/>
                    </a:p>
                  </a:txBody>
                  <a:tcPr marL="6350" marR="6350" marT="6350" marB="0" anchor="ctr">
                    <a:solidFill>
                      <a:srgbClr val="1F3864"/>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review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vYmM4KTsC8ZfQBg-j5MWkw</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tc>
                  <a:txBody>
                    <a:bodyPr/>
                    <a:lstStyle/>
                    <a:p>
                      <a:pPr marL="0" marR="0" lvl="0" indent="0" algn="ctr" rtl="0">
                        <a:spcBef>
                          <a:spcPts val="0"/>
                        </a:spcBef>
                        <a:spcAft>
                          <a:spcPts val="0"/>
                        </a:spcAft>
                        <a:buNone/>
                      </a:pPr>
                      <a:r>
                        <a:rPr lang="en-US" sz="1100" b="0" i="0" u="none" strike="noStrike">
                          <a:solidFill>
                            <a:srgbClr val="757070"/>
                          </a:solidFill>
                          <a:latin typeface="Calibri"/>
                          <a:ea typeface="Calibri"/>
                          <a:cs typeface="Calibri"/>
                          <a:sym typeface="Calibri"/>
                        </a:rPr>
                        <a:t>0</a:t>
                      </a:r>
                      <a:endParaRPr/>
                    </a:p>
                  </a:txBody>
                  <a:tcPr marL="6350" marR="6350" marT="6350" marB="0" anchor="ctr">
                    <a:solidFill>
                      <a:srgbClr val="D0CECE"/>
                    </a:solidFill>
                  </a:tcPr>
                </a:tc>
                <a:extLst>
                  <a:ext uri="{0D108BD9-81ED-4DB2-BD59-A6C34878D82A}">
                    <a16:rowId xmlns:a16="http://schemas.microsoft.com/office/drawing/2014/main" val="10004"/>
                  </a:ext>
                </a:extLst>
              </a:tr>
            </a:tbl>
          </a:graphicData>
        </a:graphic>
      </p:graphicFrame>
      <p:sp>
        <p:nvSpPr>
          <p:cNvPr id="163" name="Google Shape;163;p6"/>
          <p:cNvSpPr txBox="1"/>
          <p:nvPr/>
        </p:nvSpPr>
        <p:spPr>
          <a:xfrm>
            <a:off x="1638934" y="1168452"/>
            <a:ext cx="3378794"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rgbClr val="3B308A"/>
                </a:solidFill>
                <a:latin typeface="Calibri"/>
                <a:ea typeface="Calibri"/>
                <a:cs typeface="Calibri"/>
                <a:sym typeface="Calibri"/>
              </a:rPr>
              <a:t>10K</a:t>
            </a:r>
            <a:r>
              <a:rPr lang="en-US" sz="2400">
                <a:solidFill>
                  <a:schemeClr val="dk1"/>
                </a:solidFill>
                <a:latin typeface="Calibri"/>
                <a:ea typeface="Calibri"/>
                <a:cs typeface="Calibri"/>
                <a:sym typeface="Calibri"/>
              </a:rPr>
              <a:t> Reviews</a:t>
            </a:r>
            <a:endParaRPr sz="2000">
              <a:solidFill>
                <a:schemeClr val="dk1"/>
              </a:solidFill>
              <a:latin typeface="Calibri"/>
              <a:ea typeface="Calibri"/>
              <a:cs typeface="Calibri"/>
              <a:sym typeface="Calibri"/>
            </a:endParaRPr>
          </a:p>
        </p:txBody>
      </p:sp>
      <p:sp>
        <p:nvSpPr>
          <p:cNvPr id="164" name="Google Shape;164;p6"/>
          <p:cNvSpPr txBox="1"/>
          <p:nvPr/>
        </p:nvSpPr>
        <p:spPr>
          <a:xfrm>
            <a:off x="6660600" y="1168452"/>
            <a:ext cx="3378794"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rgbClr val="3B308A"/>
                </a:solidFill>
                <a:latin typeface="Calibri"/>
                <a:ea typeface="Calibri"/>
                <a:cs typeface="Calibri"/>
                <a:sym typeface="Calibri"/>
              </a:rPr>
              <a:t>~4.1K</a:t>
            </a:r>
            <a:r>
              <a:rPr lang="en-US" sz="2400">
                <a:solidFill>
                  <a:srgbClr val="3B308A"/>
                </a:solidFill>
                <a:latin typeface="Calibri"/>
                <a:ea typeface="Calibri"/>
                <a:cs typeface="Calibri"/>
                <a:sym typeface="Calibri"/>
              </a:rPr>
              <a:t> </a:t>
            </a:r>
            <a:r>
              <a:rPr lang="en-US" sz="2400">
                <a:solidFill>
                  <a:schemeClr val="dk1"/>
                </a:solidFill>
                <a:latin typeface="Calibri"/>
                <a:ea typeface="Calibri"/>
                <a:cs typeface="Calibri"/>
                <a:sym typeface="Calibri"/>
              </a:rPr>
              <a:t>Businesses</a:t>
            </a:r>
            <a:endParaRPr sz="2000">
              <a:solidFill>
                <a:schemeClr val="dk1"/>
              </a:solidFill>
              <a:latin typeface="Calibri"/>
              <a:ea typeface="Calibri"/>
              <a:cs typeface="Calibri"/>
              <a:sym typeface="Calibri"/>
            </a:endParaRPr>
          </a:p>
        </p:txBody>
      </p:sp>
      <p:sp>
        <p:nvSpPr>
          <p:cNvPr id="165" name="Google Shape;165;p6"/>
          <p:cNvSpPr txBox="1"/>
          <p:nvPr/>
        </p:nvSpPr>
        <p:spPr>
          <a:xfrm>
            <a:off x="4149767" y="1168452"/>
            <a:ext cx="3378794"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rgbClr val="3B308A"/>
                </a:solidFill>
                <a:latin typeface="Calibri"/>
                <a:ea typeface="Calibri"/>
                <a:cs typeface="Calibri"/>
                <a:sym typeface="Calibri"/>
              </a:rPr>
              <a:t>~6.3K</a:t>
            </a:r>
            <a:r>
              <a:rPr lang="en-US" sz="2400">
                <a:solidFill>
                  <a:srgbClr val="3B308A"/>
                </a:solidFill>
                <a:latin typeface="Calibri"/>
                <a:ea typeface="Calibri"/>
                <a:cs typeface="Calibri"/>
                <a:sym typeface="Calibri"/>
              </a:rPr>
              <a:t> </a:t>
            </a:r>
            <a:r>
              <a:rPr lang="en-US" sz="2400">
                <a:solidFill>
                  <a:schemeClr val="dk1"/>
                </a:solidFill>
                <a:latin typeface="Calibri"/>
                <a:ea typeface="Calibri"/>
                <a:cs typeface="Calibri"/>
                <a:sym typeface="Calibri"/>
              </a:rPr>
              <a:t>Users</a:t>
            </a:r>
            <a:endParaRPr sz="2000">
              <a:solidFill>
                <a:schemeClr val="dk1"/>
              </a:solidFill>
              <a:latin typeface="Calibri"/>
              <a:ea typeface="Calibri"/>
              <a:cs typeface="Calibri"/>
              <a:sym typeface="Calibri"/>
            </a:endParaRPr>
          </a:p>
        </p:txBody>
      </p:sp>
      <p:sp>
        <p:nvSpPr>
          <p:cNvPr id="166" name="Google Shape;166;p6"/>
          <p:cNvSpPr txBox="1"/>
          <p:nvPr/>
        </p:nvSpPr>
        <p:spPr>
          <a:xfrm>
            <a:off x="8942832" y="1168452"/>
            <a:ext cx="3378900" cy="6465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a:solidFill>
                  <a:srgbClr val="3B308A"/>
                </a:solidFill>
                <a:latin typeface="Calibri"/>
                <a:ea typeface="Calibri"/>
                <a:cs typeface="Calibri"/>
                <a:sym typeface="Calibri"/>
              </a:rPr>
              <a:t>5</a:t>
            </a:r>
            <a:r>
              <a:rPr lang="en-US" sz="2400">
                <a:solidFill>
                  <a:schemeClr val="dk1"/>
                </a:solidFill>
                <a:latin typeface="Calibri"/>
                <a:ea typeface="Calibri"/>
                <a:cs typeface="Calibri"/>
                <a:sym typeface="Calibri"/>
              </a:rPr>
              <a:t> Stars</a:t>
            </a:r>
            <a:endParaRPr sz="2000">
              <a:solidFill>
                <a:schemeClr val="dk1"/>
              </a:solidFill>
              <a:latin typeface="Calibri"/>
              <a:ea typeface="Calibri"/>
              <a:cs typeface="Calibri"/>
              <a:sym typeface="Calibri"/>
            </a:endParaRPr>
          </a:p>
        </p:txBody>
      </p:sp>
      <p:sp>
        <p:nvSpPr>
          <p:cNvPr id="167" name="Google Shape;167;p6"/>
          <p:cNvSpPr/>
          <p:nvPr/>
        </p:nvSpPr>
        <p:spPr>
          <a:xfrm>
            <a:off x="406994" y="1168452"/>
            <a:ext cx="1485814" cy="646331"/>
          </a:xfrm>
          <a:prstGeom prst="rect">
            <a:avLst/>
          </a:prstGeom>
          <a:solidFill>
            <a:srgbClr val="3B308A"/>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p:nvPr/>
        </p:nvSpPr>
        <p:spPr>
          <a:xfrm>
            <a:off x="379562" y="396467"/>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EXPLORATORY DATA ANALYSES</a:t>
            </a:r>
            <a:endParaRPr/>
          </a:p>
        </p:txBody>
      </p:sp>
      <p:pic>
        <p:nvPicPr>
          <p:cNvPr id="174" name="Google Shape;174;p7"/>
          <p:cNvPicPr preferRelativeResize="0"/>
          <p:nvPr/>
        </p:nvPicPr>
        <p:blipFill rotWithShape="1">
          <a:blip r:embed="rId3">
            <a:alphaModFix/>
          </a:blip>
          <a:srcRect/>
          <a:stretch/>
        </p:blipFill>
        <p:spPr>
          <a:xfrm>
            <a:off x="502009" y="1715357"/>
            <a:ext cx="6330302" cy="3761900"/>
          </a:xfrm>
          <a:prstGeom prst="rect">
            <a:avLst/>
          </a:prstGeom>
          <a:noFill/>
          <a:ln>
            <a:noFill/>
          </a:ln>
        </p:spPr>
      </p:pic>
      <p:sp>
        <p:nvSpPr>
          <p:cNvPr id="175" name="Google Shape;175;p7"/>
          <p:cNvSpPr txBox="1"/>
          <p:nvPr/>
        </p:nvSpPr>
        <p:spPr>
          <a:xfrm>
            <a:off x="2350008" y="1554431"/>
            <a:ext cx="2858046"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Distribution of Stars</a:t>
            </a:r>
            <a:endParaRPr/>
          </a:p>
        </p:txBody>
      </p:sp>
      <p:sp>
        <p:nvSpPr>
          <p:cNvPr id="176" name="Google Shape;176;p7"/>
          <p:cNvSpPr/>
          <p:nvPr/>
        </p:nvSpPr>
        <p:spPr>
          <a:xfrm>
            <a:off x="7056053" y="1408127"/>
            <a:ext cx="4424325" cy="4535473"/>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dataset appears to be </a:t>
            </a:r>
            <a:r>
              <a:rPr lang="en-US" sz="1800" b="1">
                <a:solidFill>
                  <a:srgbClr val="3B308A"/>
                </a:solidFill>
                <a:latin typeface="Calibri"/>
                <a:ea typeface="Calibri"/>
                <a:cs typeface="Calibri"/>
                <a:sym typeface="Calibri"/>
              </a:rPr>
              <a:t>unbalanced</a:t>
            </a:r>
            <a:r>
              <a:rPr lang="en-US" sz="1800">
                <a:solidFill>
                  <a:schemeClr val="dk1"/>
                </a:solidFill>
                <a:latin typeface="Calibri"/>
                <a:ea typeface="Calibri"/>
                <a:cs typeface="Calibri"/>
                <a:sym typeface="Calibri"/>
              </a:rPr>
              <a:t> as the number of reviews with a rating of 4 and 5 stars is much higher than the number of reviews with a rating of 1, 2, or 3 stars</a:t>
            </a:r>
            <a:endParaRPr sz="700">
              <a:solidFill>
                <a:schemeClr val="dk1"/>
              </a:solidFill>
              <a:latin typeface="Calibri"/>
              <a:ea typeface="Calibri"/>
              <a:cs typeface="Calibri"/>
              <a:sym typeface="Calibri"/>
            </a:endParaRPr>
          </a:p>
          <a:p>
            <a:pPr marL="285750" marR="0" lvl="0" indent="-285750" algn="l" rtl="0">
              <a:spcBef>
                <a:spcPts val="1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This can lead to issues when building a sentiment analysis model as it may become </a:t>
            </a:r>
            <a:r>
              <a:rPr lang="en-US" sz="1800" b="1">
                <a:solidFill>
                  <a:srgbClr val="3B308A"/>
                </a:solidFill>
                <a:latin typeface="Calibri"/>
                <a:ea typeface="Calibri"/>
                <a:cs typeface="Calibri"/>
                <a:sym typeface="Calibri"/>
              </a:rPr>
              <a:t>biased towards predicting positive sentiments</a:t>
            </a:r>
            <a:r>
              <a:rPr lang="en-US" sz="1800">
                <a:solidFill>
                  <a:schemeClr val="dk1"/>
                </a:solidFill>
                <a:latin typeface="Calibri"/>
                <a:ea typeface="Calibri"/>
                <a:cs typeface="Calibri"/>
                <a:sym typeface="Calibri"/>
              </a:rPr>
              <a:t> due to the higher number of positive reviews</a:t>
            </a:r>
            <a:endParaRPr/>
          </a:p>
          <a:p>
            <a:pPr marL="285750" marR="0" lvl="0" indent="-285750" algn="l" rtl="0">
              <a:spcBef>
                <a:spcPts val="12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To mitigate this, we </a:t>
            </a:r>
            <a:r>
              <a:rPr lang="en-US" sz="1800" b="1">
                <a:solidFill>
                  <a:srgbClr val="3B308A"/>
                </a:solidFill>
                <a:latin typeface="Calibri"/>
                <a:ea typeface="Calibri"/>
                <a:cs typeface="Calibri"/>
                <a:sym typeface="Calibri"/>
              </a:rPr>
              <a:t>undersampled all classes to match Class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p:nvPr/>
        </p:nvSpPr>
        <p:spPr>
          <a:xfrm>
            <a:off x="379562" y="396467"/>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EXPLORATORY DATA ANALYSES</a:t>
            </a:r>
            <a:endParaRPr/>
          </a:p>
        </p:txBody>
      </p:sp>
      <p:pic>
        <p:nvPicPr>
          <p:cNvPr id="183" name="Google Shape;183;p8"/>
          <p:cNvPicPr preferRelativeResize="0"/>
          <p:nvPr/>
        </p:nvPicPr>
        <p:blipFill rotWithShape="1">
          <a:blip r:embed="rId3">
            <a:alphaModFix/>
          </a:blip>
          <a:srcRect/>
          <a:stretch/>
        </p:blipFill>
        <p:spPr>
          <a:xfrm>
            <a:off x="451092" y="1509151"/>
            <a:ext cx="6849880" cy="4777437"/>
          </a:xfrm>
          <a:prstGeom prst="rect">
            <a:avLst/>
          </a:prstGeom>
          <a:noFill/>
          <a:ln>
            <a:noFill/>
          </a:ln>
        </p:spPr>
      </p:pic>
      <p:sp>
        <p:nvSpPr>
          <p:cNvPr id="184" name="Google Shape;184;p8"/>
          <p:cNvSpPr/>
          <p:nvPr/>
        </p:nvSpPr>
        <p:spPr>
          <a:xfrm>
            <a:off x="7476677" y="1271407"/>
            <a:ext cx="4181923" cy="4535473"/>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words “restaurant”, “food”, “drink” stand out, indicating </a:t>
            </a:r>
            <a:r>
              <a:rPr lang="en-US" sz="1800" b="1">
                <a:solidFill>
                  <a:srgbClr val="3B308A"/>
                </a:solidFill>
                <a:latin typeface="Calibri"/>
                <a:ea typeface="Calibri"/>
                <a:cs typeface="Calibri"/>
                <a:sym typeface="Calibri"/>
              </a:rPr>
              <a:t>that most of the reviews are about restaurants</a:t>
            </a:r>
            <a:r>
              <a:rPr lang="en-US" sz="1800">
                <a:solidFill>
                  <a:schemeClr val="dk1"/>
                </a:solidFill>
                <a:latin typeface="Calibri"/>
                <a:ea typeface="Calibri"/>
                <a:cs typeface="Calibri"/>
                <a:sym typeface="Calibri"/>
              </a:rPr>
              <a:t> or other places that serve food</a:t>
            </a:r>
            <a:endParaRPr sz="700">
              <a:solidFill>
                <a:schemeClr val="dk1"/>
              </a:solidFill>
              <a:latin typeface="Calibri"/>
              <a:ea typeface="Calibri"/>
              <a:cs typeface="Calibri"/>
              <a:sym typeface="Calibri"/>
            </a:endParaRPr>
          </a:p>
          <a:p>
            <a:pPr marL="285750" marR="0" lvl="0" indent="-285750" algn="l" rtl="0">
              <a:spcBef>
                <a:spcPts val="1200"/>
              </a:spcBef>
              <a:spcAft>
                <a:spcPts val="0"/>
              </a:spcAft>
              <a:buClr>
                <a:srgbClr val="3B308A"/>
              </a:buClr>
              <a:buSzPts val="1800"/>
              <a:buFont typeface="Noto Sans Symbols"/>
              <a:buChar char="❖"/>
            </a:pPr>
            <a:r>
              <a:rPr lang="en-US" sz="1800" b="1">
                <a:solidFill>
                  <a:srgbClr val="3B308A"/>
                </a:solidFill>
                <a:latin typeface="Calibri"/>
                <a:ea typeface="Calibri"/>
                <a:cs typeface="Calibri"/>
                <a:sym typeface="Calibri"/>
              </a:rPr>
              <a:t>The adjectives “good” and “great” stand out the most. </a:t>
            </a:r>
            <a:r>
              <a:rPr lang="en-US" sz="1800">
                <a:solidFill>
                  <a:schemeClr val="dk1"/>
                </a:solidFill>
                <a:latin typeface="Calibri"/>
                <a:ea typeface="Calibri"/>
                <a:cs typeface="Calibri"/>
                <a:sym typeface="Calibri"/>
              </a:rPr>
              <a:t>This is expected given that our dataset has more 4 and 5 star rated reviews than 1, 2 and 3 star reviews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p:nvPr/>
        </p:nvSpPr>
        <p:spPr>
          <a:xfrm>
            <a:off x="379562" y="396467"/>
            <a:ext cx="1100730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3B308A"/>
                </a:solidFill>
                <a:latin typeface="Calibri"/>
                <a:ea typeface="Calibri"/>
                <a:cs typeface="Calibri"/>
                <a:sym typeface="Calibri"/>
              </a:rPr>
              <a:t>EXPLORATORY DATA ANALYSES</a:t>
            </a:r>
            <a:endParaRPr/>
          </a:p>
        </p:txBody>
      </p:sp>
      <p:graphicFrame>
        <p:nvGraphicFramePr>
          <p:cNvPr id="191" name="Google Shape;191;p9"/>
          <p:cNvGraphicFramePr/>
          <p:nvPr/>
        </p:nvGraphicFramePr>
        <p:xfrm>
          <a:off x="577759" y="2232152"/>
          <a:ext cx="2055368" cy="36118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2" name="Google Shape;192;p9"/>
          <p:cNvGraphicFramePr/>
          <p:nvPr/>
        </p:nvGraphicFramePr>
        <p:xfrm>
          <a:off x="2854689" y="2232152"/>
          <a:ext cx="2055368" cy="36118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3" name="Google Shape;193;p9"/>
          <p:cNvGraphicFramePr/>
          <p:nvPr/>
        </p:nvGraphicFramePr>
        <p:xfrm>
          <a:off x="5131619" y="2232152"/>
          <a:ext cx="2055368" cy="361187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4" name="Google Shape;194;p9"/>
          <p:cNvGraphicFramePr/>
          <p:nvPr/>
        </p:nvGraphicFramePr>
        <p:xfrm>
          <a:off x="7408549" y="2232152"/>
          <a:ext cx="2055368" cy="36118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5" name="Google Shape;195;p9"/>
          <p:cNvGraphicFramePr/>
          <p:nvPr/>
        </p:nvGraphicFramePr>
        <p:xfrm>
          <a:off x="9685480" y="2232152"/>
          <a:ext cx="2055368" cy="3611879"/>
        </p:xfrm>
        <a:graphic>
          <a:graphicData uri="http://schemas.openxmlformats.org/drawingml/2006/chart">
            <c:chart xmlns:c="http://schemas.openxmlformats.org/drawingml/2006/chart" xmlns:r="http://schemas.openxmlformats.org/officeDocument/2006/relationships" r:id="rId7"/>
          </a:graphicData>
        </a:graphic>
      </p:graphicFrame>
      <p:sp>
        <p:nvSpPr>
          <p:cNvPr id="196" name="Google Shape;196;p9"/>
          <p:cNvSpPr txBox="1"/>
          <p:nvPr/>
        </p:nvSpPr>
        <p:spPr>
          <a:xfrm>
            <a:off x="2230120" y="1605280"/>
            <a:ext cx="7731760" cy="3657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Top 10 most common words in each class after NLP techniques were applied</a:t>
            </a:r>
            <a:endParaRPr/>
          </a:p>
        </p:txBody>
      </p:sp>
      <p:sp>
        <p:nvSpPr>
          <p:cNvPr id="197" name="Google Shape;197;p9"/>
          <p:cNvSpPr txBox="1"/>
          <p:nvPr/>
        </p:nvSpPr>
        <p:spPr>
          <a:xfrm>
            <a:off x="1010975" y="5852200"/>
            <a:ext cx="7308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980000"/>
                </a:solidFill>
                <a:latin typeface="Calibri"/>
                <a:ea typeface="Calibri"/>
                <a:cs typeface="Calibri"/>
                <a:sym typeface="Calibri"/>
              </a:rPr>
              <a:t>Poor</a:t>
            </a:r>
            <a:endParaRPr sz="1900" b="1">
              <a:solidFill>
                <a:srgbClr val="980000"/>
              </a:solidFill>
              <a:latin typeface="Calibri"/>
              <a:ea typeface="Calibri"/>
              <a:cs typeface="Calibri"/>
              <a:sym typeface="Calibri"/>
            </a:endParaRPr>
          </a:p>
        </p:txBody>
      </p:sp>
      <p:sp>
        <p:nvSpPr>
          <p:cNvPr id="198" name="Google Shape;198;p9"/>
          <p:cNvSpPr txBox="1"/>
          <p:nvPr/>
        </p:nvSpPr>
        <p:spPr>
          <a:xfrm>
            <a:off x="3194325" y="5852200"/>
            <a:ext cx="7308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FF0000"/>
                </a:solidFill>
                <a:latin typeface="Calibri"/>
                <a:ea typeface="Calibri"/>
                <a:cs typeface="Calibri"/>
                <a:sym typeface="Calibri"/>
              </a:rPr>
              <a:t>Bad</a:t>
            </a:r>
            <a:endParaRPr sz="1900" b="1">
              <a:solidFill>
                <a:srgbClr val="FF0000"/>
              </a:solidFill>
              <a:latin typeface="Calibri"/>
              <a:ea typeface="Calibri"/>
              <a:cs typeface="Calibri"/>
              <a:sym typeface="Calibri"/>
            </a:endParaRPr>
          </a:p>
        </p:txBody>
      </p:sp>
      <p:sp>
        <p:nvSpPr>
          <p:cNvPr id="199" name="Google Shape;199;p9"/>
          <p:cNvSpPr txBox="1"/>
          <p:nvPr/>
        </p:nvSpPr>
        <p:spPr>
          <a:xfrm>
            <a:off x="7918438" y="5852200"/>
            <a:ext cx="7308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chemeClr val="accent6"/>
                </a:solidFill>
                <a:latin typeface="Calibri"/>
                <a:ea typeface="Calibri"/>
                <a:cs typeface="Calibri"/>
                <a:sym typeface="Calibri"/>
              </a:rPr>
              <a:t>Good</a:t>
            </a:r>
            <a:endParaRPr sz="1900" b="1">
              <a:solidFill>
                <a:schemeClr val="accent6"/>
              </a:solidFill>
              <a:latin typeface="Calibri"/>
              <a:ea typeface="Calibri"/>
              <a:cs typeface="Calibri"/>
              <a:sym typeface="Calibri"/>
            </a:endParaRPr>
          </a:p>
        </p:txBody>
      </p:sp>
      <p:sp>
        <p:nvSpPr>
          <p:cNvPr id="200" name="Google Shape;200;p9"/>
          <p:cNvSpPr txBox="1"/>
          <p:nvPr/>
        </p:nvSpPr>
        <p:spPr>
          <a:xfrm>
            <a:off x="10283758" y="5852200"/>
            <a:ext cx="1179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rgbClr val="548135"/>
                </a:solidFill>
                <a:latin typeface="Calibri"/>
                <a:ea typeface="Calibri"/>
                <a:cs typeface="Calibri"/>
                <a:sym typeface="Calibri"/>
              </a:rPr>
              <a:t>Great</a:t>
            </a:r>
            <a:endParaRPr sz="1900" b="1">
              <a:solidFill>
                <a:srgbClr val="548135"/>
              </a:solidFill>
              <a:latin typeface="Calibri"/>
              <a:ea typeface="Calibri"/>
              <a:cs typeface="Calibri"/>
              <a:sym typeface="Calibri"/>
            </a:endParaRPr>
          </a:p>
        </p:txBody>
      </p:sp>
      <p:sp>
        <p:nvSpPr>
          <p:cNvPr id="201" name="Google Shape;201;p9"/>
          <p:cNvSpPr txBox="1"/>
          <p:nvPr/>
        </p:nvSpPr>
        <p:spPr>
          <a:xfrm>
            <a:off x="5539441" y="5852200"/>
            <a:ext cx="9654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solidFill>
                  <a:schemeClr val="accent4"/>
                </a:solidFill>
                <a:latin typeface="Calibri"/>
                <a:ea typeface="Calibri"/>
                <a:cs typeface="Calibri"/>
                <a:sym typeface="Calibri"/>
              </a:rPr>
              <a:t>Neutral</a:t>
            </a:r>
            <a:endParaRPr sz="1900" b="1">
              <a:solidFill>
                <a:schemeClr val="accent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Widescreen</PresentationFormat>
  <Paragraphs>498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Ravichandran</dc:creator>
  <cp:lastModifiedBy>Shruti Ravichandran</cp:lastModifiedBy>
  <cp:revision>1</cp:revision>
  <dcterms:created xsi:type="dcterms:W3CDTF">2023-04-19T00:05:22Z</dcterms:created>
  <dcterms:modified xsi:type="dcterms:W3CDTF">2023-07-14T21:13:09Z</dcterms:modified>
</cp:coreProperties>
</file>