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Sumadhur Ghosh" userId="6cdd32accb22a91c" providerId="LiveId" clId="{B829CAA5-B145-41A6-933E-CCEB6D23802F}"/>
    <pc:docChg chg="custSel addSld delSld modSld">
      <pc:chgData name="Shruthi Sumadhur Ghosh" userId="6cdd32accb22a91c" providerId="LiveId" clId="{B829CAA5-B145-41A6-933E-CCEB6D23802F}" dt="2025-06-27T08:38:58.731" v="107"/>
      <pc:docMkLst>
        <pc:docMk/>
      </pc:docMkLst>
      <pc:sldChg chg="modSp mod modTransition">
        <pc:chgData name="Shruthi Sumadhur Ghosh" userId="6cdd32accb22a91c" providerId="LiveId" clId="{B829CAA5-B145-41A6-933E-CCEB6D23802F}" dt="2025-06-27T08:38:58.731" v="107"/>
        <pc:sldMkLst>
          <pc:docMk/>
          <pc:sldMk cId="2256413858" sldId="256"/>
        </pc:sldMkLst>
        <pc:spChg chg="mod">
          <ac:chgData name="Shruthi Sumadhur Ghosh" userId="6cdd32accb22a91c" providerId="LiveId" clId="{B829CAA5-B145-41A6-933E-CCEB6D23802F}" dt="2025-06-27T08:32:39.991" v="73" actId="207"/>
          <ac:spMkLst>
            <pc:docMk/>
            <pc:sldMk cId="2256413858" sldId="256"/>
            <ac:spMk id="4" creationId="{728EACCB-9014-4C1C-F841-603F3BD9CB86}"/>
          </ac:spMkLst>
        </pc:spChg>
      </pc:sldChg>
      <pc:sldChg chg="modTransition">
        <pc:chgData name="Shruthi Sumadhur Ghosh" userId="6cdd32accb22a91c" providerId="LiveId" clId="{B829CAA5-B145-41A6-933E-CCEB6D23802F}" dt="2025-06-27T08:37:21.969" v="92"/>
        <pc:sldMkLst>
          <pc:docMk/>
          <pc:sldMk cId="3043273210" sldId="257"/>
        </pc:sldMkLst>
      </pc:sldChg>
      <pc:sldChg chg="modTransition">
        <pc:chgData name="Shruthi Sumadhur Ghosh" userId="6cdd32accb22a91c" providerId="LiveId" clId="{B829CAA5-B145-41A6-933E-CCEB6D23802F}" dt="2025-06-27T08:37:27.941" v="93"/>
        <pc:sldMkLst>
          <pc:docMk/>
          <pc:sldMk cId="1096912565" sldId="258"/>
        </pc:sldMkLst>
      </pc:sldChg>
      <pc:sldChg chg="modTransition">
        <pc:chgData name="Shruthi Sumadhur Ghosh" userId="6cdd32accb22a91c" providerId="LiveId" clId="{B829CAA5-B145-41A6-933E-CCEB6D23802F}" dt="2025-06-27T08:37:32.397" v="94"/>
        <pc:sldMkLst>
          <pc:docMk/>
          <pc:sldMk cId="2413508092" sldId="259"/>
        </pc:sldMkLst>
      </pc:sldChg>
      <pc:sldChg chg="modTransition">
        <pc:chgData name="Shruthi Sumadhur Ghosh" userId="6cdd32accb22a91c" providerId="LiveId" clId="{B829CAA5-B145-41A6-933E-CCEB6D23802F}" dt="2025-06-27T08:37:35.860" v="95"/>
        <pc:sldMkLst>
          <pc:docMk/>
          <pc:sldMk cId="399766584" sldId="260"/>
        </pc:sldMkLst>
      </pc:sldChg>
      <pc:sldChg chg="modTransition">
        <pc:chgData name="Shruthi Sumadhur Ghosh" userId="6cdd32accb22a91c" providerId="LiveId" clId="{B829CAA5-B145-41A6-933E-CCEB6D23802F}" dt="2025-06-27T08:37:42.416" v="96"/>
        <pc:sldMkLst>
          <pc:docMk/>
          <pc:sldMk cId="1398381968" sldId="261"/>
        </pc:sldMkLst>
      </pc:sldChg>
      <pc:sldChg chg="modTransition">
        <pc:chgData name="Shruthi Sumadhur Ghosh" userId="6cdd32accb22a91c" providerId="LiveId" clId="{B829CAA5-B145-41A6-933E-CCEB6D23802F}" dt="2025-06-27T08:37:45.125" v="97"/>
        <pc:sldMkLst>
          <pc:docMk/>
          <pc:sldMk cId="3361954100" sldId="262"/>
        </pc:sldMkLst>
      </pc:sldChg>
      <pc:sldChg chg="modTransition">
        <pc:chgData name="Shruthi Sumadhur Ghosh" userId="6cdd32accb22a91c" providerId="LiveId" clId="{B829CAA5-B145-41A6-933E-CCEB6D23802F}" dt="2025-06-27T08:37:48.437" v="98"/>
        <pc:sldMkLst>
          <pc:docMk/>
          <pc:sldMk cId="3129851788" sldId="263"/>
        </pc:sldMkLst>
      </pc:sldChg>
      <pc:sldChg chg="addSp modSp mod modTransition">
        <pc:chgData name="Shruthi Sumadhur Ghosh" userId="6cdd32accb22a91c" providerId="LiveId" clId="{B829CAA5-B145-41A6-933E-CCEB6D23802F}" dt="2025-06-27T08:37:51.657" v="99"/>
        <pc:sldMkLst>
          <pc:docMk/>
          <pc:sldMk cId="1888893955" sldId="264"/>
        </pc:sldMkLst>
        <pc:spChg chg="add mod">
          <ac:chgData name="Shruthi Sumadhur Ghosh" userId="6cdd32accb22a91c" providerId="LiveId" clId="{B829CAA5-B145-41A6-933E-CCEB6D23802F}" dt="2025-06-27T08:24:54.826" v="7" actId="20577"/>
          <ac:spMkLst>
            <pc:docMk/>
            <pc:sldMk cId="1888893955" sldId="264"/>
            <ac:spMk id="7" creationId="{7B3DAB9C-8365-D1E2-D8D0-5D56F65C4004}"/>
          </ac:spMkLst>
        </pc:spChg>
      </pc:sldChg>
      <pc:sldChg chg="addSp modSp mod modTransition">
        <pc:chgData name="Shruthi Sumadhur Ghosh" userId="6cdd32accb22a91c" providerId="LiveId" clId="{B829CAA5-B145-41A6-933E-CCEB6D23802F}" dt="2025-06-27T08:37:55.397" v="100"/>
        <pc:sldMkLst>
          <pc:docMk/>
          <pc:sldMk cId="2478797317" sldId="265"/>
        </pc:sldMkLst>
        <pc:spChg chg="add mod">
          <ac:chgData name="Shruthi Sumadhur Ghosh" userId="6cdd32accb22a91c" providerId="LiveId" clId="{B829CAA5-B145-41A6-933E-CCEB6D23802F}" dt="2025-06-27T08:25:40.501" v="15" actId="113"/>
          <ac:spMkLst>
            <pc:docMk/>
            <pc:sldMk cId="2478797317" sldId="265"/>
            <ac:spMk id="7" creationId="{ABA1E87A-DD60-64F6-4671-ACCCA630A366}"/>
          </ac:spMkLst>
        </pc:spChg>
      </pc:sldChg>
      <pc:sldChg chg="addSp modSp mod modTransition">
        <pc:chgData name="Shruthi Sumadhur Ghosh" userId="6cdd32accb22a91c" providerId="LiveId" clId="{B829CAA5-B145-41A6-933E-CCEB6D23802F}" dt="2025-06-27T08:37:57.997" v="101"/>
        <pc:sldMkLst>
          <pc:docMk/>
          <pc:sldMk cId="3625168888" sldId="266"/>
        </pc:sldMkLst>
        <pc:spChg chg="add mod">
          <ac:chgData name="Shruthi Sumadhur Ghosh" userId="6cdd32accb22a91c" providerId="LiveId" clId="{B829CAA5-B145-41A6-933E-CCEB6D23802F}" dt="2025-06-27T08:26:23.293" v="23" actId="20577"/>
          <ac:spMkLst>
            <pc:docMk/>
            <pc:sldMk cId="3625168888" sldId="266"/>
            <ac:spMk id="7" creationId="{4C45523B-0D46-9279-D178-9B702E69D6CB}"/>
          </ac:spMkLst>
        </pc:spChg>
      </pc:sldChg>
      <pc:sldChg chg="modSp new mod modTransition">
        <pc:chgData name="Shruthi Sumadhur Ghosh" userId="6cdd32accb22a91c" providerId="LiveId" clId="{B829CAA5-B145-41A6-933E-CCEB6D23802F}" dt="2025-06-27T08:38:01.047" v="102"/>
        <pc:sldMkLst>
          <pc:docMk/>
          <pc:sldMk cId="1553413346" sldId="267"/>
        </pc:sldMkLst>
        <pc:spChg chg="mod">
          <ac:chgData name="Shruthi Sumadhur Ghosh" userId="6cdd32accb22a91c" providerId="LiveId" clId="{B829CAA5-B145-41A6-933E-CCEB6D23802F}" dt="2025-06-27T08:27:05.840" v="32" actId="20577"/>
          <ac:spMkLst>
            <pc:docMk/>
            <pc:sldMk cId="1553413346" sldId="267"/>
            <ac:spMk id="2" creationId="{FEC54740-78AE-99BA-4B60-2CAFC37EE97A}"/>
          </ac:spMkLst>
        </pc:spChg>
        <pc:spChg chg="mod">
          <ac:chgData name="Shruthi Sumadhur Ghosh" userId="6cdd32accb22a91c" providerId="LiveId" clId="{B829CAA5-B145-41A6-933E-CCEB6D23802F}" dt="2025-06-27T08:27:38.790" v="37" actId="255"/>
          <ac:spMkLst>
            <pc:docMk/>
            <pc:sldMk cId="1553413346" sldId="267"/>
            <ac:spMk id="3" creationId="{FA6782AA-E900-555D-ABD3-B1EF062376E8}"/>
          </ac:spMkLst>
        </pc:spChg>
      </pc:sldChg>
      <pc:sldChg chg="modSp new mod modTransition">
        <pc:chgData name="Shruthi Sumadhur Ghosh" userId="6cdd32accb22a91c" providerId="LiveId" clId="{B829CAA5-B145-41A6-933E-CCEB6D23802F}" dt="2025-06-27T08:38:04.467" v="103"/>
        <pc:sldMkLst>
          <pc:docMk/>
          <pc:sldMk cId="650786075" sldId="268"/>
        </pc:sldMkLst>
        <pc:spChg chg="mod">
          <ac:chgData name="Shruthi Sumadhur Ghosh" userId="6cdd32accb22a91c" providerId="LiveId" clId="{B829CAA5-B145-41A6-933E-CCEB6D23802F}" dt="2025-06-27T08:29:11.380" v="47" actId="2711"/>
          <ac:spMkLst>
            <pc:docMk/>
            <pc:sldMk cId="650786075" sldId="268"/>
            <ac:spMk id="2" creationId="{80A2FCD7-9F12-04C2-FC1A-A50209DD2629}"/>
          </ac:spMkLst>
        </pc:spChg>
        <pc:spChg chg="mod">
          <ac:chgData name="Shruthi Sumadhur Ghosh" userId="6cdd32accb22a91c" providerId="LiveId" clId="{B829CAA5-B145-41A6-933E-CCEB6D23802F}" dt="2025-06-27T08:30:27.563" v="57" actId="14100"/>
          <ac:spMkLst>
            <pc:docMk/>
            <pc:sldMk cId="650786075" sldId="268"/>
            <ac:spMk id="3" creationId="{AFB848F3-1145-385E-DFAF-045A5549F320}"/>
          </ac:spMkLst>
        </pc:spChg>
      </pc:sldChg>
      <pc:sldChg chg="addSp modSp new mod modTransition">
        <pc:chgData name="Shruthi Sumadhur Ghosh" userId="6cdd32accb22a91c" providerId="LiveId" clId="{B829CAA5-B145-41A6-933E-CCEB6D23802F}" dt="2025-06-27T08:38:07.351" v="104"/>
        <pc:sldMkLst>
          <pc:docMk/>
          <pc:sldMk cId="1030439033" sldId="269"/>
        </pc:sldMkLst>
        <pc:spChg chg="add mod">
          <ac:chgData name="Shruthi Sumadhur Ghosh" userId="6cdd32accb22a91c" providerId="LiveId" clId="{B829CAA5-B145-41A6-933E-CCEB6D23802F}" dt="2025-06-27T08:31:59.734" v="71" actId="255"/>
          <ac:spMkLst>
            <pc:docMk/>
            <pc:sldMk cId="1030439033" sldId="269"/>
            <ac:spMk id="3" creationId="{4E986011-073C-CA8B-7B94-EBC0331C50E7}"/>
          </ac:spMkLst>
        </pc:spChg>
      </pc:sldChg>
      <pc:sldChg chg="new del">
        <pc:chgData name="Shruthi Sumadhur Ghosh" userId="6cdd32accb22a91c" providerId="LiveId" clId="{B829CAA5-B145-41A6-933E-CCEB6D23802F}" dt="2025-06-27T08:30:44.361" v="59" actId="47"/>
        <pc:sldMkLst>
          <pc:docMk/>
          <pc:sldMk cId="3961733048" sldId="269"/>
        </pc:sldMkLst>
      </pc:sldChg>
      <pc:sldChg chg="addSp delSp modSp new mod modTransition">
        <pc:chgData name="Shruthi Sumadhur Ghosh" userId="6cdd32accb22a91c" providerId="LiveId" clId="{B829CAA5-B145-41A6-933E-CCEB6D23802F}" dt="2025-06-27T08:38:09.974" v="105"/>
        <pc:sldMkLst>
          <pc:docMk/>
          <pc:sldMk cId="3559520328" sldId="270"/>
        </pc:sldMkLst>
        <pc:spChg chg="add del mod">
          <ac:chgData name="Shruthi Sumadhur Ghosh" userId="6cdd32accb22a91c" providerId="LiveId" clId="{B829CAA5-B145-41A6-933E-CCEB6D23802F}" dt="2025-06-27T08:35:23.017" v="78"/>
          <ac:spMkLst>
            <pc:docMk/>
            <pc:sldMk cId="3559520328" sldId="270"/>
            <ac:spMk id="2" creationId="{AB694BF9-CCA1-3035-4A7E-83BF13970D30}"/>
          </ac:spMkLst>
        </pc:spChg>
        <pc:spChg chg="add mod">
          <ac:chgData name="Shruthi Sumadhur Ghosh" userId="6cdd32accb22a91c" providerId="LiveId" clId="{B829CAA5-B145-41A6-933E-CCEB6D23802F}" dt="2025-06-27T08:36:42.670" v="90" actId="1076"/>
          <ac:spMkLst>
            <pc:docMk/>
            <pc:sldMk cId="3559520328" sldId="270"/>
            <ac:spMk id="4" creationId="{66569133-613E-2C35-2704-174E76C83E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BA0A-715E-F9DE-231C-5C52BB8B42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C8D650-7EDA-42E7-E664-45C775793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3939F8-87D9-401A-9D0E-D60285CDDBEF}"/>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5" name="Footer Placeholder 4">
            <a:extLst>
              <a:ext uri="{FF2B5EF4-FFF2-40B4-BE49-F238E27FC236}">
                <a16:creationId xmlns:a16="http://schemas.microsoft.com/office/drawing/2014/main" id="{BCBF8EA9-ABAE-E7AF-BC04-E2B7D9E882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951A9-712F-7570-5DFD-7E6FC03D4C1C}"/>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284204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8900-7D75-395C-0665-1934974D80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409DA8-BF52-4FB2-4209-3DD838FA0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6D1CFB-B0B3-BCDB-54F6-6EC16046AF8E}"/>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5" name="Footer Placeholder 4">
            <a:extLst>
              <a:ext uri="{FF2B5EF4-FFF2-40B4-BE49-F238E27FC236}">
                <a16:creationId xmlns:a16="http://schemas.microsoft.com/office/drawing/2014/main" id="{A840231A-6FE5-175F-2C1B-EF52C0AED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86246B-8366-C446-CD4C-69D57653B2F2}"/>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156793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CB6A2-CC17-AD7E-DDC4-5CA54316A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8CA710-E6CA-0B27-5C7D-4F60CEE28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862ECB-5E6B-2986-0E38-E7B07AE102AC}"/>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5" name="Footer Placeholder 4">
            <a:extLst>
              <a:ext uri="{FF2B5EF4-FFF2-40B4-BE49-F238E27FC236}">
                <a16:creationId xmlns:a16="http://schemas.microsoft.com/office/drawing/2014/main" id="{9761A1DD-E1A0-4A91-42EB-6BE6AAA48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5F110-D05F-E459-7531-061D59A92B62}"/>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23664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3E20-8E46-9EFD-8492-BFE32D2A84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0AA01B-1D69-35B2-5CBD-0C462BECF6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1373F-9BF5-7785-6424-2021B4AEB943}"/>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5" name="Footer Placeholder 4">
            <a:extLst>
              <a:ext uri="{FF2B5EF4-FFF2-40B4-BE49-F238E27FC236}">
                <a16:creationId xmlns:a16="http://schemas.microsoft.com/office/drawing/2014/main" id="{12058F51-0877-6D13-5FD5-A7C4BD723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2CB8DE-25E5-3734-B897-BBED3B7B676F}"/>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249683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B57E-3C9D-74FF-162C-A238630A4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1F5381-7A4D-0EA2-8CAD-E716AFC0A2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E4449D-E503-395D-CE54-64BC1C1AEAD4}"/>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5" name="Footer Placeholder 4">
            <a:extLst>
              <a:ext uri="{FF2B5EF4-FFF2-40B4-BE49-F238E27FC236}">
                <a16:creationId xmlns:a16="http://schemas.microsoft.com/office/drawing/2014/main" id="{EEFE75D8-CCE7-7ED1-3A83-A11B15DD93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74292-AAFF-24F4-3483-5659CD29D5C7}"/>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174702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DB29-C3A9-6C05-5C95-630FB5D90E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4CEE3E-4291-97AE-714F-896E4BC79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1D97E5-D470-3978-8405-4EA96FBBC2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F8E6F8-8E92-6D62-9D1E-9F1BCE2CEE82}"/>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6" name="Footer Placeholder 5">
            <a:extLst>
              <a:ext uri="{FF2B5EF4-FFF2-40B4-BE49-F238E27FC236}">
                <a16:creationId xmlns:a16="http://schemas.microsoft.com/office/drawing/2014/main" id="{D4B8D086-3907-DFDA-9A09-B49EBAAAC6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CCDFE5-802A-1706-F09A-15C3AB0F969B}"/>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129548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2998-3CFA-CF17-0448-D1D8F68563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53E1BE-1E91-7A48-5297-85230053B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193CE-256F-FA8F-7B8A-272F2F532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C51E87-6333-5439-A3ED-E97EA27C4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52BE2-3DC6-2158-2876-53B969FA2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142C43-20EA-A4AA-710C-6756D26833D7}"/>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8" name="Footer Placeholder 7">
            <a:extLst>
              <a:ext uri="{FF2B5EF4-FFF2-40B4-BE49-F238E27FC236}">
                <a16:creationId xmlns:a16="http://schemas.microsoft.com/office/drawing/2014/main" id="{3998608B-0383-A108-617B-911220449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6277A1-05AA-A88E-5B48-A27828A6C10C}"/>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232822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102E-C4A6-BA8B-D2FE-E04405DF80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31FB6A-3019-7815-A427-48A8D983ACFF}"/>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4" name="Footer Placeholder 3">
            <a:extLst>
              <a:ext uri="{FF2B5EF4-FFF2-40B4-BE49-F238E27FC236}">
                <a16:creationId xmlns:a16="http://schemas.microsoft.com/office/drawing/2014/main" id="{125BCCD1-0304-7D63-FDCB-90F6FB5F69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DBB870-D375-D01F-EF8D-773A5056282F}"/>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397140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A23DD-11D7-47A9-0421-87B5AB9C9EA8}"/>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3" name="Footer Placeholder 2">
            <a:extLst>
              <a:ext uri="{FF2B5EF4-FFF2-40B4-BE49-F238E27FC236}">
                <a16:creationId xmlns:a16="http://schemas.microsoft.com/office/drawing/2014/main" id="{A67A49FB-69FD-53C3-8128-FFA7C9A8DC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207A2A-2751-1677-C365-B2602542D0F7}"/>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18132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7880-0BFD-66A2-01FF-4441750A1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71212F-A7FE-3561-8452-9F2EC8FA0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BAFEBC-C17F-CA37-EDDF-16F8721AE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F123F-BC0A-90B9-145F-76D575DC3102}"/>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6" name="Footer Placeholder 5">
            <a:extLst>
              <a:ext uri="{FF2B5EF4-FFF2-40B4-BE49-F238E27FC236}">
                <a16:creationId xmlns:a16="http://schemas.microsoft.com/office/drawing/2014/main" id="{2FAB2B73-DC3D-EE4D-3FD9-49C71BFB96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1A02C-6FFB-9964-410A-D8365C4CD873}"/>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368596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D349-2F39-0595-8E9C-B1C193C10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0AC14F-A0BD-DD2F-0DE5-6F3AC342F7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D5C003-7B60-6C70-B58A-3A6D75383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89DCB-5CC7-122A-C6E5-DBC1B0A6C7D5}"/>
              </a:ext>
            </a:extLst>
          </p:cNvPr>
          <p:cNvSpPr>
            <a:spLocks noGrp="1"/>
          </p:cNvSpPr>
          <p:nvPr>
            <p:ph type="dt" sz="half" idx="10"/>
          </p:nvPr>
        </p:nvSpPr>
        <p:spPr/>
        <p:txBody>
          <a:bodyPr/>
          <a:lstStyle/>
          <a:p>
            <a:fld id="{F1A33463-D9FC-473E-B83B-78C458975129}" type="datetimeFigureOut">
              <a:rPr lang="en-IN" smtClean="0"/>
              <a:t>27-06-2025</a:t>
            </a:fld>
            <a:endParaRPr lang="en-IN"/>
          </a:p>
        </p:txBody>
      </p:sp>
      <p:sp>
        <p:nvSpPr>
          <p:cNvPr id="6" name="Footer Placeholder 5">
            <a:extLst>
              <a:ext uri="{FF2B5EF4-FFF2-40B4-BE49-F238E27FC236}">
                <a16:creationId xmlns:a16="http://schemas.microsoft.com/office/drawing/2014/main" id="{508EBEF3-5E8C-EB4E-6677-9EF2A0D904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C3334A-E4E7-0E15-044D-29CA01E71E42}"/>
              </a:ext>
            </a:extLst>
          </p:cNvPr>
          <p:cNvSpPr>
            <a:spLocks noGrp="1"/>
          </p:cNvSpPr>
          <p:nvPr>
            <p:ph type="sldNum" sz="quarter" idx="12"/>
          </p:nvPr>
        </p:nvSpPr>
        <p:spPr/>
        <p:txBody>
          <a:bodyPr/>
          <a:lstStyle/>
          <a:p>
            <a:fld id="{1324CB3F-40C9-4880-BE12-4A4EA6744E96}" type="slidenum">
              <a:rPr lang="en-IN" smtClean="0"/>
              <a:t>‹#›</a:t>
            </a:fld>
            <a:endParaRPr lang="en-IN"/>
          </a:p>
        </p:txBody>
      </p:sp>
    </p:spTree>
    <p:extLst>
      <p:ext uri="{BB962C8B-B14F-4D97-AF65-F5344CB8AC3E}">
        <p14:creationId xmlns:p14="http://schemas.microsoft.com/office/powerpoint/2010/main" val="407190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8380C-B217-7579-2E02-6FE89AC12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6059F8-381A-ABA4-7C0E-82DB0BE26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BC20AE-9A90-FEA9-CF26-F4109E0EB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33463-D9FC-473E-B83B-78C458975129}" type="datetimeFigureOut">
              <a:rPr lang="en-IN" smtClean="0"/>
              <a:t>27-06-2025</a:t>
            </a:fld>
            <a:endParaRPr lang="en-IN"/>
          </a:p>
        </p:txBody>
      </p:sp>
      <p:sp>
        <p:nvSpPr>
          <p:cNvPr id="5" name="Footer Placeholder 4">
            <a:extLst>
              <a:ext uri="{FF2B5EF4-FFF2-40B4-BE49-F238E27FC236}">
                <a16:creationId xmlns:a16="http://schemas.microsoft.com/office/drawing/2014/main" id="{94E093ED-23F9-FD98-38D8-F1F101500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901F78-DF8F-5E7B-42B3-98FDD1A47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4CB3F-40C9-4880-BE12-4A4EA6744E96}" type="slidenum">
              <a:rPr lang="en-IN" smtClean="0"/>
              <a:t>‹#›</a:t>
            </a:fld>
            <a:endParaRPr lang="en-IN"/>
          </a:p>
        </p:txBody>
      </p:sp>
    </p:spTree>
    <p:extLst>
      <p:ext uri="{BB962C8B-B14F-4D97-AF65-F5344CB8AC3E}">
        <p14:creationId xmlns:p14="http://schemas.microsoft.com/office/powerpoint/2010/main" val="1649182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B23F67-9F02-DCCB-E563-4B38D276DA67}"/>
              </a:ext>
            </a:extLst>
          </p:cNvPr>
          <p:cNvSpPr>
            <a:spLocks noGrp="1"/>
          </p:cNvSpPr>
          <p:nvPr>
            <p:ph type="subTitle" idx="1"/>
          </p:nvPr>
        </p:nvSpPr>
        <p:spPr>
          <a:xfrm>
            <a:off x="1524000" y="3602038"/>
            <a:ext cx="9144000" cy="745576"/>
          </a:xfrm>
        </p:spPr>
        <p:txBody>
          <a:bodyPr>
            <a:normAutofit fontScale="92500"/>
          </a:bodyPr>
          <a:lstStyle/>
          <a:p>
            <a:r>
              <a:rPr lang="en-US" i="1" dirty="0"/>
              <a:t>An Exploratory Analysis of nearly 1,500 Tech Workers Using Python and Pandas</a:t>
            </a:r>
            <a:br>
              <a:rPr lang="en-US" dirty="0"/>
            </a:br>
            <a:r>
              <a:rPr lang="en-US" i="1" dirty="0"/>
              <a:t>By Shruti Sumadhur Ghosh — June 2025</a:t>
            </a:r>
            <a:endParaRPr lang="en-IN" dirty="0"/>
          </a:p>
        </p:txBody>
      </p:sp>
      <p:sp>
        <p:nvSpPr>
          <p:cNvPr id="4" name="Rectangle 1">
            <a:extLst>
              <a:ext uri="{FF2B5EF4-FFF2-40B4-BE49-F238E27FC236}">
                <a16:creationId xmlns:a16="http://schemas.microsoft.com/office/drawing/2014/main" id="{728EACCB-9014-4C1C-F841-603F3BD9CB86}"/>
              </a:ext>
            </a:extLst>
          </p:cNvPr>
          <p:cNvSpPr>
            <a:spLocks noGrp="1" noChangeArrowheads="1"/>
          </p:cNvSpPr>
          <p:nvPr>
            <p:ph type="ctrTitle"/>
          </p:nvPr>
        </p:nvSpPr>
        <p:spPr bwMode="auto">
          <a:xfrm>
            <a:off x="1719210" y="918655"/>
            <a:ext cx="858577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rgbClr val="9900FF"/>
                </a:solidFill>
                <a:effectLst/>
                <a:latin typeface="Cambria" panose="02040503050406030204" pitchFamily="18" charset="0"/>
                <a:ea typeface="Cambria" panose="02040503050406030204" pitchFamily="18" charset="0"/>
              </a:rPr>
              <a:t>Workplace Factors and Mental Health Treatment: Insights from a Tech Industry Survey</a:t>
            </a:r>
            <a:endParaRPr kumimoji="0" lang="en-US" altLang="en-US" sz="4000" b="0" i="0" u="none" strike="noStrike" cap="none" normalizeH="0" baseline="0" dirty="0">
              <a:ln>
                <a:noFill/>
              </a:ln>
              <a:solidFill>
                <a:srgbClr val="9900F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6413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BA45-CF3A-805A-71E3-2528A68FE354}"/>
              </a:ext>
            </a:extLst>
          </p:cNvPr>
          <p:cNvSpPr>
            <a:spLocks noGrp="1"/>
          </p:cNvSpPr>
          <p:nvPr>
            <p:ph type="title"/>
          </p:nvPr>
        </p:nvSpPr>
        <p:spPr/>
        <p:txBody>
          <a:bodyPr>
            <a:normAutofit/>
          </a:bodyPr>
          <a:lstStyle/>
          <a:p>
            <a:pPr algn="ctr"/>
            <a:r>
              <a:rPr lang="en-IN" sz="2800" b="1" dirty="0">
                <a:solidFill>
                  <a:srgbClr val="9966FF"/>
                </a:solidFill>
                <a:latin typeface="Cambria" panose="02040503050406030204" pitchFamily="18" charset="0"/>
                <a:ea typeface="Cambria" panose="02040503050406030204" pitchFamily="18" charset="0"/>
              </a:rPr>
              <a:t>Treatment by Remote Work (%)</a:t>
            </a:r>
          </a:p>
        </p:txBody>
      </p:sp>
      <p:pic>
        <p:nvPicPr>
          <p:cNvPr id="5" name="Content Placeholder 4">
            <a:extLst>
              <a:ext uri="{FF2B5EF4-FFF2-40B4-BE49-F238E27FC236}">
                <a16:creationId xmlns:a16="http://schemas.microsoft.com/office/drawing/2014/main" id="{C98BD0AF-ED3B-2DFE-54A7-7E23F057A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7" name="TextBox 6">
            <a:extLst>
              <a:ext uri="{FF2B5EF4-FFF2-40B4-BE49-F238E27FC236}">
                <a16:creationId xmlns:a16="http://schemas.microsoft.com/office/drawing/2014/main" id="{ABA1E87A-DD60-64F6-4671-ACCCA630A366}"/>
              </a:ext>
            </a:extLst>
          </p:cNvPr>
          <p:cNvSpPr txBox="1"/>
          <p:nvPr/>
        </p:nvSpPr>
        <p:spPr>
          <a:xfrm>
            <a:off x="8996892" y="2167848"/>
            <a:ext cx="2756744" cy="2308324"/>
          </a:xfrm>
          <a:prstGeom prst="rect">
            <a:avLst/>
          </a:prstGeom>
          <a:noFill/>
        </p:spPr>
        <p:txBody>
          <a:bodyPr wrap="square">
            <a:spAutoFit/>
          </a:bodyPr>
          <a:lstStyle/>
          <a:p>
            <a:r>
              <a:rPr lang="en-US" dirty="0"/>
              <a:t>🩺 </a:t>
            </a:r>
            <a:r>
              <a:rPr lang="en-US" b="1" dirty="0"/>
              <a:t>6. Care Options vs Seek Help:</a:t>
            </a:r>
          </a:p>
          <a:p>
            <a:r>
              <a:rPr lang="en-US" dirty="0"/>
              <a:t>Employees aware of available care options are 5x more likely to seek help. Those unaware or unsure were much less likely to respond positively.</a:t>
            </a:r>
            <a:endParaRPr lang="en-IN" dirty="0"/>
          </a:p>
        </p:txBody>
      </p:sp>
    </p:spTree>
    <p:extLst>
      <p:ext uri="{BB962C8B-B14F-4D97-AF65-F5344CB8AC3E}">
        <p14:creationId xmlns:p14="http://schemas.microsoft.com/office/powerpoint/2010/main" val="24787973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A6B4-27B8-CBD8-47AC-9729D3C09F8B}"/>
              </a:ext>
            </a:extLst>
          </p:cNvPr>
          <p:cNvSpPr>
            <a:spLocks noGrp="1"/>
          </p:cNvSpPr>
          <p:nvPr>
            <p:ph type="title"/>
          </p:nvPr>
        </p:nvSpPr>
        <p:spPr/>
        <p:txBody>
          <a:bodyPr>
            <a:normAutofit/>
          </a:bodyPr>
          <a:lstStyle/>
          <a:p>
            <a:pPr algn="ctr"/>
            <a:r>
              <a:rPr lang="en-IN" sz="2800" b="1" dirty="0">
                <a:solidFill>
                  <a:srgbClr val="9966FF"/>
                </a:solidFill>
                <a:latin typeface="Cambria" panose="02040503050406030204" pitchFamily="18" charset="0"/>
                <a:ea typeface="Cambria" panose="02040503050406030204" pitchFamily="18" charset="0"/>
              </a:rPr>
              <a:t>Treatment by Supervisor Support (%)</a:t>
            </a:r>
          </a:p>
        </p:txBody>
      </p:sp>
      <p:pic>
        <p:nvPicPr>
          <p:cNvPr id="5" name="Content Placeholder 4">
            <a:extLst>
              <a:ext uri="{FF2B5EF4-FFF2-40B4-BE49-F238E27FC236}">
                <a16:creationId xmlns:a16="http://schemas.microsoft.com/office/drawing/2014/main" id="{046C0F0A-6E78-C97E-32F9-6A3069BE6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7" name="TextBox 6">
            <a:extLst>
              <a:ext uri="{FF2B5EF4-FFF2-40B4-BE49-F238E27FC236}">
                <a16:creationId xmlns:a16="http://schemas.microsoft.com/office/drawing/2014/main" id="{4C45523B-0D46-9279-D178-9B702E69D6CB}"/>
              </a:ext>
            </a:extLst>
          </p:cNvPr>
          <p:cNvSpPr txBox="1"/>
          <p:nvPr/>
        </p:nvSpPr>
        <p:spPr>
          <a:xfrm flipH="1">
            <a:off x="9146568" y="2137026"/>
            <a:ext cx="2884470" cy="2862322"/>
          </a:xfrm>
          <a:prstGeom prst="rect">
            <a:avLst/>
          </a:prstGeom>
          <a:noFill/>
        </p:spPr>
        <p:txBody>
          <a:bodyPr wrap="square">
            <a:spAutoFit/>
          </a:bodyPr>
          <a:lstStyle/>
          <a:p>
            <a:r>
              <a:rPr lang="en-US" b="1" dirty="0"/>
              <a:t>🏠 7. Remote Work vs Treatment: </a:t>
            </a:r>
          </a:p>
          <a:p>
            <a:r>
              <a:rPr lang="en-US" dirty="0"/>
              <a:t>Those allowed to work remotely were slightly more likely to seek treatment. While the difference is not dramatic, it suggests that flexible environments may encourage openness toward mental health.</a:t>
            </a:r>
            <a:endParaRPr lang="en-IN" dirty="0"/>
          </a:p>
        </p:txBody>
      </p:sp>
    </p:spTree>
    <p:extLst>
      <p:ext uri="{BB962C8B-B14F-4D97-AF65-F5344CB8AC3E}">
        <p14:creationId xmlns:p14="http://schemas.microsoft.com/office/powerpoint/2010/main" val="36251688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4740-78AE-99BA-4B60-2CAFC37EE97A}"/>
              </a:ext>
            </a:extLst>
          </p:cNvPr>
          <p:cNvSpPr>
            <a:spLocks noGrp="1"/>
          </p:cNvSpPr>
          <p:nvPr>
            <p:ph type="title"/>
          </p:nvPr>
        </p:nvSpPr>
        <p:spPr/>
        <p:txBody>
          <a:bodyPr>
            <a:normAutofit/>
          </a:bodyPr>
          <a:lstStyle/>
          <a:p>
            <a:pPr algn="ctr"/>
            <a:r>
              <a:rPr lang="en-IN" sz="2800" b="1" dirty="0">
                <a:solidFill>
                  <a:srgbClr val="9966FF"/>
                </a:solidFill>
                <a:latin typeface="Cambria" panose="02040503050406030204" pitchFamily="18" charset="0"/>
                <a:ea typeface="Cambria" panose="02040503050406030204" pitchFamily="18" charset="0"/>
              </a:rPr>
              <a:t>Conclusion :</a:t>
            </a:r>
          </a:p>
        </p:txBody>
      </p:sp>
      <p:sp>
        <p:nvSpPr>
          <p:cNvPr id="3" name="Content Placeholder 2">
            <a:extLst>
              <a:ext uri="{FF2B5EF4-FFF2-40B4-BE49-F238E27FC236}">
                <a16:creationId xmlns:a16="http://schemas.microsoft.com/office/drawing/2014/main" id="{FA6782AA-E900-555D-ABD3-B1EF062376E8}"/>
              </a:ext>
            </a:extLst>
          </p:cNvPr>
          <p:cNvSpPr>
            <a:spLocks noGrp="1"/>
          </p:cNvSpPr>
          <p:nvPr>
            <p:ph idx="1"/>
          </p:nvPr>
        </p:nvSpPr>
        <p:spPr/>
        <p:txBody>
          <a:bodyPr>
            <a:normAutofit/>
          </a:bodyPr>
          <a:lstStyle/>
          <a:p>
            <a:pPr algn="just"/>
            <a:r>
              <a:rPr lang="en-US" sz="2400" dirty="0">
                <a:latin typeface="Cambria" panose="02040503050406030204" pitchFamily="18" charset="0"/>
                <a:ea typeface="Cambria" panose="02040503050406030204" pitchFamily="18" charset="0"/>
              </a:rPr>
              <a:t>The strongest predictors of mental health treatment-seeking are </a:t>
            </a:r>
            <a:r>
              <a:rPr lang="en-US" sz="2400" b="1" dirty="0">
                <a:latin typeface="Cambria" panose="02040503050406030204" pitchFamily="18" charset="0"/>
                <a:ea typeface="Cambria" panose="02040503050406030204" pitchFamily="18" charset="0"/>
              </a:rPr>
              <a:t>family history</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anonymity</a:t>
            </a:r>
            <a:r>
              <a:rPr lang="en-US" sz="2400" dirty="0">
                <a:latin typeface="Cambria" panose="02040503050406030204" pitchFamily="18" charset="0"/>
                <a:ea typeface="Cambria" panose="02040503050406030204" pitchFamily="18" charset="0"/>
              </a:rPr>
              <a:t>, and </a:t>
            </a:r>
            <a:r>
              <a:rPr lang="en-US" sz="2400" b="1" dirty="0">
                <a:latin typeface="Cambria" panose="02040503050406030204" pitchFamily="18" charset="0"/>
                <a:ea typeface="Cambria" panose="02040503050406030204" pitchFamily="18" charset="0"/>
              </a:rPr>
              <a:t>clear access to care and benefits</a:t>
            </a:r>
            <a:r>
              <a:rPr lang="en-US" sz="2400" dirty="0">
                <a:latin typeface="Cambria" panose="02040503050406030204" pitchFamily="18" charset="0"/>
                <a:ea typeface="Cambria" panose="02040503050406030204" pitchFamily="18" charset="0"/>
              </a:rPr>
              <a:t>. Organizations should prioritize not just providing support, but ensuring employees are </a:t>
            </a:r>
            <a:r>
              <a:rPr lang="en-US" sz="2400" b="1" dirty="0">
                <a:latin typeface="Cambria" panose="02040503050406030204" pitchFamily="18" charset="0"/>
                <a:ea typeface="Cambria" panose="02040503050406030204" pitchFamily="18" charset="0"/>
              </a:rPr>
              <a:t>aware</a:t>
            </a:r>
            <a:r>
              <a:rPr lang="en-US" sz="2400" dirty="0">
                <a:latin typeface="Cambria" panose="02040503050406030204" pitchFamily="18" charset="0"/>
                <a:ea typeface="Cambria" panose="02040503050406030204" pitchFamily="18" charset="0"/>
              </a:rPr>
              <a:t> of it and feel </a:t>
            </a:r>
            <a:r>
              <a:rPr lang="en-US" sz="2400" b="1" dirty="0">
                <a:latin typeface="Cambria" panose="02040503050406030204" pitchFamily="18" charset="0"/>
                <a:ea typeface="Cambria" panose="02040503050406030204" pitchFamily="18" charset="0"/>
              </a:rPr>
              <a:t>safe using it</a:t>
            </a:r>
            <a:r>
              <a:rPr lang="en-US" sz="2400" dirty="0">
                <a:latin typeface="Cambria" panose="02040503050406030204" pitchFamily="18" charset="0"/>
                <a:ea typeface="Cambria" panose="02040503050406030204" pitchFamily="18" charset="0"/>
              </a:rPr>
              <a:t>.</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5341334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FCD7-9F12-04C2-FC1A-A50209DD2629}"/>
              </a:ext>
            </a:extLst>
          </p:cNvPr>
          <p:cNvSpPr>
            <a:spLocks noGrp="1"/>
          </p:cNvSpPr>
          <p:nvPr>
            <p:ph type="title"/>
          </p:nvPr>
        </p:nvSpPr>
        <p:spPr/>
        <p:txBody>
          <a:bodyPr>
            <a:normAutofit/>
          </a:bodyPr>
          <a:lstStyle/>
          <a:p>
            <a:pPr algn="ctr"/>
            <a:r>
              <a:rPr lang="en-US" sz="2800" b="1" dirty="0">
                <a:solidFill>
                  <a:srgbClr val="9966FF"/>
                </a:solidFill>
                <a:latin typeface="Cambria" panose="02040503050406030204" pitchFamily="18" charset="0"/>
                <a:ea typeface="Cambria" panose="02040503050406030204" pitchFamily="18" charset="0"/>
              </a:rPr>
              <a:t>📌 Recommendations</a:t>
            </a:r>
            <a:br>
              <a:rPr lang="en-US" sz="2800" b="1" dirty="0">
                <a:solidFill>
                  <a:srgbClr val="9966FF"/>
                </a:solidFill>
                <a:latin typeface="Cambria" panose="02040503050406030204" pitchFamily="18" charset="0"/>
                <a:ea typeface="Cambria" panose="02040503050406030204" pitchFamily="18" charset="0"/>
              </a:rPr>
            </a:br>
            <a:endParaRPr lang="en-IN" sz="2800" dirty="0">
              <a:solidFill>
                <a:srgbClr val="9966FF"/>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FB848F3-1145-385E-DFAF-045A5549F320}"/>
              </a:ext>
            </a:extLst>
          </p:cNvPr>
          <p:cNvSpPr>
            <a:spLocks noGrp="1"/>
          </p:cNvSpPr>
          <p:nvPr>
            <p:ph idx="1"/>
          </p:nvPr>
        </p:nvSpPr>
        <p:spPr>
          <a:xfrm>
            <a:off x="1541124" y="1690688"/>
            <a:ext cx="9981342" cy="4802187"/>
          </a:xfrm>
        </p:spPr>
        <p:txBody>
          <a:bodyPr>
            <a:noAutofit/>
          </a:bodyPr>
          <a:lstStyle/>
          <a:p>
            <a:r>
              <a:rPr lang="en-US" sz="2400" b="1" dirty="0">
                <a:latin typeface="Cambria" panose="02040503050406030204" pitchFamily="18" charset="0"/>
                <a:ea typeface="Cambria" panose="02040503050406030204" pitchFamily="18" charset="0"/>
              </a:rPr>
              <a:t>Provide clear access to mental health benefits</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Ensure that employees are aware of and can easily access mental health coverage as part of their employment package.</a:t>
            </a:r>
          </a:p>
          <a:p>
            <a:r>
              <a:rPr lang="en-US" sz="2400" b="1" dirty="0">
                <a:latin typeface="Cambria" panose="02040503050406030204" pitchFamily="18" charset="0"/>
                <a:ea typeface="Cambria" panose="02040503050406030204" pitchFamily="18" charset="0"/>
              </a:rPr>
              <a:t>Communicate the availability of care options</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Promote in-house or external counseling, therapy, or support services — especially in onboarding and wellness communications.</a:t>
            </a:r>
          </a:p>
          <a:p>
            <a:r>
              <a:rPr lang="en-US" sz="2400" b="1" dirty="0">
                <a:latin typeface="Cambria" panose="02040503050406030204" pitchFamily="18" charset="0"/>
                <a:ea typeface="Cambria" panose="02040503050406030204" pitchFamily="18" charset="0"/>
              </a:rPr>
              <a:t>Protect and promote anonymity</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Build trust by ensuring confidentiality in mental health discussions and support-seeking.</a:t>
            </a:r>
          </a:p>
          <a:p>
            <a:r>
              <a:rPr lang="en-US" sz="2400" b="1" dirty="0">
                <a:latin typeface="Cambria" panose="02040503050406030204" pitchFamily="18" charset="0"/>
                <a:ea typeface="Cambria" panose="02040503050406030204" pitchFamily="18" charset="0"/>
              </a:rPr>
              <a:t>Train managers to recognize and support mental health needs</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While supervisor comfort didn’t show a strong impact in this dataset, proactive support may improve outcomes over time.</a:t>
            </a:r>
          </a:p>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5078607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986011-073C-CA8B-7B94-EBC0331C50E7}"/>
              </a:ext>
            </a:extLst>
          </p:cNvPr>
          <p:cNvSpPr txBox="1"/>
          <p:nvPr/>
        </p:nvSpPr>
        <p:spPr>
          <a:xfrm>
            <a:off x="1849348" y="1006867"/>
            <a:ext cx="9503596" cy="4062651"/>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Encourage a stigma-free culture</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Use campaigns, peer support, and leadership modeling to normalize mental health conversations at work.</a:t>
            </a:r>
          </a:p>
          <a:p>
            <a:pPr marL="285750"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Combine flexibility with mental health initiatives</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Remote work alone may not improve treatment-seeking, but pairing it with accessible care options can enhance overall well-being.</a:t>
            </a:r>
          </a:p>
          <a:p>
            <a:pPr marL="285750"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Pay special attention to employees with a family history of mental illness</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They are more likely to seek help and may benefit from targeted communication or support.</a:t>
            </a:r>
          </a:p>
        </p:txBody>
      </p:sp>
    </p:spTree>
    <p:extLst>
      <p:ext uri="{BB962C8B-B14F-4D97-AF65-F5344CB8AC3E}">
        <p14:creationId xmlns:p14="http://schemas.microsoft.com/office/powerpoint/2010/main" val="103043903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569133-613E-2C35-2704-174E76C83EBB}"/>
              </a:ext>
            </a:extLst>
          </p:cNvPr>
          <p:cNvSpPr txBox="1"/>
          <p:nvPr/>
        </p:nvSpPr>
        <p:spPr>
          <a:xfrm>
            <a:off x="2730357" y="1090540"/>
            <a:ext cx="7523252" cy="3785652"/>
          </a:xfrm>
          <a:prstGeom prst="rect">
            <a:avLst/>
          </a:prstGeom>
          <a:noFill/>
        </p:spPr>
        <p:txBody>
          <a:bodyPr wrap="square">
            <a:spAutoFit/>
          </a:bodyPr>
          <a:lstStyle/>
          <a:p>
            <a:pPr>
              <a:buNone/>
            </a:pPr>
            <a:r>
              <a:rPr lang="en-US" sz="2400" b="1" dirty="0">
                <a:latin typeface="Cambria" panose="02040503050406030204" pitchFamily="18" charset="0"/>
                <a:ea typeface="Cambria" panose="02040503050406030204" pitchFamily="18" charset="0"/>
              </a:rPr>
              <a:t>Thank you for your time and attention!</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I hope this analysis provides meaningful insights into how workplaces can better support mental health in the tech industry.</a:t>
            </a:r>
          </a:p>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 📧 </a:t>
            </a:r>
            <a:r>
              <a:rPr lang="en-US" sz="2400" b="1" dirty="0">
                <a:latin typeface="Cambria" panose="02040503050406030204" pitchFamily="18" charset="0"/>
                <a:ea typeface="Cambria" panose="02040503050406030204" pitchFamily="18" charset="0"/>
              </a:rPr>
              <a:t>Shruti Sumadhur Ghosh</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Submitted on: 27th June 2025</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a:t>
            </a:r>
            <a:r>
              <a:rPr lang="en-US" sz="2400" i="1" dirty="0">
                <a:latin typeface="Cambria" panose="02040503050406030204" pitchFamily="18" charset="0"/>
                <a:ea typeface="Cambria" panose="02040503050406030204" pitchFamily="18" charset="0"/>
              </a:rPr>
              <a:t>Mental Health in Tech – Survey Analysis</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5952032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0E10-4489-95DA-A53B-2844D7F0583F}"/>
              </a:ext>
            </a:extLst>
          </p:cNvPr>
          <p:cNvSpPr>
            <a:spLocks noGrp="1"/>
          </p:cNvSpPr>
          <p:nvPr>
            <p:ph type="title"/>
          </p:nvPr>
        </p:nvSpPr>
        <p:spPr/>
        <p:txBody>
          <a:bodyPr>
            <a:normAutofit/>
          </a:bodyPr>
          <a:lstStyle/>
          <a:p>
            <a:pPr algn="ctr"/>
            <a:r>
              <a:rPr lang="en-IN" sz="2800" b="1" dirty="0">
                <a:solidFill>
                  <a:srgbClr val="9966FF"/>
                </a:solidFill>
                <a:latin typeface="Cambria" panose="02040503050406030204" pitchFamily="18" charset="0"/>
                <a:ea typeface="Cambria" panose="02040503050406030204" pitchFamily="18" charset="0"/>
              </a:rPr>
              <a:t>Project Objective</a:t>
            </a:r>
          </a:p>
        </p:txBody>
      </p:sp>
      <p:sp>
        <p:nvSpPr>
          <p:cNvPr id="3" name="Content Placeholder 2">
            <a:extLst>
              <a:ext uri="{FF2B5EF4-FFF2-40B4-BE49-F238E27FC236}">
                <a16:creationId xmlns:a16="http://schemas.microsoft.com/office/drawing/2014/main" id="{E870CD21-E2E5-C89C-87EE-D1EC4B6F96FC}"/>
              </a:ext>
            </a:extLst>
          </p:cNvPr>
          <p:cNvSpPr>
            <a:spLocks noGrp="1"/>
          </p:cNvSpPr>
          <p:nvPr>
            <p:ph idx="1"/>
          </p:nvPr>
        </p:nvSpPr>
        <p:spPr/>
        <p:txBody>
          <a:bodyPr>
            <a:normAutofit fontScale="85000" lnSpcReduction="20000"/>
          </a:bodyPr>
          <a:lstStyle/>
          <a:p>
            <a:r>
              <a:rPr lang="en-US" dirty="0">
                <a:latin typeface="Cambria" panose="02040503050406030204" pitchFamily="18" charset="0"/>
                <a:ea typeface="Cambria" panose="02040503050406030204" pitchFamily="18" charset="0"/>
              </a:rPr>
              <a:t>This project aims to explore how various workplace and demographic factors influence employees' attitudes and behaviors toward mental health in the tech industry.</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Using survey data from approximately 1,500 respondents, the analysis seeks to:</a:t>
            </a:r>
          </a:p>
          <a:p>
            <a:r>
              <a:rPr lang="en-US" dirty="0">
                <a:latin typeface="Cambria" panose="02040503050406030204" pitchFamily="18" charset="0"/>
                <a:ea typeface="Cambria" panose="02040503050406030204" pitchFamily="18" charset="0"/>
              </a:rPr>
              <a:t>Understand the relationship between employee background (e.g., family history, gender) and likelihood of seeking mental health treatment</a:t>
            </a:r>
          </a:p>
          <a:p>
            <a:r>
              <a:rPr lang="en-US" dirty="0">
                <a:latin typeface="Cambria" panose="02040503050406030204" pitchFamily="18" charset="0"/>
                <a:ea typeface="Cambria" panose="02040503050406030204" pitchFamily="18" charset="0"/>
              </a:rPr>
              <a:t>Examine the impact of workplace factors such as anonymity, supervisor support, remote work, and access to benefits on mental health decisions</a:t>
            </a:r>
          </a:p>
          <a:p>
            <a:r>
              <a:rPr lang="en-US" dirty="0">
                <a:latin typeface="Cambria" panose="02040503050406030204" pitchFamily="18" charset="0"/>
                <a:ea typeface="Cambria" panose="02040503050406030204" pitchFamily="18" charset="0"/>
              </a:rPr>
              <a:t>Identify patterns and predictors that can help organizations build a more mentally supportive work environment</a:t>
            </a:r>
          </a:p>
          <a:p>
            <a:r>
              <a:rPr lang="en-US" dirty="0">
                <a:latin typeface="Cambria" panose="02040503050406030204" pitchFamily="18" charset="0"/>
                <a:ea typeface="Cambria" panose="02040503050406030204" pitchFamily="18" charset="0"/>
              </a:rPr>
              <a:t>Present findings using visualizations and insights that are accessible to non-technical stakeholders</a:t>
            </a:r>
          </a:p>
          <a:p>
            <a:endParaRPr lang="en-IN" dirty="0"/>
          </a:p>
        </p:txBody>
      </p:sp>
    </p:spTree>
    <p:extLst>
      <p:ext uri="{BB962C8B-B14F-4D97-AF65-F5344CB8AC3E}">
        <p14:creationId xmlns:p14="http://schemas.microsoft.com/office/powerpoint/2010/main" val="304327321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F7ED-4E10-5B75-9D4C-1FEC4774C387}"/>
              </a:ext>
            </a:extLst>
          </p:cNvPr>
          <p:cNvSpPr>
            <a:spLocks noGrp="1"/>
          </p:cNvSpPr>
          <p:nvPr>
            <p:ph type="title"/>
          </p:nvPr>
        </p:nvSpPr>
        <p:spPr/>
        <p:txBody>
          <a:bodyPr>
            <a:normAutofit/>
          </a:bodyPr>
          <a:lstStyle/>
          <a:p>
            <a:pPr algn="ctr"/>
            <a:r>
              <a:rPr lang="en-IN" sz="2800" b="1" dirty="0">
                <a:solidFill>
                  <a:srgbClr val="9966FF"/>
                </a:solidFill>
                <a:latin typeface="Cambria" panose="02040503050406030204" pitchFamily="18" charset="0"/>
                <a:ea typeface="Cambria" panose="02040503050406030204" pitchFamily="18" charset="0"/>
              </a:rPr>
              <a:t>Main Questions Explored:</a:t>
            </a:r>
          </a:p>
        </p:txBody>
      </p:sp>
      <p:sp>
        <p:nvSpPr>
          <p:cNvPr id="3" name="Content Placeholder 2">
            <a:extLst>
              <a:ext uri="{FF2B5EF4-FFF2-40B4-BE49-F238E27FC236}">
                <a16:creationId xmlns:a16="http://schemas.microsoft.com/office/drawing/2014/main" id="{6691D2D5-90B4-B97E-5EB9-33004D7C1A0E}"/>
              </a:ext>
            </a:extLst>
          </p:cNvPr>
          <p:cNvSpPr>
            <a:spLocks noGrp="1"/>
          </p:cNvSpPr>
          <p:nvPr>
            <p:ph idx="1"/>
          </p:nvPr>
        </p:nvSpPr>
        <p:spPr/>
        <p:txBody>
          <a:bodyPr>
            <a:normAutofit/>
          </a:bodyPr>
          <a:lstStyle/>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How does mental health treatment-seeking vary across different countries and workplace environments?</a:t>
            </a:r>
          </a:p>
          <a:p>
            <a:r>
              <a:rPr lang="en-US" sz="2400" dirty="0">
                <a:latin typeface="Cambria" panose="02040503050406030204" pitchFamily="18" charset="0"/>
                <a:ea typeface="Cambria" panose="02040503050406030204" pitchFamily="18" charset="0"/>
              </a:rPr>
              <a:t>What are the strongest predictors of whether an employee is likely to seek mental health support?</a:t>
            </a:r>
          </a:p>
          <a:p>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691256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979-3FA3-4832-AED9-2F64803D7E9C}"/>
              </a:ext>
            </a:extLst>
          </p:cNvPr>
          <p:cNvSpPr>
            <a:spLocks noGrp="1"/>
          </p:cNvSpPr>
          <p:nvPr>
            <p:ph type="title"/>
          </p:nvPr>
        </p:nvSpPr>
        <p:spPr/>
        <p:txBody>
          <a:bodyPr>
            <a:normAutofit/>
          </a:bodyPr>
          <a:lstStyle/>
          <a:p>
            <a:pPr algn="ctr"/>
            <a:r>
              <a:rPr lang="en-US" altLang="en-US" sz="2800" b="1" dirty="0">
                <a:solidFill>
                  <a:srgbClr val="9966FF"/>
                </a:solidFill>
                <a:latin typeface="Cambria" panose="02040503050406030204" pitchFamily="18" charset="0"/>
                <a:ea typeface="Cambria" panose="02040503050406030204" pitchFamily="18" charset="0"/>
              </a:rPr>
              <a:t>Methodology</a:t>
            </a:r>
            <a:br>
              <a:rPr lang="en-US" altLang="en-US" sz="2800" b="1" dirty="0">
                <a:solidFill>
                  <a:srgbClr val="9966FF"/>
                </a:solidFill>
                <a:latin typeface="Cambria" panose="02040503050406030204" pitchFamily="18" charset="0"/>
                <a:ea typeface="Cambria" panose="02040503050406030204" pitchFamily="18" charset="0"/>
              </a:rPr>
            </a:br>
            <a:endParaRPr lang="en-IN" sz="2800" dirty="0">
              <a:solidFill>
                <a:srgbClr val="9966FF"/>
              </a:solidFill>
              <a:latin typeface="Cambria" panose="02040503050406030204" pitchFamily="18" charset="0"/>
              <a:ea typeface="Cambria" panose="02040503050406030204" pitchFamily="18" charset="0"/>
            </a:endParaRPr>
          </a:p>
        </p:txBody>
      </p:sp>
      <p:sp>
        <p:nvSpPr>
          <p:cNvPr id="6" name="Rectangle 3">
            <a:extLst>
              <a:ext uri="{FF2B5EF4-FFF2-40B4-BE49-F238E27FC236}">
                <a16:creationId xmlns:a16="http://schemas.microsoft.com/office/drawing/2014/main" id="{B7F15E07-3E32-40C6-5F57-2E0124702BA5}"/>
              </a:ext>
            </a:extLst>
          </p:cNvPr>
          <p:cNvSpPr>
            <a:spLocks noGrp="1" noChangeArrowheads="1"/>
          </p:cNvSpPr>
          <p:nvPr>
            <p:ph idx="1"/>
          </p:nvPr>
        </p:nvSpPr>
        <p:spPr bwMode="auto">
          <a:xfrm>
            <a:off x="1017142" y="1039351"/>
            <a:ext cx="1084951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This project analyzes survey data on mental health in the technology sector, containing approximately 1,500 responses across 27 columns.</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analysis was conducted using </a:t>
            </a: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Python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Pandas</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a:t>
            </a: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Matplotlib</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focused 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 Cleaning</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Removed or corrected missing, inconsistent, or outlier values in fields such as age, gender, and timestamps.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Variable Selection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Identified key features such as </a:t>
            </a: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family_history</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anonymity, benefits, and supervisor as potentially influential on treatment-seeking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Exploratory Data Analysis (EDA)</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Used cross-tabulations and stacked bar charts to explore patterns between categorical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Visualization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Created 7 percentage-based stacked bar charts to compare mental health treatment or attitudes against workplace factors.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Insight Generation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Summarized key findings based on observed trends and data distributions.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1350809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BE02-E471-2728-FB33-CB130406DE66}"/>
              </a:ext>
            </a:extLst>
          </p:cNvPr>
          <p:cNvSpPr>
            <a:spLocks noGrp="1"/>
          </p:cNvSpPr>
          <p:nvPr>
            <p:ph type="title"/>
          </p:nvPr>
        </p:nvSpPr>
        <p:spPr/>
        <p:txBody>
          <a:bodyPr>
            <a:normAutofit/>
          </a:bodyPr>
          <a:lstStyle/>
          <a:p>
            <a:pPr algn="ctr"/>
            <a:r>
              <a:rPr lang="en-IN" sz="2800" b="1" dirty="0">
                <a:solidFill>
                  <a:srgbClr val="9966FF"/>
                </a:solidFill>
                <a:latin typeface="Cambria" panose="02040503050406030204" pitchFamily="18" charset="0"/>
                <a:ea typeface="Cambria" panose="02040503050406030204" pitchFamily="18" charset="0"/>
              </a:rPr>
              <a:t>Treatment by country (%)</a:t>
            </a:r>
          </a:p>
        </p:txBody>
      </p:sp>
      <p:pic>
        <p:nvPicPr>
          <p:cNvPr id="9" name="Content Placeholder 8">
            <a:extLst>
              <a:ext uri="{FF2B5EF4-FFF2-40B4-BE49-F238E27FC236}">
                <a16:creationId xmlns:a16="http://schemas.microsoft.com/office/drawing/2014/main" id="{B000CB69-115D-0E82-EA52-DD3C128138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851" y="1818035"/>
            <a:ext cx="6483148" cy="4862361"/>
          </a:xfrm>
        </p:spPr>
      </p:pic>
      <p:sp>
        <p:nvSpPr>
          <p:cNvPr id="11" name="TextBox 10">
            <a:extLst>
              <a:ext uri="{FF2B5EF4-FFF2-40B4-BE49-F238E27FC236}">
                <a16:creationId xmlns:a16="http://schemas.microsoft.com/office/drawing/2014/main" id="{A1F70774-E58C-E3F0-1457-18B07F0CB69F}"/>
              </a:ext>
            </a:extLst>
          </p:cNvPr>
          <p:cNvSpPr txBox="1"/>
          <p:nvPr/>
        </p:nvSpPr>
        <p:spPr>
          <a:xfrm>
            <a:off x="9254447" y="1968375"/>
            <a:ext cx="2211513" cy="3970318"/>
          </a:xfrm>
          <a:prstGeom prst="rect">
            <a:avLst/>
          </a:prstGeom>
          <a:noFill/>
        </p:spPr>
        <p:txBody>
          <a:bodyPr wrap="square">
            <a:spAutoFit/>
          </a:bodyPr>
          <a:lstStyle/>
          <a:p>
            <a:r>
              <a:rPr lang="en-IN" dirty="0"/>
              <a:t>📊</a:t>
            </a:r>
            <a:r>
              <a:rPr lang="en-US" dirty="0"/>
              <a:t>1</a:t>
            </a:r>
            <a:r>
              <a:rPr lang="en-US" b="1" dirty="0"/>
              <a:t>. Treatment by Country:    </a:t>
            </a:r>
            <a:r>
              <a:rPr lang="en-US" dirty="0"/>
              <a:t>Employees from the United States and Canada report higher rates of seeking treatment, while those in the Netherlands are less likely to do so, indicating possible cultural or systemic differences in mental health support.</a:t>
            </a:r>
            <a:endParaRPr lang="en-IN" dirty="0"/>
          </a:p>
        </p:txBody>
      </p:sp>
    </p:spTree>
    <p:extLst>
      <p:ext uri="{BB962C8B-B14F-4D97-AF65-F5344CB8AC3E}">
        <p14:creationId xmlns:p14="http://schemas.microsoft.com/office/powerpoint/2010/main" val="39976658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8ECC-A711-05AF-C744-1F3DFDB85723}"/>
              </a:ext>
            </a:extLst>
          </p:cNvPr>
          <p:cNvSpPr>
            <a:spLocks noGrp="1"/>
          </p:cNvSpPr>
          <p:nvPr>
            <p:ph type="title"/>
          </p:nvPr>
        </p:nvSpPr>
        <p:spPr/>
        <p:txBody>
          <a:bodyPr>
            <a:normAutofit/>
          </a:bodyPr>
          <a:lstStyle/>
          <a:p>
            <a:pPr algn="ctr"/>
            <a:r>
              <a:rPr lang="en-IN" sz="2800" b="1" dirty="0">
                <a:solidFill>
                  <a:srgbClr val="9966FF"/>
                </a:solidFill>
                <a:latin typeface="Cambria" panose="02040503050406030204" pitchFamily="18" charset="0"/>
                <a:ea typeface="Cambria" panose="02040503050406030204" pitchFamily="18" charset="0"/>
              </a:rPr>
              <a:t>Treatment by Family History (%)</a:t>
            </a:r>
          </a:p>
        </p:txBody>
      </p:sp>
      <p:pic>
        <p:nvPicPr>
          <p:cNvPr id="7" name="Content Placeholder 6">
            <a:extLst>
              <a:ext uri="{FF2B5EF4-FFF2-40B4-BE49-F238E27FC236}">
                <a16:creationId xmlns:a16="http://schemas.microsoft.com/office/drawing/2014/main" id="{A98A5F97-D0CB-22D6-282C-00B801B115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9" name="TextBox 8">
            <a:extLst>
              <a:ext uri="{FF2B5EF4-FFF2-40B4-BE49-F238E27FC236}">
                <a16:creationId xmlns:a16="http://schemas.microsoft.com/office/drawing/2014/main" id="{85165E95-06CE-8E6F-25C6-01D8EE4B087B}"/>
              </a:ext>
            </a:extLst>
          </p:cNvPr>
          <p:cNvSpPr txBox="1"/>
          <p:nvPr/>
        </p:nvSpPr>
        <p:spPr>
          <a:xfrm>
            <a:off x="8996892" y="2050568"/>
            <a:ext cx="2479342" cy="3139321"/>
          </a:xfrm>
          <a:prstGeom prst="rect">
            <a:avLst/>
          </a:prstGeom>
          <a:noFill/>
        </p:spPr>
        <p:txBody>
          <a:bodyPr wrap="square">
            <a:spAutoFit/>
          </a:bodyPr>
          <a:lstStyle/>
          <a:p>
            <a:r>
              <a:rPr lang="en-IN" dirty="0"/>
              <a:t>👨‍👩‍👧‍👦 </a:t>
            </a:r>
            <a:r>
              <a:rPr lang="en-US" b="1" dirty="0"/>
              <a:t>2. Family History vs Treatment:     </a:t>
            </a:r>
            <a:r>
              <a:rPr lang="en-US" dirty="0"/>
              <a:t>Individuals with a family history of mental illness are about 3 times more likely to seek treatment than those without, highlighting the role of personal experience in encouraging mental health awareness.</a:t>
            </a:r>
            <a:endParaRPr lang="en-IN" dirty="0"/>
          </a:p>
        </p:txBody>
      </p:sp>
    </p:spTree>
    <p:extLst>
      <p:ext uri="{BB962C8B-B14F-4D97-AF65-F5344CB8AC3E}">
        <p14:creationId xmlns:p14="http://schemas.microsoft.com/office/powerpoint/2010/main" val="139838196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D94F-1DF7-9BF1-8836-B213CF8E98D6}"/>
              </a:ext>
            </a:extLst>
          </p:cNvPr>
          <p:cNvSpPr>
            <a:spLocks noGrp="1"/>
          </p:cNvSpPr>
          <p:nvPr>
            <p:ph type="title"/>
          </p:nvPr>
        </p:nvSpPr>
        <p:spPr/>
        <p:txBody>
          <a:bodyPr>
            <a:normAutofit/>
          </a:bodyPr>
          <a:lstStyle/>
          <a:p>
            <a:pPr algn="ctr"/>
            <a:r>
              <a:rPr lang="en-IN" sz="2800" b="1" dirty="0">
                <a:solidFill>
                  <a:srgbClr val="9966FF"/>
                </a:solidFill>
                <a:latin typeface="Cambria" panose="02040503050406030204" pitchFamily="18" charset="0"/>
                <a:ea typeface="Cambria" panose="02040503050406030204" pitchFamily="18" charset="0"/>
              </a:rPr>
              <a:t>Treatment by Benefits (%)</a:t>
            </a:r>
          </a:p>
        </p:txBody>
      </p:sp>
      <p:pic>
        <p:nvPicPr>
          <p:cNvPr id="5" name="Content Placeholder 4">
            <a:extLst>
              <a:ext uri="{FF2B5EF4-FFF2-40B4-BE49-F238E27FC236}">
                <a16:creationId xmlns:a16="http://schemas.microsoft.com/office/drawing/2014/main" id="{C7677278-AC8B-9DE2-05EC-1F52C2BFFC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7" name="TextBox 6">
            <a:extLst>
              <a:ext uri="{FF2B5EF4-FFF2-40B4-BE49-F238E27FC236}">
                <a16:creationId xmlns:a16="http://schemas.microsoft.com/office/drawing/2014/main" id="{C4A94ABF-72F4-94A1-CB1C-F690D9A8E364}"/>
              </a:ext>
            </a:extLst>
          </p:cNvPr>
          <p:cNvSpPr txBox="1"/>
          <p:nvPr/>
        </p:nvSpPr>
        <p:spPr>
          <a:xfrm flipH="1">
            <a:off x="9146568" y="2075380"/>
            <a:ext cx="2207232" cy="3139321"/>
          </a:xfrm>
          <a:prstGeom prst="rect">
            <a:avLst/>
          </a:prstGeom>
          <a:noFill/>
        </p:spPr>
        <p:txBody>
          <a:bodyPr wrap="square">
            <a:spAutoFit/>
          </a:bodyPr>
          <a:lstStyle/>
          <a:p>
            <a:r>
              <a:rPr lang="en-US" dirty="0"/>
              <a:t>🏢 </a:t>
            </a:r>
            <a:r>
              <a:rPr lang="en-US" b="1" dirty="0"/>
              <a:t>3. Benefits vs Treatment:</a:t>
            </a:r>
          </a:p>
          <a:p>
            <a:r>
              <a:rPr lang="en-US" dirty="0"/>
              <a:t>Access to employer-provided mental health benefits significantly increases treatment-seeking. 64% of those with benefits sought help, compared to just 36% without.</a:t>
            </a:r>
            <a:endParaRPr lang="en-IN" dirty="0"/>
          </a:p>
        </p:txBody>
      </p:sp>
    </p:spTree>
    <p:extLst>
      <p:ext uri="{BB962C8B-B14F-4D97-AF65-F5344CB8AC3E}">
        <p14:creationId xmlns:p14="http://schemas.microsoft.com/office/powerpoint/2010/main" val="336195410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2AB6-1343-C14F-008E-6A11CE8323C6}"/>
              </a:ext>
            </a:extLst>
          </p:cNvPr>
          <p:cNvSpPr>
            <a:spLocks noGrp="1"/>
          </p:cNvSpPr>
          <p:nvPr>
            <p:ph type="title"/>
          </p:nvPr>
        </p:nvSpPr>
        <p:spPr/>
        <p:txBody>
          <a:bodyPr>
            <a:normAutofit/>
          </a:bodyPr>
          <a:lstStyle/>
          <a:p>
            <a:pPr algn="ctr"/>
            <a:r>
              <a:rPr lang="en-IN" sz="2800" b="1" dirty="0">
                <a:solidFill>
                  <a:srgbClr val="9966FF"/>
                </a:solidFill>
                <a:latin typeface="Cambria" panose="02040503050406030204" pitchFamily="18" charset="0"/>
                <a:ea typeface="Cambria" panose="02040503050406030204" pitchFamily="18" charset="0"/>
              </a:rPr>
              <a:t>Seek Help by Anonymity (%)</a:t>
            </a:r>
          </a:p>
        </p:txBody>
      </p:sp>
      <p:pic>
        <p:nvPicPr>
          <p:cNvPr id="5" name="Content Placeholder 4">
            <a:extLst>
              <a:ext uri="{FF2B5EF4-FFF2-40B4-BE49-F238E27FC236}">
                <a16:creationId xmlns:a16="http://schemas.microsoft.com/office/drawing/2014/main" id="{1631B876-6F2C-C2B8-AE84-4CA87F15BF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7" name="TextBox 6">
            <a:extLst>
              <a:ext uri="{FF2B5EF4-FFF2-40B4-BE49-F238E27FC236}">
                <a16:creationId xmlns:a16="http://schemas.microsoft.com/office/drawing/2014/main" id="{EE4C9045-78ED-96E9-8C4F-D2B31FBDD795}"/>
              </a:ext>
            </a:extLst>
          </p:cNvPr>
          <p:cNvSpPr txBox="1"/>
          <p:nvPr/>
        </p:nvSpPr>
        <p:spPr>
          <a:xfrm flipH="1">
            <a:off x="9113178" y="2054831"/>
            <a:ext cx="2630184" cy="3113070"/>
          </a:xfrm>
          <a:prstGeom prst="rect">
            <a:avLst/>
          </a:prstGeom>
          <a:noFill/>
        </p:spPr>
        <p:txBody>
          <a:bodyPr wrap="square">
            <a:spAutoFit/>
          </a:bodyPr>
          <a:lstStyle/>
          <a:p>
            <a:r>
              <a:rPr lang="en-US" b="1" dirty="0"/>
              <a:t>🕶️ 4. Anonymity vs Seek Help: </a:t>
            </a:r>
            <a:r>
              <a:rPr lang="en-US" dirty="0"/>
              <a:t>Trust in anonymity at the workplace dramatically increases help-seeking. Only 9.4% of those who felt anonymity was not protected sought treatment, versus 39% who did when it was protected.</a:t>
            </a:r>
            <a:endParaRPr lang="en-IN" dirty="0"/>
          </a:p>
        </p:txBody>
      </p:sp>
    </p:spTree>
    <p:extLst>
      <p:ext uri="{BB962C8B-B14F-4D97-AF65-F5344CB8AC3E}">
        <p14:creationId xmlns:p14="http://schemas.microsoft.com/office/powerpoint/2010/main" val="312985178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DD40-246A-24EA-FD28-854C60BC1385}"/>
              </a:ext>
            </a:extLst>
          </p:cNvPr>
          <p:cNvSpPr>
            <a:spLocks noGrp="1"/>
          </p:cNvSpPr>
          <p:nvPr>
            <p:ph type="title"/>
          </p:nvPr>
        </p:nvSpPr>
        <p:spPr/>
        <p:txBody>
          <a:bodyPr>
            <a:normAutofit/>
          </a:bodyPr>
          <a:lstStyle/>
          <a:p>
            <a:pPr algn="ctr"/>
            <a:r>
              <a:rPr lang="en-US" sz="2800" b="1" dirty="0">
                <a:solidFill>
                  <a:srgbClr val="9966FF"/>
                </a:solidFill>
                <a:latin typeface="Cambria" panose="02040503050406030204" pitchFamily="18" charset="0"/>
                <a:ea typeface="Cambria" panose="02040503050406030204" pitchFamily="18" charset="0"/>
              </a:rPr>
              <a:t>Seek Help by Care Options (%)</a:t>
            </a:r>
            <a:endParaRPr lang="en-IN" sz="2800" b="1" dirty="0">
              <a:solidFill>
                <a:srgbClr val="9966FF"/>
              </a:solidFill>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541D2947-9CC0-F54F-1340-4D4124B31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7" name="TextBox 6">
            <a:extLst>
              <a:ext uri="{FF2B5EF4-FFF2-40B4-BE49-F238E27FC236}">
                <a16:creationId xmlns:a16="http://schemas.microsoft.com/office/drawing/2014/main" id="{7B3DAB9C-8365-D1E2-D8D0-5D56F65C4004}"/>
              </a:ext>
            </a:extLst>
          </p:cNvPr>
          <p:cNvSpPr txBox="1"/>
          <p:nvPr/>
        </p:nvSpPr>
        <p:spPr>
          <a:xfrm>
            <a:off x="8996892" y="2112214"/>
            <a:ext cx="2489616" cy="3139321"/>
          </a:xfrm>
          <a:prstGeom prst="rect">
            <a:avLst/>
          </a:prstGeom>
          <a:noFill/>
        </p:spPr>
        <p:txBody>
          <a:bodyPr wrap="square">
            <a:spAutoFit/>
          </a:bodyPr>
          <a:lstStyle/>
          <a:p>
            <a:r>
              <a:rPr lang="en-US" dirty="0"/>
              <a:t>🧑‍💼 </a:t>
            </a:r>
            <a:r>
              <a:rPr lang="en-US" b="1" dirty="0"/>
              <a:t>5. Supervisor Support vs Treatment:</a:t>
            </a:r>
          </a:p>
          <a:p>
            <a:r>
              <a:rPr lang="en-US" dirty="0"/>
              <a:t>Surprisingly, the comfort level with discussing mental health with a supervisor does not show a significant impact on treatment-seeking behavior. Other factors appear to play a stronger role.</a:t>
            </a:r>
            <a:endParaRPr lang="en-IN" dirty="0"/>
          </a:p>
        </p:txBody>
      </p:sp>
    </p:spTree>
    <p:extLst>
      <p:ext uri="{BB962C8B-B14F-4D97-AF65-F5344CB8AC3E}">
        <p14:creationId xmlns:p14="http://schemas.microsoft.com/office/powerpoint/2010/main" val="188889395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908</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vt:lpstr>
      <vt:lpstr>Office Theme</vt:lpstr>
      <vt:lpstr>Workplace Factors and Mental Health Treatment: Insights from a Tech Industry Survey </vt:lpstr>
      <vt:lpstr>Project Objective</vt:lpstr>
      <vt:lpstr>Main Questions Explored:</vt:lpstr>
      <vt:lpstr>Methodology </vt:lpstr>
      <vt:lpstr>Treatment by country (%)</vt:lpstr>
      <vt:lpstr>Treatment by Family History (%)</vt:lpstr>
      <vt:lpstr>Treatment by Benefits (%)</vt:lpstr>
      <vt:lpstr>Seek Help by Anonymity (%)</vt:lpstr>
      <vt:lpstr>Seek Help by Care Options (%)</vt:lpstr>
      <vt:lpstr>Treatment by Remote Work (%)</vt:lpstr>
      <vt:lpstr>Treatment by Supervisor Support (%)</vt:lpstr>
      <vt:lpstr>Conclusion :</vt:lpstr>
      <vt:lpstr>📌 Recommendations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Shruthi Sumadhur Ghosh</dc:creator>
  <cp:lastModifiedBy>Shruthi Sumadhur Ghosh</cp:lastModifiedBy>
  <cp:revision>1</cp:revision>
  <dcterms:created xsi:type="dcterms:W3CDTF">2025-06-27T06:55:00Z</dcterms:created>
  <dcterms:modified xsi:type="dcterms:W3CDTF">2025-06-27T08:40:24Z</dcterms:modified>
</cp:coreProperties>
</file>