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60" r:id="rId1"/>
  </p:sldMasterIdLst>
  <p:notesMasterIdLst>
    <p:notesMasterId r:id="rId29"/>
  </p:notesMasterIdLst>
  <p:sldIdLst>
    <p:sldId id="256" r:id="rId2"/>
    <p:sldId id="257" r:id="rId3"/>
    <p:sldId id="281" r:id="rId4"/>
    <p:sldId id="258" r:id="rId5"/>
    <p:sldId id="259" r:id="rId6"/>
    <p:sldId id="263" r:id="rId7"/>
    <p:sldId id="265" r:id="rId8"/>
    <p:sldId id="264" r:id="rId9"/>
    <p:sldId id="262" r:id="rId10"/>
    <p:sldId id="266" r:id="rId11"/>
    <p:sldId id="267" r:id="rId12"/>
    <p:sldId id="268" r:id="rId13"/>
    <p:sldId id="269" r:id="rId14"/>
    <p:sldId id="284" r:id="rId15"/>
    <p:sldId id="279" r:id="rId16"/>
    <p:sldId id="277" r:id="rId17"/>
    <p:sldId id="285" r:id="rId18"/>
    <p:sldId id="278" r:id="rId19"/>
    <p:sldId id="272" r:id="rId20"/>
    <p:sldId id="274" r:id="rId21"/>
    <p:sldId id="275" r:id="rId22"/>
    <p:sldId id="276" r:id="rId23"/>
    <p:sldId id="286" r:id="rId24"/>
    <p:sldId id="287" r:id="rId25"/>
    <p:sldId id="260" r:id="rId26"/>
    <p:sldId id="273" r:id="rId27"/>
    <p:sldId id="261"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Constantia" panose="02030602050306030303" pitchFamily="18" charset="0"/>
      <p:regular r:id="rId34"/>
      <p:bold r:id="rId35"/>
      <p:italic r:id="rId36"/>
      <p:boldItalic r:id="rId37"/>
    </p:embeddedFont>
    <p:embeddedFont>
      <p:font typeface="Noto Sans" panose="020B050204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54"/>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74207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1"/>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1"/>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1"/>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1"/>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1"/>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2745"/>
                </a:srgbClr>
              </a:gs>
              <a:gs pos="100000">
                <a:srgbClr val="FF6100">
                  <a:alpha val="5294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1"/>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7843"/>
                </a:srgbClr>
              </a:gs>
              <a:gs pos="80000">
                <a:srgbClr val="B93700">
                  <a:alpha val="42745"/>
                </a:srgbClr>
              </a:gs>
              <a:gs pos="100000">
                <a:srgbClr val="B93700">
                  <a:alpha val="4274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39"/>
        <p:cNvGrpSpPr/>
        <p:nvPr/>
      </p:nvGrpSpPr>
      <p:grpSpPr>
        <a:xfrm>
          <a:off x="0" y="0"/>
          <a:ext cx="0" cy="0"/>
          <a:chOff x="0" y="0"/>
          <a:chExt cx="0" cy="0"/>
        </a:xfrm>
      </p:grpSpPr>
      <p:sp>
        <p:nvSpPr>
          <p:cNvPr id="40" name="Google Shape;40;p5"/>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7"/>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8"/>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8"/>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8"/>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0"/>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1"/>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2085"/>
            <a:ext cx="9198255" cy="814700"/>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1"/>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1"/>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1"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a:latin typeface="Times New Roman"/>
                <a:ea typeface="Times New Roman"/>
                <a:cs typeface="Times New Roman"/>
                <a:sym typeface="Times New Roman"/>
              </a:rPr>
              <a:t>EXCELSSIOR EDUCATION SOCIETY’S </a:t>
            </a:r>
            <a:br>
              <a:rPr lang="en-US" sz="4400"/>
            </a:br>
            <a:r>
              <a:rPr lang="en-US" sz="2800"/>
              <a:t>K. C. COLLEGE OF ENGINEERING AND MANAGEMENT STUDIES AND RESEARCH</a:t>
            </a:r>
            <a:br>
              <a:rPr lang="en-US" sz="4400"/>
            </a:br>
            <a:r>
              <a:rPr lang="en-US" sz="1600">
                <a:latin typeface="Times New Roman"/>
                <a:ea typeface="Times New Roman"/>
                <a:cs typeface="Times New Roman"/>
                <a:sym typeface="Times New Roman"/>
              </a:rPr>
              <a:t>(Affiliated to the University of Mumbai)</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Mith Bunder Road, Near Hume Pipe, Kopari, Thane(E)-400603</a:t>
            </a:r>
            <a:endParaRPr sz="4400">
              <a:latin typeface="Times New Roman"/>
              <a:ea typeface="Times New Roman"/>
              <a:cs typeface="Times New Roman"/>
              <a:sym typeface="Times New Roman"/>
            </a:endParaRPr>
          </a:p>
        </p:txBody>
      </p:sp>
      <p:pic>
        <p:nvPicPr>
          <p:cNvPr id="103" name="Google Shape;103;p14"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104" name="Google Shape;104;p14"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105" name="Google Shape;105;p14"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106" name="Google Shape;106;p14"/>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107" name="Google Shape;107;p14"/>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Department of Information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Academic Year 2023-24(Even Semester)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72F53-7CEF-A6D7-2A51-61DC6CAD8E9B}"/>
              </a:ext>
            </a:extLst>
          </p:cNvPr>
          <p:cNvSpPr txBox="1"/>
          <p:nvPr/>
        </p:nvSpPr>
        <p:spPr>
          <a:xfrm>
            <a:off x="527825" y="534329"/>
            <a:ext cx="6571785" cy="584775"/>
          </a:xfrm>
          <a:prstGeom prst="rect">
            <a:avLst/>
          </a:prstGeom>
          <a:noFill/>
        </p:spPr>
        <p:txBody>
          <a:bodyPr wrap="square" rtlCol="0">
            <a:spAutoFit/>
          </a:bodyPr>
          <a:lstStyle/>
          <a:p>
            <a:r>
              <a:rPr lang="en-IN" sz="3200" b="1" dirty="0">
                <a:solidFill>
                  <a:schemeClr val="accent6">
                    <a:lumMod val="50000"/>
                  </a:schemeClr>
                </a:solidFill>
                <a:latin typeface="Century Gothic" panose="020B0502020202020204" pitchFamily="34" charset="0"/>
                <a:cs typeface="Times New Roman" panose="02020603050405020304" pitchFamily="18" charset="0"/>
              </a:rPr>
              <a:t>Literature Survey</a:t>
            </a:r>
          </a:p>
        </p:txBody>
      </p:sp>
      <p:graphicFrame>
        <p:nvGraphicFramePr>
          <p:cNvPr id="12" name="Table 11">
            <a:extLst>
              <a:ext uri="{FF2B5EF4-FFF2-40B4-BE49-F238E27FC236}">
                <a16:creationId xmlns:a16="http://schemas.microsoft.com/office/drawing/2014/main" id="{C09BE017-B82C-328D-9812-9458CF6554F5}"/>
              </a:ext>
            </a:extLst>
          </p:cNvPr>
          <p:cNvGraphicFramePr>
            <a:graphicFrameLocks noGrp="1"/>
          </p:cNvGraphicFramePr>
          <p:nvPr>
            <p:extLst>
              <p:ext uri="{D42A27DB-BD31-4B8C-83A1-F6EECF244321}">
                <p14:modId xmlns:p14="http://schemas.microsoft.com/office/powerpoint/2010/main" val="2255482426"/>
              </p:ext>
            </p:extLst>
          </p:nvPr>
        </p:nvGraphicFramePr>
        <p:xfrm>
          <a:off x="840829" y="1119104"/>
          <a:ext cx="7672997" cy="3180080"/>
        </p:xfrm>
        <a:graphic>
          <a:graphicData uri="http://schemas.openxmlformats.org/drawingml/2006/table">
            <a:tbl>
              <a:tblPr firstRow="1" firstCol="1" bandRow="1"/>
              <a:tblGrid>
                <a:gridCol w="319104">
                  <a:extLst>
                    <a:ext uri="{9D8B030D-6E8A-4147-A177-3AD203B41FA5}">
                      <a16:colId xmlns:a16="http://schemas.microsoft.com/office/drawing/2014/main" val="1497312677"/>
                    </a:ext>
                  </a:extLst>
                </a:gridCol>
                <a:gridCol w="889584">
                  <a:extLst>
                    <a:ext uri="{9D8B030D-6E8A-4147-A177-3AD203B41FA5}">
                      <a16:colId xmlns:a16="http://schemas.microsoft.com/office/drawing/2014/main" val="1636299577"/>
                    </a:ext>
                  </a:extLst>
                </a:gridCol>
                <a:gridCol w="987973">
                  <a:extLst>
                    <a:ext uri="{9D8B030D-6E8A-4147-A177-3AD203B41FA5}">
                      <a16:colId xmlns:a16="http://schemas.microsoft.com/office/drawing/2014/main" val="96371084"/>
                    </a:ext>
                  </a:extLst>
                </a:gridCol>
                <a:gridCol w="2165131">
                  <a:extLst>
                    <a:ext uri="{9D8B030D-6E8A-4147-A177-3AD203B41FA5}">
                      <a16:colId xmlns:a16="http://schemas.microsoft.com/office/drawing/2014/main" val="1241877400"/>
                    </a:ext>
                  </a:extLst>
                </a:gridCol>
                <a:gridCol w="1613846">
                  <a:extLst>
                    <a:ext uri="{9D8B030D-6E8A-4147-A177-3AD203B41FA5}">
                      <a16:colId xmlns:a16="http://schemas.microsoft.com/office/drawing/2014/main" val="1913409563"/>
                    </a:ext>
                  </a:extLst>
                </a:gridCol>
                <a:gridCol w="1697359">
                  <a:extLst>
                    <a:ext uri="{9D8B030D-6E8A-4147-A177-3AD203B41FA5}">
                      <a16:colId xmlns:a16="http://schemas.microsoft.com/office/drawing/2014/main" val="1298406763"/>
                    </a:ext>
                  </a:extLst>
                </a:gridCol>
              </a:tblGrid>
              <a:tr h="228778">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Sr. No.</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Title</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Authors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Methodology</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Advantages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Results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2227690"/>
                  </a:ext>
                </a:extLst>
              </a:tr>
              <a:tr h="971737">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1</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Virtual Reality Horror Games and Fear in Gaming (2023)</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Tammy Jin-Hsuan Lin</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-Evolutionary mechanism, </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-Excitation transfer theory and model of suspense</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-Three-factor model</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-Immersion in VR</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-Audience Experience</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900" kern="0" dirty="0" err="1">
                          <a:effectLst/>
                          <a:latin typeface="Century Gothic" panose="020B0502020202020204" pitchFamily="34" charset="0"/>
                          <a:ea typeface="Times New Roman" panose="02020603050405020304" pitchFamily="18" charset="0"/>
                          <a:cs typeface="Times New Roman" panose="02020603050405020304" pitchFamily="18" charset="0"/>
                        </a:rPr>
                        <a:t>Valueable</a:t>
                      </a: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 insights to human </a:t>
                      </a:r>
                      <a:r>
                        <a:rPr lang="en-US" sz="900" kern="0" dirty="0" err="1">
                          <a:effectLst/>
                          <a:latin typeface="Century Gothic" panose="020B0502020202020204" pitchFamily="34" charset="0"/>
                          <a:ea typeface="Times New Roman" panose="02020603050405020304" pitchFamily="18" charset="0"/>
                          <a:cs typeface="Times New Roman" panose="02020603050405020304" pitchFamily="18" charset="0"/>
                        </a:rPr>
                        <a:t>behaviour</a:t>
                      </a: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 and emotions</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-Interactive Storytelling</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-Deeper understanding of human behavior &amp; media effects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-Helps address various phobias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9485404"/>
                  </a:ext>
                </a:extLst>
              </a:tr>
              <a:tr h="880408">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2</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Research on the Application of VR in Games (2023)</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Shijie Bian</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900" kern="0" dirty="0" err="1">
                          <a:effectLst/>
                          <a:latin typeface="Century Gothic" panose="020B0502020202020204" pitchFamily="34" charset="0"/>
                          <a:ea typeface="Times New Roman" panose="02020603050405020304" pitchFamily="18" charset="0"/>
                          <a:cs typeface="Times New Roman" panose="02020603050405020304" pitchFamily="18" charset="0"/>
                        </a:rPr>
                        <a:t>Appliaction</a:t>
                      </a: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 of VR in Horror, Role-Playing and Rhythmic games</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-Strong sense of immersion</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-Realistic environments and gaming experience</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-Enhanced fun and entertainment</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-Scope of VR</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-Future Gaming experience</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-Evolution of VR in Games</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4412228"/>
                  </a:ext>
                </a:extLst>
              </a:tr>
              <a:tr h="763165">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3</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Research on the Progress of VR in Game (2023)</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Ruiqi Zhang</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-Application in VR in Action Simulation, Education, Scenario experienced Games</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-Enhanced gaming experience</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-Improved teaching</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a:effectLst/>
                          <a:latin typeface="Century Gothic" panose="020B0502020202020204" pitchFamily="34" charset="0"/>
                          <a:ea typeface="Times New Roman" panose="02020603050405020304" pitchFamily="18" charset="0"/>
                          <a:cs typeface="Times New Roman" panose="02020603050405020304" pitchFamily="18" charset="0"/>
                        </a:rPr>
                        <a:t>-Enhanced Immersion</a:t>
                      </a:r>
                      <a:endParaRPr lang="en-IN" sz="900" kern="10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-Strong Game Immersion</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-Real time human- machine interaction</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900" kern="0" dirty="0">
                          <a:effectLst/>
                          <a:latin typeface="Century Gothic" panose="020B0502020202020204" pitchFamily="34" charset="0"/>
                          <a:ea typeface="Times New Roman" panose="02020603050405020304" pitchFamily="18" charset="0"/>
                          <a:cs typeface="Times New Roman" panose="02020603050405020304" pitchFamily="18" charset="0"/>
                        </a:rPr>
                        <a:t>-Analysis of trends and characteristics</a:t>
                      </a:r>
                      <a:endParaRPr lang="en-IN" sz="900" kern="1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24830" marR="248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7965599"/>
                  </a:ext>
                </a:extLst>
              </a:tr>
            </a:tbl>
          </a:graphicData>
        </a:graphic>
      </p:graphicFrame>
    </p:spTree>
    <p:extLst>
      <p:ext uri="{BB962C8B-B14F-4D97-AF65-F5344CB8AC3E}">
        <p14:creationId xmlns:p14="http://schemas.microsoft.com/office/powerpoint/2010/main" val="64704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8D587-1A40-6FA1-2F40-AD0D4D33B1C8}"/>
              </a:ext>
            </a:extLst>
          </p:cNvPr>
          <p:cNvSpPr txBox="1"/>
          <p:nvPr/>
        </p:nvSpPr>
        <p:spPr>
          <a:xfrm>
            <a:off x="797607" y="659688"/>
            <a:ext cx="7107044"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Algorithm</a:t>
            </a:r>
          </a:p>
        </p:txBody>
      </p:sp>
      <p:pic>
        <p:nvPicPr>
          <p:cNvPr id="6" name="Picture 5">
            <a:extLst>
              <a:ext uri="{FF2B5EF4-FFF2-40B4-BE49-F238E27FC236}">
                <a16:creationId xmlns:a16="http://schemas.microsoft.com/office/drawing/2014/main" id="{6ECBCD15-1DEE-0D86-EE5A-86B0729CB0EB}"/>
              </a:ext>
            </a:extLst>
          </p:cNvPr>
          <p:cNvPicPr>
            <a:picLocks noChangeAspect="1"/>
          </p:cNvPicPr>
          <p:nvPr/>
        </p:nvPicPr>
        <p:blipFill rotWithShape="1">
          <a:blip r:embed="rId2"/>
          <a:srcRect l="-2724" t="-4927" r="-2724" b="-4927"/>
          <a:stretch/>
        </p:blipFill>
        <p:spPr bwMode="auto">
          <a:xfrm>
            <a:off x="1807472" y="1398666"/>
            <a:ext cx="5087314" cy="2792758"/>
          </a:xfrm>
          <a:prstGeom prst="rect">
            <a:avLst/>
          </a:prstGeom>
          <a:ln w="28575" cap="flat" cmpd="sng" algn="ctr">
            <a:solidFill>
              <a:schemeClr val="accent1">
                <a:lumMod val="50000"/>
              </a:scheme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837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B1073-6E39-B7C3-01CC-0BCF64612983}"/>
              </a:ext>
            </a:extLst>
          </p:cNvPr>
          <p:cNvSpPr txBox="1"/>
          <p:nvPr/>
        </p:nvSpPr>
        <p:spPr>
          <a:xfrm>
            <a:off x="646771" y="795454"/>
            <a:ext cx="6631258"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3B9C2AF8-3906-67DF-FAF1-9A7668102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097" y="1713970"/>
            <a:ext cx="6990994" cy="2259182"/>
          </a:xfrm>
          <a:prstGeom prst="rect">
            <a:avLst/>
          </a:prstGeom>
          <a:noFill/>
        </p:spPr>
      </p:pic>
    </p:spTree>
    <p:extLst>
      <p:ext uri="{BB962C8B-B14F-4D97-AF65-F5344CB8AC3E}">
        <p14:creationId xmlns:p14="http://schemas.microsoft.com/office/powerpoint/2010/main" val="344388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3081C-1338-19CA-A2A6-4D325A64C0C8}"/>
              </a:ext>
            </a:extLst>
          </p:cNvPr>
          <p:cNvSpPr txBox="1"/>
          <p:nvPr/>
        </p:nvSpPr>
        <p:spPr>
          <a:xfrm>
            <a:off x="596397" y="753157"/>
            <a:ext cx="7591289" cy="1077218"/>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Hardware &amp; Software </a:t>
            </a:r>
          </a:p>
          <a:p>
            <a:r>
              <a:rPr lang="en-IN" sz="3200" b="1" dirty="0">
                <a:solidFill>
                  <a:srgbClr val="7030A0"/>
                </a:solidFill>
                <a:latin typeface="Century Gothic" panose="020B0502020202020204" pitchFamily="34" charset="0"/>
                <a:cs typeface="Times New Roman" panose="02020603050405020304" pitchFamily="18" charset="0"/>
              </a:rPr>
              <a:t>Requirements</a:t>
            </a:r>
          </a:p>
        </p:txBody>
      </p:sp>
      <p:graphicFrame>
        <p:nvGraphicFramePr>
          <p:cNvPr id="34" name="Table 33">
            <a:extLst>
              <a:ext uri="{FF2B5EF4-FFF2-40B4-BE49-F238E27FC236}">
                <a16:creationId xmlns:a16="http://schemas.microsoft.com/office/drawing/2014/main" id="{68CCDD6E-3BE8-7593-F7DD-38FD6A606671}"/>
              </a:ext>
            </a:extLst>
          </p:cNvPr>
          <p:cNvGraphicFramePr>
            <a:graphicFrameLocks noGrp="1"/>
          </p:cNvGraphicFramePr>
          <p:nvPr>
            <p:extLst>
              <p:ext uri="{D42A27DB-BD31-4B8C-83A1-F6EECF244321}">
                <p14:modId xmlns:p14="http://schemas.microsoft.com/office/powerpoint/2010/main" val="186759282"/>
              </p:ext>
            </p:extLst>
          </p:nvPr>
        </p:nvGraphicFramePr>
        <p:xfrm>
          <a:off x="1868279" y="1981308"/>
          <a:ext cx="5047528" cy="1839595"/>
        </p:xfrm>
        <a:graphic>
          <a:graphicData uri="http://schemas.openxmlformats.org/drawingml/2006/table">
            <a:tbl>
              <a:tblPr firstRow="1" firstCol="1" bandRow="1">
                <a:tableStyleId>{1E171933-4619-4E11-9A3F-F7608DF75F80}</a:tableStyleId>
              </a:tblPr>
              <a:tblGrid>
                <a:gridCol w="2523764">
                  <a:extLst>
                    <a:ext uri="{9D8B030D-6E8A-4147-A177-3AD203B41FA5}">
                      <a16:colId xmlns:a16="http://schemas.microsoft.com/office/drawing/2014/main" val="2032782656"/>
                    </a:ext>
                  </a:extLst>
                </a:gridCol>
                <a:gridCol w="2523764">
                  <a:extLst>
                    <a:ext uri="{9D8B030D-6E8A-4147-A177-3AD203B41FA5}">
                      <a16:colId xmlns:a16="http://schemas.microsoft.com/office/drawing/2014/main" val="4125038658"/>
                    </a:ext>
                  </a:extLst>
                </a:gridCol>
              </a:tblGrid>
              <a:tr h="279400">
                <a:tc>
                  <a:txBody>
                    <a:bodyPr/>
                    <a:lstStyle/>
                    <a:p>
                      <a:pPr algn="ctr">
                        <a:lnSpc>
                          <a:spcPct val="115000"/>
                        </a:lnSpc>
                        <a:spcAft>
                          <a:spcPts val="1000"/>
                        </a:spcAft>
                      </a:pPr>
                      <a:r>
                        <a:rPr lang="en-US" sz="1200" b="1" dirty="0">
                          <a:effectLst/>
                          <a:latin typeface="Century Gothic" panose="020B0502020202020204" pitchFamily="34" charset="0"/>
                        </a:rPr>
                        <a:t>Hardware</a:t>
                      </a:r>
                      <a:endParaRPr lang="en-IN" sz="1100" b="1" dirty="0">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1000"/>
                        </a:spcAft>
                      </a:pPr>
                      <a:r>
                        <a:rPr lang="en-US" sz="1200" b="1" dirty="0">
                          <a:effectLst/>
                          <a:latin typeface="Century Gothic" panose="020B0502020202020204" pitchFamily="34" charset="0"/>
                        </a:rPr>
                        <a:t>Software</a:t>
                      </a:r>
                      <a:endParaRPr lang="en-IN" sz="1100" b="1" dirty="0">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3819877"/>
                  </a:ext>
                </a:extLst>
              </a:tr>
              <a:tr h="312039">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Android device</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Google cardboard SDK</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992002"/>
                  </a:ext>
                </a:extLst>
              </a:tr>
              <a:tr h="312039">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Gyroscope</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Game Engine - Unity</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3720265"/>
                  </a:ext>
                </a:extLst>
              </a:tr>
              <a:tr h="312039">
                <a:tc>
                  <a:txBody>
                    <a:bodyPr/>
                    <a:lstStyle/>
                    <a:p>
                      <a:pPr>
                        <a:lnSpc>
                          <a:spcPct val="115000"/>
                        </a:lnSpc>
                        <a:spcAft>
                          <a:spcPts val="1000"/>
                        </a:spcAft>
                      </a:pPr>
                      <a:r>
                        <a:rPr lang="en-US" sz="1200" b="0">
                          <a:solidFill>
                            <a:sysClr val="windowText" lastClr="000000"/>
                          </a:solidFill>
                          <a:effectLst/>
                          <a:latin typeface="Century Gothic" panose="020B0502020202020204" pitchFamily="34" charset="0"/>
                        </a:rPr>
                        <a:t>Gamepad Controller</a:t>
                      </a:r>
                      <a:endParaRPr lang="en-IN" sz="1100" b="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Version Control System - GitHub</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410634"/>
                  </a:ext>
                </a:extLst>
              </a:tr>
              <a:tr h="312039">
                <a:tc>
                  <a:txBody>
                    <a:bodyPr/>
                    <a:lstStyle/>
                    <a:p>
                      <a:pPr>
                        <a:lnSpc>
                          <a:spcPct val="115000"/>
                        </a:lnSpc>
                        <a:spcAft>
                          <a:spcPts val="1000"/>
                        </a:spcAft>
                      </a:pPr>
                      <a:r>
                        <a:rPr lang="en-US" sz="1200" b="0">
                          <a:solidFill>
                            <a:sysClr val="windowText" lastClr="000000"/>
                          </a:solidFill>
                          <a:effectLst/>
                          <a:latin typeface="Century Gothic" panose="020B0502020202020204" pitchFamily="34" charset="0"/>
                        </a:rPr>
                        <a:t>VR Headset</a:t>
                      </a:r>
                      <a:endParaRPr lang="en-IN" sz="1100" b="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Scripting Language – C#</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6317890"/>
                  </a:ext>
                </a:extLst>
              </a:tr>
              <a:tr h="312039">
                <a:tc>
                  <a:txBody>
                    <a:bodyPr/>
                    <a:lstStyle/>
                    <a:p>
                      <a:pPr>
                        <a:lnSpc>
                          <a:spcPct val="115000"/>
                        </a:lnSpc>
                        <a:spcAft>
                          <a:spcPts val="1000"/>
                        </a:spcAft>
                      </a:pPr>
                      <a:r>
                        <a:rPr lang="en-US" sz="1200" b="0">
                          <a:solidFill>
                            <a:sysClr val="windowText" lastClr="000000"/>
                          </a:solidFill>
                          <a:effectLst/>
                          <a:latin typeface="Century Gothic" panose="020B0502020202020204" pitchFamily="34" charset="0"/>
                        </a:rPr>
                        <a:t> </a:t>
                      </a:r>
                      <a:endParaRPr lang="en-IN" sz="1100" b="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5000"/>
                        </a:lnSpc>
                        <a:spcAft>
                          <a:spcPts val="1000"/>
                        </a:spcAft>
                      </a:pPr>
                      <a:r>
                        <a:rPr lang="en-US" sz="1200" b="0" dirty="0">
                          <a:solidFill>
                            <a:sysClr val="windowText" lastClr="000000"/>
                          </a:solidFill>
                          <a:effectLst/>
                          <a:latin typeface="Century Gothic" panose="020B0502020202020204" pitchFamily="34" charset="0"/>
                        </a:rPr>
                        <a:t>IDE – Visual Studio</a:t>
                      </a:r>
                      <a:endParaRPr lang="en-IN" sz="1100" b="0" dirty="0">
                        <a:solidFill>
                          <a:sysClr val="windowText" lastClr="000000"/>
                        </a:solidFill>
                        <a:effectLst/>
                        <a:latin typeface="Century Gothic" panose="020B0502020202020204" pitchFamily="34"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3525762"/>
                  </a:ext>
                </a:extLst>
              </a:tr>
            </a:tbl>
          </a:graphicData>
        </a:graphic>
      </p:graphicFrame>
    </p:spTree>
    <p:extLst>
      <p:ext uri="{BB962C8B-B14F-4D97-AF65-F5344CB8AC3E}">
        <p14:creationId xmlns:p14="http://schemas.microsoft.com/office/powerpoint/2010/main" val="384124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D6A1-4944-D06F-AE70-AD1237EFC3E8}"/>
              </a:ext>
            </a:extLst>
          </p:cNvPr>
          <p:cNvSpPr>
            <a:spLocks noGrp="1"/>
          </p:cNvSpPr>
          <p:nvPr>
            <p:ph type="title"/>
          </p:nvPr>
        </p:nvSpPr>
        <p:spPr>
          <a:xfrm>
            <a:off x="687756" y="584728"/>
            <a:ext cx="8229600" cy="693940"/>
          </a:xfrm>
        </p:spPr>
        <p:txBody>
          <a:bodyPr>
            <a:normAutofit/>
          </a:bodyPr>
          <a:lstStyle/>
          <a:p>
            <a:r>
              <a:rPr lang="en-IN" sz="3600" b="1" dirty="0">
                <a:latin typeface="Century Gothic" panose="020B0502020202020204" pitchFamily="34" charset="0"/>
                <a:cs typeface="Times New Roman" panose="02020603050405020304" pitchFamily="18" charset="0"/>
              </a:rPr>
              <a:t>Flowchart</a:t>
            </a:r>
          </a:p>
        </p:txBody>
      </p:sp>
      <p:pic>
        <p:nvPicPr>
          <p:cNvPr id="3" name="Picture 2">
            <a:extLst>
              <a:ext uri="{FF2B5EF4-FFF2-40B4-BE49-F238E27FC236}">
                <a16:creationId xmlns:a16="http://schemas.microsoft.com/office/drawing/2014/main" id="{14864C02-68C9-4EAE-DD61-02ECD34FA1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9075" y="954253"/>
            <a:ext cx="2589190" cy="3257549"/>
          </a:xfrm>
          <a:prstGeom prst="rect">
            <a:avLst/>
          </a:prstGeom>
          <a:noFill/>
          <a:ln>
            <a:solidFill>
              <a:schemeClr val="tx1"/>
            </a:solidFill>
          </a:ln>
        </p:spPr>
      </p:pic>
      <p:pic>
        <p:nvPicPr>
          <p:cNvPr id="4" name="Picture 3">
            <a:extLst>
              <a:ext uri="{FF2B5EF4-FFF2-40B4-BE49-F238E27FC236}">
                <a16:creationId xmlns:a16="http://schemas.microsoft.com/office/drawing/2014/main" id="{1418C41B-099E-9A98-4176-E4F2A8BBCC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56" y="1640086"/>
            <a:ext cx="4495607" cy="2571716"/>
          </a:xfrm>
          <a:prstGeom prst="rect">
            <a:avLst/>
          </a:prstGeom>
          <a:noFill/>
          <a:ln>
            <a:solidFill>
              <a:sysClr val="windowText" lastClr="000000"/>
            </a:solidFill>
          </a:ln>
        </p:spPr>
      </p:pic>
    </p:spTree>
    <p:extLst>
      <p:ext uri="{BB962C8B-B14F-4D97-AF65-F5344CB8AC3E}">
        <p14:creationId xmlns:p14="http://schemas.microsoft.com/office/powerpoint/2010/main" val="74674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169-E715-CD3C-89F6-D6B32BEFB365}"/>
              </a:ext>
            </a:extLst>
          </p:cNvPr>
          <p:cNvSpPr>
            <a:spLocks noGrp="1"/>
          </p:cNvSpPr>
          <p:nvPr>
            <p:ph type="title"/>
          </p:nvPr>
        </p:nvSpPr>
        <p:spPr>
          <a:xfrm>
            <a:off x="457200" y="683941"/>
            <a:ext cx="8229600" cy="537823"/>
          </a:xfrm>
          <a:noFill/>
          <a:ln>
            <a:noFill/>
          </a:ln>
        </p:spPr>
        <p:txBody>
          <a:bodyPr>
            <a:normAutofit/>
          </a:bodyPr>
          <a:lstStyle/>
          <a:p>
            <a:r>
              <a:rPr lang="en-IN" sz="3200" b="1" dirty="0">
                <a:latin typeface="Century Gothic" panose="020B0502020202020204" pitchFamily="34" charset="0"/>
              </a:rPr>
              <a:t>Feasibility Study</a:t>
            </a:r>
          </a:p>
        </p:txBody>
      </p:sp>
      <p:sp>
        <p:nvSpPr>
          <p:cNvPr id="11" name="TextBox 10">
            <a:extLst>
              <a:ext uri="{FF2B5EF4-FFF2-40B4-BE49-F238E27FC236}">
                <a16:creationId xmlns:a16="http://schemas.microsoft.com/office/drawing/2014/main" id="{AD3F17AD-FD6C-F12A-6084-BC07CAC30281}"/>
              </a:ext>
            </a:extLst>
          </p:cNvPr>
          <p:cNvSpPr txBox="1"/>
          <p:nvPr/>
        </p:nvSpPr>
        <p:spPr>
          <a:xfrm>
            <a:off x="1012882" y="1622859"/>
            <a:ext cx="2351717" cy="2512419"/>
          </a:xfrm>
          <a:prstGeom prst="rect">
            <a:avLst/>
          </a:prstGeom>
          <a:noFill/>
          <a:ln>
            <a:solidFill>
              <a:schemeClr val="tx1">
                <a:lumMod val="50000"/>
              </a:schemeClr>
            </a:solidFill>
          </a:ln>
        </p:spPr>
        <p:txBody>
          <a:bodyPr wrap="square" rtlCol="0">
            <a:spAutoFit/>
          </a:bodyPr>
          <a:lstStyle/>
          <a:p>
            <a:pPr algn="just">
              <a:lnSpc>
                <a:spcPct val="150000"/>
              </a:lnSpc>
              <a:spcAft>
                <a:spcPts val="1000"/>
              </a:spcAft>
            </a:pPr>
            <a:r>
              <a:rPr lang="en-US" b="1" dirty="0">
                <a:effectLst/>
                <a:latin typeface="Century Gothic" panose="020B0502020202020204" pitchFamily="34" charset="0"/>
                <a:ea typeface="Times New Roman" panose="02020603050405020304" pitchFamily="18" charset="0"/>
              </a:rPr>
              <a:t> Market Analysis:</a:t>
            </a:r>
            <a:endParaRPr lang="en-IN" dirty="0">
              <a:effectLst/>
              <a:latin typeface="Century Gothic" panose="020B0502020202020204" pitchFamily="34" charset="0"/>
              <a:ea typeface="Calibri" panose="020F0502020204030204" pitchFamily="34" charset="0"/>
            </a:endParaRPr>
          </a:p>
          <a:p>
            <a:pPr marL="342900" marR="452755" lvl="0" indent="-342900" algn="just">
              <a:lnSpc>
                <a:spcPct val="115000"/>
              </a:lnSpc>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Demographics</a:t>
            </a:r>
            <a:endParaRPr lang="en-IN" dirty="0">
              <a:effectLst/>
              <a:latin typeface="Century Gothic" panose="020B0502020202020204" pitchFamily="34" charset="0"/>
              <a:ea typeface="Calibri" panose="020F0502020204030204" pitchFamily="34" charset="0"/>
            </a:endParaRPr>
          </a:p>
          <a:p>
            <a:pPr marL="342900" marR="452755" lvl="0" indent="-342900" algn="just">
              <a:lnSpc>
                <a:spcPct val="115000"/>
              </a:lnSpc>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Market Demand</a:t>
            </a:r>
            <a:endParaRPr lang="en-IN" dirty="0">
              <a:effectLst/>
              <a:latin typeface="Century Gothic" panose="020B0502020202020204" pitchFamily="34" charset="0"/>
              <a:ea typeface="Calibri" panose="020F0502020204030204" pitchFamily="34" charset="0"/>
            </a:endParaRPr>
          </a:p>
          <a:p>
            <a:pPr marL="342900" marR="452755" lvl="0" indent="-342900" algn="just">
              <a:lnSpc>
                <a:spcPct val="115000"/>
              </a:lnSpc>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Market Trends</a:t>
            </a:r>
            <a:endParaRPr lang="en-IN" dirty="0">
              <a:effectLst/>
              <a:latin typeface="Century Gothic" panose="020B0502020202020204" pitchFamily="34" charset="0"/>
              <a:ea typeface="Calibri" panose="020F0502020204030204" pitchFamily="34" charset="0"/>
            </a:endParaRPr>
          </a:p>
          <a:p>
            <a:pPr marL="342900" marR="452755" lvl="0" indent="-342900" algn="just">
              <a:lnSpc>
                <a:spcPct val="115000"/>
              </a:lnSpc>
              <a:spcAft>
                <a:spcPts val="1000"/>
              </a:spcAft>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Budget Power</a:t>
            </a:r>
          </a:p>
          <a:p>
            <a:pPr marL="342900" marR="452755" lvl="0" indent="-342900" algn="just">
              <a:lnSpc>
                <a:spcPct val="115000"/>
              </a:lnSpc>
              <a:spcAft>
                <a:spcPts val="1000"/>
              </a:spcAft>
              <a:buFont typeface="Symbol" panose="05050102010706020507" pitchFamily="18" charset="2"/>
              <a:buChar char=""/>
            </a:pPr>
            <a:endParaRPr lang="en-US" dirty="0">
              <a:latin typeface="Century Gothic" panose="020B0502020202020204" pitchFamily="34" charset="0"/>
              <a:ea typeface="Calibri" panose="020F0502020204030204" pitchFamily="34" charset="0"/>
            </a:endParaRPr>
          </a:p>
          <a:p>
            <a:pPr marL="342900" marR="452755" lvl="0" indent="-342900" algn="just">
              <a:lnSpc>
                <a:spcPct val="115000"/>
              </a:lnSpc>
              <a:spcAft>
                <a:spcPts val="1000"/>
              </a:spcAft>
              <a:buFont typeface="Symbol" panose="05050102010706020507" pitchFamily="18" charset="2"/>
              <a:buChar char=""/>
            </a:pPr>
            <a:endParaRPr lang="en-IN" dirty="0">
              <a:effectLst/>
              <a:latin typeface="Century Gothic" panose="020B0502020202020204" pitchFamily="34" charset="0"/>
              <a:ea typeface="Calibri" panose="020F0502020204030204" pitchFamily="34" charset="0"/>
            </a:endParaRPr>
          </a:p>
        </p:txBody>
      </p:sp>
      <p:sp>
        <p:nvSpPr>
          <p:cNvPr id="12" name="TextBox 11">
            <a:extLst>
              <a:ext uri="{FF2B5EF4-FFF2-40B4-BE49-F238E27FC236}">
                <a16:creationId xmlns:a16="http://schemas.microsoft.com/office/drawing/2014/main" id="{630552C6-5640-EC58-BC7A-40210A3E94F8}"/>
              </a:ext>
            </a:extLst>
          </p:cNvPr>
          <p:cNvSpPr txBox="1"/>
          <p:nvPr/>
        </p:nvSpPr>
        <p:spPr>
          <a:xfrm>
            <a:off x="3608687" y="1622859"/>
            <a:ext cx="2174485" cy="1869743"/>
          </a:xfrm>
          <a:prstGeom prst="rect">
            <a:avLst/>
          </a:prstGeom>
          <a:noFill/>
          <a:ln>
            <a:solidFill>
              <a:schemeClr val="tx1">
                <a:lumMod val="50000"/>
              </a:schemeClr>
            </a:solidFill>
          </a:ln>
        </p:spPr>
        <p:txBody>
          <a:bodyPr wrap="square" rtlCol="0">
            <a:spAutoFit/>
          </a:bodyPr>
          <a:lstStyle/>
          <a:p>
            <a:pPr>
              <a:lnSpc>
                <a:spcPct val="150000"/>
              </a:lnSpc>
            </a:pPr>
            <a:r>
              <a:rPr lang="en-IN" b="1" dirty="0">
                <a:latin typeface="Century Gothic" panose="020B0502020202020204" pitchFamily="34" charset="0"/>
                <a:cs typeface="Times New Roman" panose="02020603050405020304" pitchFamily="18" charset="0"/>
              </a:rPr>
              <a:t>Technical Feasibility:</a:t>
            </a:r>
          </a:p>
          <a:p>
            <a:pPr>
              <a:lnSpc>
                <a:spcPct val="150000"/>
              </a:lnSpc>
            </a:pPr>
            <a:endParaRPr lang="en-IN" sz="600" b="1" dirty="0">
              <a:latin typeface="Century Gothic" panose="020B050202020202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entury Gothic" panose="020B0502020202020204" pitchFamily="34" charset="0"/>
                <a:cs typeface="Times New Roman" panose="02020603050405020304" pitchFamily="18" charset="0"/>
              </a:rPr>
              <a:t>High Computational Power</a:t>
            </a:r>
          </a:p>
          <a:p>
            <a:pPr marL="285750" indent="-285750">
              <a:buFont typeface="Arial" panose="020B0604020202020204" pitchFamily="34" charset="0"/>
              <a:buChar char="•"/>
            </a:pPr>
            <a:r>
              <a:rPr lang="en-IN" dirty="0">
                <a:latin typeface="Century Gothic" panose="020B0502020202020204" pitchFamily="34" charset="0"/>
                <a:cs typeface="Times New Roman" panose="02020603050405020304" pitchFamily="18" charset="0"/>
              </a:rPr>
              <a:t>Rendering</a:t>
            </a:r>
          </a:p>
          <a:p>
            <a:pPr marL="285750" indent="-285750">
              <a:buFont typeface="Arial" panose="020B0604020202020204" pitchFamily="34" charset="0"/>
              <a:buChar char="•"/>
            </a:pPr>
            <a:r>
              <a:rPr lang="en-IN" dirty="0">
                <a:latin typeface="Century Gothic" panose="020B0502020202020204" pitchFamily="34" charset="0"/>
                <a:cs typeface="Times New Roman" panose="02020603050405020304" pitchFamily="18" charset="0"/>
              </a:rPr>
              <a:t>Power Usage</a:t>
            </a:r>
          </a:p>
          <a:p>
            <a:pPr marL="285750" indent="-285750">
              <a:buFont typeface="Arial" panose="020B0604020202020204" pitchFamily="34" charset="0"/>
              <a:buChar char="•"/>
            </a:pPr>
            <a:endParaRPr lang="en-IN" dirty="0">
              <a:latin typeface="Century Gothic" panose="020B0502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D8087C2-CCF6-83BE-3C8F-857C5D06CA36}"/>
              </a:ext>
            </a:extLst>
          </p:cNvPr>
          <p:cNvSpPr txBox="1"/>
          <p:nvPr/>
        </p:nvSpPr>
        <p:spPr>
          <a:xfrm>
            <a:off x="6027260" y="1622859"/>
            <a:ext cx="2103858" cy="1195905"/>
          </a:xfrm>
          <a:prstGeom prst="rect">
            <a:avLst/>
          </a:prstGeom>
          <a:noFill/>
          <a:ln>
            <a:solidFill>
              <a:schemeClr val="tx1">
                <a:lumMod val="50000"/>
              </a:schemeClr>
            </a:solidFill>
          </a:ln>
        </p:spPr>
        <p:txBody>
          <a:bodyPr wrap="square" rtlCol="0">
            <a:spAutoFit/>
          </a:bodyPr>
          <a:lstStyle/>
          <a:p>
            <a:pPr algn="just">
              <a:lnSpc>
                <a:spcPct val="115000"/>
              </a:lnSpc>
              <a:spcAft>
                <a:spcPts val="1000"/>
              </a:spcAft>
            </a:pPr>
            <a:r>
              <a:rPr lang="en-US" b="1" dirty="0">
                <a:effectLst/>
                <a:latin typeface="Century Gothic" panose="020B0502020202020204" pitchFamily="34" charset="0"/>
                <a:ea typeface="Times New Roman" panose="02020603050405020304" pitchFamily="18" charset="0"/>
              </a:rPr>
              <a:t>Financial Feasibility:</a:t>
            </a:r>
            <a:endParaRPr lang="en-IN" dirty="0">
              <a:effectLst/>
              <a:latin typeface="Century Gothic" panose="020B050202020202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Hardware Cost</a:t>
            </a:r>
            <a:endParaRPr lang="en-IN" dirty="0">
              <a:effectLst/>
              <a:latin typeface="Century Gothic" panose="020B050202020202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Entry Cost</a:t>
            </a:r>
            <a:endParaRPr lang="en-IN" dirty="0">
              <a:effectLst/>
              <a:latin typeface="Century Gothic" panose="020B050202020202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Spending Power</a:t>
            </a:r>
            <a:endParaRPr lang="en-IN" dirty="0">
              <a:effectLst/>
              <a:latin typeface="Century Gothic" panose="020B0502020202020204" pitchFamily="34" charset="0"/>
              <a:ea typeface="Calibri" panose="020F0502020204030204" pitchFamily="34" charset="0"/>
            </a:endParaRPr>
          </a:p>
        </p:txBody>
      </p:sp>
      <p:sp>
        <p:nvSpPr>
          <p:cNvPr id="16" name="TextBox 15">
            <a:extLst>
              <a:ext uri="{FF2B5EF4-FFF2-40B4-BE49-F238E27FC236}">
                <a16:creationId xmlns:a16="http://schemas.microsoft.com/office/drawing/2014/main" id="{090AAB4C-D553-DA3C-C623-69EE8972FD5A}"/>
              </a:ext>
            </a:extLst>
          </p:cNvPr>
          <p:cNvSpPr txBox="1"/>
          <p:nvPr/>
        </p:nvSpPr>
        <p:spPr>
          <a:xfrm>
            <a:off x="6027259" y="2936652"/>
            <a:ext cx="2103857" cy="1059777"/>
          </a:xfrm>
          <a:prstGeom prst="rect">
            <a:avLst/>
          </a:prstGeom>
          <a:noFill/>
          <a:ln>
            <a:solidFill>
              <a:schemeClr val="tx1">
                <a:lumMod val="50000"/>
              </a:schemeClr>
            </a:solidFill>
          </a:ln>
        </p:spPr>
        <p:txBody>
          <a:bodyPr wrap="square" rtlCol="0">
            <a:spAutoFit/>
          </a:bodyPr>
          <a:lstStyle/>
          <a:p>
            <a:pPr algn="just">
              <a:lnSpc>
                <a:spcPct val="115000"/>
              </a:lnSpc>
              <a:spcAft>
                <a:spcPts val="1000"/>
              </a:spcAft>
              <a:tabLst>
                <a:tab pos="2476500" algn="l"/>
              </a:tabLst>
            </a:pPr>
            <a:r>
              <a:rPr lang="en-US" b="1" dirty="0">
                <a:effectLst/>
                <a:latin typeface="Century Gothic" panose="020B0502020202020204" pitchFamily="34" charset="0"/>
                <a:ea typeface="Times New Roman" panose="02020603050405020304" pitchFamily="18" charset="0"/>
              </a:rPr>
              <a:t>Legal Considerations:</a:t>
            </a:r>
            <a:endParaRPr lang="en-IN" dirty="0">
              <a:effectLst/>
              <a:latin typeface="Century Gothic" panose="020B050202020202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dirty="0">
                <a:effectLst/>
                <a:latin typeface="Century Gothic" panose="020B0502020202020204" pitchFamily="34" charset="0"/>
                <a:ea typeface="Times New Roman" panose="02020603050405020304" pitchFamily="18" charset="0"/>
              </a:rPr>
              <a:t>Copyrights</a:t>
            </a:r>
            <a:endParaRPr lang="en-IN" dirty="0">
              <a:effectLst/>
              <a:latin typeface="Century Gothic" panose="020B0502020202020204" pitchFamily="34" charset="0"/>
              <a:ea typeface="Calibri" panose="020F0502020204030204" pitchFamily="34" charset="0"/>
            </a:endParaRPr>
          </a:p>
          <a:p>
            <a:endParaRPr lang="en-IN" dirty="0">
              <a:latin typeface="Century Gothic" panose="020B0502020202020204" pitchFamily="34" charset="0"/>
            </a:endParaRPr>
          </a:p>
        </p:txBody>
      </p:sp>
    </p:spTree>
    <p:extLst>
      <p:ext uri="{BB962C8B-B14F-4D97-AF65-F5344CB8AC3E}">
        <p14:creationId xmlns:p14="http://schemas.microsoft.com/office/powerpoint/2010/main" val="215573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04114-330D-8933-8FFD-969B16D81EE0}"/>
              </a:ext>
            </a:extLst>
          </p:cNvPr>
          <p:cNvSpPr txBox="1"/>
          <p:nvPr/>
        </p:nvSpPr>
        <p:spPr>
          <a:xfrm>
            <a:off x="683429" y="926192"/>
            <a:ext cx="7411844"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Proposed Methodology</a:t>
            </a:r>
          </a:p>
        </p:txBody>
      </p:sp>
      <p:sp>
        <p:nvSpPr>
          <p:cNvPr id="5" name="TextBox 4">
            <a:extLst>
              <a:ext uri="{FF2B5EF4-FFF2-40B4-BE49-F238E27FC236}">
                <a16:creationId xmlns:a16="http://schemas.microsoft.com/office/drawing/2014/main" id="{55989B1C-0AC9-6318-62BB-019139538432}"/>
              </a:ext>
            </a:extLst>
          </p:cNvPr>
          <p:cNvSpPr txBox="1"/>
          <p:nvPr/>
        </p:nvSpPr>
        <p:spPr>
          <a:xfrm>
            <a:off x="1219200" y="1679592"/>
            <a:ext cx="6705600" cy="1938992"/>
          </a:xfrm>
          <a:prstGeom prst="rect">
            <a:avLst/>
          </a:prstGeom>
          <a:noFill/>
        </p:spPr>
        <p:txBody>
          <a:bodyPr wrap="square" rtlCol="0">
            <a:spAutoFit/>
          </a:bodyPr>
          <a:lstStyle/>
          <a:p>
            <a:pPr algn="just"/>
            <a:r>
              <a:rPr lang="en-US" sz="1200" dirty="0">
                <a:solidFill>
                  <a:srgbClr val="7030A0"/>
                </a:solidFill>
                <a:latin typeface="Century Gothic" panose="020B0502020202020204" pitchFamily="34" charset="0"/>
                <a:cs typeface="Times New Roman" panose="02020603050405020304" pitchFamily="18" charset="0"/>
              </a:rPr>
              <a:t>The VR horror game incorporates essential features to deliver an immersive experience. Player collects items crucial for progression while evading relentless AI Enemy, heightening the terror. Leveraging the Google Cardboard SDK, it offers immersive VR experiences on Android devices, aided by the Gyroscope tracking head movements. The Game Manager synchronizes elements for a cohesive experience, overseeing states, UI, and win-loss conditions. An Item Spawner algorithm enhances replay-ability by randomly placing items. Audio Management adds to the atmosphere with 3D spatial sounds. VR-friendly UI elements aid interaction. Victory entails completing tasks and escaping enemies, while failure comes with capture. Together, these elements create an intense and immersive horror game.</a:t>
            </a:r>
            <a:endParaRPr lang="en-IN" sz="1200" dirty="0">
              <a:solidFill>
                <a:srgbClr val="7030A0"/>
              </a:solidFill>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37304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04114-330D-8933-8FFD-969B16D81EE0}"/>
              </a:ext>
            </a:extLst>
          </p:cNvPr>
          <p:cNvSpPr txBox="1"/>
          <p:nvPr/>
        </p:nvSpPr>
        <p:spPr>
          <a:xfrm>
            <a:off x="431181" y="631902"/>
            <a:ext cx="7411844"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DFD Diagrams</a:t>
            </a:r>
          </a:p>
        </p:txBody>
      </p:sp>
      <p:pic>
        <p:nvPicPr>
          <p:cNvPr id="3" name="Picture 2">
            <a:extLst>
              <a:ext uri="{FF2B5EF4-FFF2-40B4-BE49-F238E27FC236}">
                <a16:creationId xmlns:a16="http://schemas.microsoft.com/office/drawing/2014/main" id="{99576B6B-7DB0-DA74-61C7-E86B000F06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3770" y="1216677"/>
            <a:ext cx="5946036" cy="2922566"/>
          </a:xfrm>
          <a:prstGeom prst="rect">
            <a:avLst/>
          </a:prstGeom>
          <a:noFill/>
          <a:ln>
            <a:noFill/>
          </a:ln>
        </p:spPr>
      </p:pic>
      <p:sp>
        <p:nvSpPr>
          <p:cNvPr id="5" name="TextBox 4">
            <a:extLst>
              <a:ext uri="{FF2B5EF4-FFF2-40B4-BE49-F238E27FC236}">
                <a16:creationId xmlns:a16="http://schemas.microsoft.com/office/drawing/2014/main" id="{55989B1C-0AC9-6318-62BB-019139538432}"/>
              </a:ext>
            </a:extLst>
          </p:cNvPr>
          <p:cNvSpPr txBox="1"/>
          <p:nvPr/>
        </p:nvSpPr>
        <p:spPr>
          <a:xfrm>
            <a:off x="3543012" y="4139243"/>
            <a:ext cx="1687551" cy="307777"/>
          </a:xfrm>
          <a:prstGeom prst="rect">
            <a:avLst/>
          </a:prstGeom>
          <a:noFill/>
        </p:spPr>
        <p:txBody>
          <a:bodyPr wrap="square" rtlCol="0">
            <a:spAutoFit/>
          </a:bodyPr>
          <a:lstStyle/>
          <a:p>
            <a:r>
              <a:rPr lang="en-IN" b="1" dirty="0">
                <a:solidFill>
                  <a:schemeClr val="accent1">
                    <a:lumMod val="50000"/>
                  </a:schemeClr>
                </a:solidFill>
                <a:latin typeface="Century Gothic" panose="020B0502020202020204" pitchFamily="34" charset="0"/>
                <a:cs typeface="Times New Roman" panose="02020603050405020304" pitchFamily="18" charset="0"/>
              </a:rPr>
              <a:t>DFD Level: 0</a:t>
            </a:r>
          </a:p>
        </p:txBody>
      </p:sp>
    </p:spTree>
    <p:extLst>
      <p:ext uri="{BB962C8B-B14F-4D97-AF65-F5344CB8AC3E}">
        <p14:creationId xmlns:p14="http://schemas.microsoft.com/office/powerpoint/2010/main" val="107135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AC309-EB1A-65BB-9670-03B71FEC8F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62" t="708" r="1462" b="5597"/>
          <a:stretch/>
        </p:blipFill>
        <p:spPr bwMode="auto">
          <a:xfrm>
            <a:off x="1263805" y="522443"/>
            <a:ext cx="5778125" cy="3971197"/>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022A87BE-BEA2-848C-49AA-0883A47CAD40}"/>
              </a:ext>
            </a:extLst>
          </p:cNvPr>
          <p:cNvSpPr txBox="1"/>
          <p:nvPr/>
        </p:nvSpPr>
        <p:spPr>
          <a:xfrm>
            <a:off x="6612031" y="4038717"/>
            <a:ext cx="1268163" cy="307777"/>
          </a:xfrm>
          <a:prstGeom prst="rect">
            <a:avLst/>
          </a:prstGeom>
          <a:noFill/>
        </p:spPr>
        <p:txBody>
          <a:bodyPr wrap="square">
            <a:spAutoFit/>
          </a:bodyPr>
          <a:lstStyle/>
          <a:p>
            <a:r>
              <a:rPr lang="en-IN" b="1" dirty="0">
                <a:solidFill>
                  <a:schemeClr val="accent1">
                    <a:lumMod val="50000"/>
                  </a:schemeClr>
                </a:solidFill>
                <a:latin typeface="Century Gothic" panose="020B0502020202020204" pitchFamily="34" charset="0"/>
                <a:cs typeface="Times New Roman" panose="02020603050405020304" pitchFamily="18" charset="0"/>
              </a:rPr>
              <a:t>DFD Level: 1</a:t>
            </a:r>
          </a:p>
        </p:txBody>
      </p:sp>
      <p:sp>
        <p:nvSpPr>
          <p:cNvPr id="2" name="TextBox 1">
            <a:extLst>
              <a:ext uri="{FF2B5EF4-FFF2-40B4-BE49-F238E27FC236}">
                <a16:creationId xmlns:a16="http://schemas.microsoft.com/office/drawing/2014/main" id="{2D304114-330D-8933-8FFD-969B16D81EE0}"/>
              </a:ext>
            </a:extLst>
          </p:cNvPr>
          <p:cNvSpPr txBox="1"/>
          <p:nvPr/>
        </p:nvSpPr>
        <p:spPr>
          <a:xfrm>
            <a:off x="866078" y="357472"/>
            <a:ext cx="7411844"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DFD Diagrams</a:t>
            </a:r>
          </a:p>
        </p:txBody>
      </p:sp>
    </p:spTree>
    <p:extLst>
      <p:ext uri="{BB962C8B-B14F-4D97-AF65-F5344CB8AC3E}">
        <p14:creationId xmlns:p14="http://schemas.microsoft.com/office/powerpoint/2010/main" val="225935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94375-B5DA-1A6E-2305-1438FF34EDA2}"/>
              </a:ext>
            </a:extLst>
          </p:cNvPr>
          <p:cNvSpPr txBox="1"/>
          <p:nvPr/>
        </p:nvSpPr>
        <p:spPr>
          <a:xfrm>
            <a:off x="832624" y="539458"/>
            <a:ext cx="7478751"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Implementation Details</a:t>
            </a:r>
          </a:p>
        </p:txBody>
      </p:sp>
      <p:sp>
        <p:nvSpPr>
          <p:cNvPr id="4" name="Rectangle: Rounded Corners 3">
            <a:extLst>
              <a:ext uri="{FF2B5EF4-FFF2-40B4-BE49-F238E27FC236}">
                <a16:creationId xmlns:a16="http://schemas.microsoft.com/office/drawing/2014/main" id="{F960684B-22C3-F00A-B3AA-7510FF182EAD}"/>
              </a:ext>
            </a:extLst>
          </p:cNvPr>
          <p:cNvSpPr/>
          <p:nvPr/>
        </p:nvSpPr>
        <p:spPr>
          <a:xfrm>
            <a:off x="773151" y="1184484"/>
            <a:ext cx="6973228" cy="3125799"/>
          </a:xfrm>
          <a:prstGeom prst="roundRect">
            <a:avLst>
              <a:gd name="adj" fmla="val 64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Item spawn at Random Spots in every instance</a:t>
            </a:r>
            <a:endParaRPr lang="en-IN"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5" name="Picture 4">
            <a:extLst>
              <a:ext uri="{FF2B5EF4-FFF2-40B4-BE49-F238E27FC236}">
                <a16:creationId xmlns:a16="http://schemas.microsoft.com/office/drawing/2014/main" id="{531AA95E-D711-F541-2BAC-B62E89BD5499}"/>
              </a:ext>
            </a:extLst>
          </p:cNvPr>
          <p:cNvPicPr>
            <a:picLocks noChangeAspect="1"/>
          </p:cNvPicPr>
          <p:nvPr/>
        </p:nvPicPr>
        <p:blipFill>
          <a:blip r:embed="rId2"/>
          <a:stretch>
            <a:fillRect/>
          </a:stretch>
        </p:blipFill>
        <p:spPr>
          <a:xfrm>
            <a:off x="1003609" y="1411497"/>
            <a:ext cx="3085171" cy="2500755"/>
          </a:xfrm>
          <a:prstGeom prst="rect">
            <a:avLst/>
          </a:prstGeom>
        </p:spPr>
      </p:pic>
      <p:pic>
        <p:nvPicPr>
          <p:cNvPr id="6" name="Picture 5">
            <a:extLst>
              <a:ext uri="{FF2B5EF4-FFF2-40B4-BE49-F238E27FC236}">
                <a16:creationId xmlns:a16="http://schemas.microsoft.com/office/drawing/2014/main" id="{87EFE2D8-2E40-FDC1-5E21-4B41D68E69AA}"/>
              </a:ext>
            </a:extLst>
          </p:cNvPr>
          <p:cNvPicPr>
            <a:picLocks noChangeAspect="1"/>
          </p:cNvPicPr>
          <p:nvPr/>
        </p:nvPicPr>
        <p:blipFill>
          <a:blip r:embed="rId3"/>
          <a:stretch>
            <a:fillRect/>
          </a:stretch>
        </p:blipFill>
        <p:spPr>
          <a:xfrm>
            <a:off x="4393581" y="1411497"/>
            <a:ext cx="3190707" cy="2524136"/>
          </a:xfrm>
          <a:prstGeom prst="rect">
            <a:avLst/>
          </a:prstGeom>
        </p:spPr>
      </p:pic>
      <p:pic>
        <p:nvPicPr>
          <p:cNvPr id="7" name="Picture 6">
            <a:extLst>
              <a:ext uri="{FF2B5EF4-FFF2-40B4-BE49-F238E27FC236}">
                <a16:creationId xmlns:a16="http://schemas.microsoft.com/office/drawing/2014/main" id="{D6808CDA-07E5-F717-5BDB-FB83CE98A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462414" flipH="1">
            <a:off x="3121670" y="2173049"/>
            <a:ext cx="808723" cy="797401"/>
          </a:xfrm>
          <a:prstGeom prst="rect">
            <a:avLst/>
          </a:prstGeom>
        </p:spPr>
      </p:pic>
      <p:pic>
        <p:nvPicPr>
          <p:cNvPr id="8" name="Picture 7">
            <a:extLst>
              <a:ext uri="{FF2B5EF4-FFF2-40B4-BE49-F238E27FC236}">
                <a16:creationId xmlns:a16="http://schemas.microsoft.com/office/drawing/2014/main" id="{638E44C4-5E3C-B461-1239-8637F6FAB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771505">
            <a:off x="1558137" y="3345941"/>
            <a:ext cx="808723" cy="797401"/>
          </a:xfrm>
          <a:prstGeom prst="rect">
            <a:avLst/>
          </a:prstGeom>
        </p:spPr>
      </p:pic>
      <p:pic>
        <p:nvPicPr>
          <p:cNvPr id="9" name="Picture 8">
            <a:extLst>
              <a:ext uri="{FF2B5EF4-FFF2-40B4-BE49-F238E27FC236}">
                <a16:creationId xmlns:a16="http://schemas.microsoft.com/office/drawing/2014/main" id="{FDDB1C57-AE02-8F58-4FE2-7E3683BB9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2863" y="1864473"/>
            <a:ext cx="808723" cy="797401"/>
          </a:xfrm>
          <a:prstGeom prst="rect">
            <a:avLst/>
          </a:prstGeom>
        </p:spPr>
      </p:pic>
    </p:spTree>
    <p:extLst>
      <p:ext uri="{BB962C8B-B14F-4D97-AF65-F5344CB8AC3E}">
        <p14:creationId xmlns:p14="http://schemas.microsoft.com/office/powerpoint/2010/main" val="24765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Google Shape;115;p15"/>
          <p:cNvSpPr txBox="1"/>
          <p:nvPr/>
        </p:nvSpPr>
        <p:spPr>
          <a:xfrm>
            <a:off x="1704874" y="1086286"/>
            <a:ext cx="5949000" cy="877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dirty="0">
                <a:solidFill>
                  <a:srgbClr val="7030A0"/>
                </a:solidFill>
                <a:latin typeface="Century Gothic" panose="020B0502020202020204" pitchFamily="34" charset="0"/>
                <a:ea typeface="Constantia"/>
                <a:cs typeface="Times New Roman" panose="02020603050405020304" pitchFamily="18" charset="0"/>
                <a:sym typeface="Constantia"/>
              </a:rPr>
              <a:t>MAJOR PROJECT</a:t>
            </a:r>
            <a:endParaRPr sz="900" b="1" i="0" u="none" strike="noStrike" cap="none" dirty="0">
              <a:solidFill>
                <a:srgbClr val="000000"/>
              </a:solidFill>
              <a:latin typeface="Century Gothic" panose="020B0502020202020204" pitchFamily="34" charset="0"/>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9236D8F8-597D-2933-25F9-A193363BD8A7}"/>
              </a:ext>
            </a:extLst>
          </p:cNvPr>
          <p:cNvSpPr txBox="1"/>
          <p:nvPr/>
        </p:nvSpPr>
        <p:spPr>
          <a:xfrm>
            <a:off x="1259667" y="1811172"/>
            <a:ext cx="6839414" cy="784830"/>
          </a:xfrm>
          <a:prstGeom prst="rect">
            <a:avLst/>
          </a:prstGeom>
          <a:noFill/>
        </p:spPr>
        <p:txBody>
          <a:bodyPr wrap="square" rtlCol="0">
            <a:spAutoFit/>
          </a:bodyPr>
          <a:lstStyle/>
          <a:p>
            <a:pPr algn="ctr"/>
            <a:r>
              <a:rPr lang="en-IN" sz="4500" b="1" dirty="0">
                <a:solidFill>
                  <a:srgbClr val="7030A0"/>
                </a:solidFill>
                <a:latin typeface="Century Gothic" panose="020B0502020202020204" pitchFamily="34" charset="0"/>
                <a:cs typeface="Times New Roman" panose="02020603050405020304" pitchFamily="18" charset="0"/>
              </a:rPr>
              <a:t>PRESENTATION</a:t>
            </a:r>
          </a:p>
        </p:txBody>
      </p:sp>
      <p:sp>
        <p:nvSpPr>
          <p:cNvPr id="5" name="TextBox 4">
            <a:extLst>
              <a:ext uri="{FF2B5EF4-FFF2-40B4-BE49-F238E27FC236}">
                <a16:creationId xmlns:a16="http://schemas.microsoft.com/office/drawing/2014/main" id="{084E00AB-DCAE-C464-15C2-C11F8430DC36}"/>
              </a:ext>
            </a:extLst>
          </p:cNvPr>
          <p:cNvSpPr txBox="1"/>
          <p:nvPr/>
        </p:nvSpPr>
        <p:spPr>
          <a:xfrm>
            <a:off x="1285687" y="2928473"/>
            <a:ext cx="6787375" cy="784830"/>
          </a:xfrm>
          <a:prstGeom prst="rect">
            <a:avLst/>
          </a:prstGeom>
          <a:noFill/>
        </p:spPr>
        <p:txBody>
          <a:bodyPr wrap="square" rtlCol="0">
            <a:spAutoFit/>
          </a:bodyPr>
          <a:lstStyle/>
          <a:p>
            <a:pPr algn="ctr"/>
            <a:r>
              <a:rPr lang="en-IN" sz="4500" b="1" dirty="0">
                <a:solidFill>
                  <a:srgbClr val="7030A0"/>
                </a:solidFill>
                <a:latin typeface="Century Gothic" panose="020B0502020202020204" pitchFamily="34" charset="0"/>
                <a:cs typeface="Times New Roman" panose="02020603050405020304" pitchFamily="18" charset="0"/>
              </a:rPr>
              <a:t>SEM VIII   (2023-2024)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9BC2-17EB-C243-2C58-11776F24AD5F}"/>
              </a:ext>
            </a:extLst>
          </p:cNvPr>
          <p:cNvSpPr>
            <a:spLocks noGrp="1"/>
          </p:cNvSpPr>
          <p:nvPr>
            <p:ph type="title"/>
          </p:nvPr>
        </p:nvSpPr>
        <p:spPr>
          <a:xfrm>
            <a:off x="834162" y="391915"/>
            <a:ext cx="8229600" cy="508087"/>
          </a:xfrm>
        </p:spPr>
        <p:txBody>
          <a:bodyPr>
            <a:normAutofit fontScale="90000"/>
          </a:bodyPr>
          <a:lstStyle/>
          <a:p>
            <a:r>
              <a:rPr lang="en-IN" sz="3200" b="1" dirty="0">
                <a:latin typeface="Century Gothic" panose="020B0502020202020204" pitchFamily="34" charset="0"/>
              </a:rPr>
              <a:t>Implementation Details</a:t>
            </a:r>
          </a:p>
        </p:txBody>
      </p:sp>
      <p:grpSp>
        <p:nvGrpSpPr>
          <p:cNvPr id="9" name="Group 8">
            <a:extLst>
              <a:ext uri="{FF2B5EF4-FFF2-40B4-BE49-F238E27FC236}">
                <a16:creationId xmlns:a16="http://schemas.microsoft.com/office/drawing/2014/main" id="{21487C08-8014-92B3-8387-5EE1F2174520}"/>
              </a:ext>
            </a:extLst>
          </p:cNvPr>
          <p:cNvGrpSpPr/>
          <p:nvPr/>
        </p:nvGrpSpPr>
        <p:grpSpPr>
          <a:xfrm>
            <a:off x="364635" y="996625"/>
            <a:ext cx="8495585" cy="2076940"/>
            <a:chOff x="519894" y="996625"/>
            <a:chExt cx="8414728" cy="2076940"/>
          </a:xfrm>
        </p:grpSpPr>
        <p:pic>
          <p:nvPicPr>
            <p:cNvPr id="8" name="Picture 7">
              <a:extLst>
                <a:ext uri="{FF2B5EF4-FFF2-40B4-BE49-F238E27FC236}">
                  <a16:creationId xmlns:a16="http://schemas.microsoft.com/office/drawing/2014/main" id="{CAEFD1E1-B304-BF83-B027-0F28007BACBD}"/>
                </a:ext>
              </a:extLst>
            </p:cNvPr>
            <p:cNvPicPr>
              <a:picLocks noChangeAspect="1"/>
            </p:cNvPicPr>
            <p:nvPr/>
          </p:nvPicPr>
          <p:blipFill>
            <a:blip r:embed="rId2"/>
            <a:stretch>
              <a:fillRect/>
            </a:stretch>
          </p:blipFill>
          <p:spPr>
            <a:xfrm>
              <a:off x="519894" y="996625"/>
              <a:ext cx="3989045" cy="2076940"/>
            </a:xfrm>
            <a:prstGeom prst="roundRect">
              <a:avLst>
                <a:gd name="adj" fmla="val 5116"/>
              </a:avLst>
            </a:prstGeom>
          </p:spPr>
        </p:pic>
        <p:pic>
          <p:nvPicPr>
            <p:cNvPr id="13" name="Picture 12">
              <a:extLst>
                <a:ext uri="{FF2B5EF4-FFF2-40B4-BE49-F238E27FC236}">
                  <a16:creationId xmlns:a16="http://schemas.microsoft.com/office/drawing/2014/main" id="{408D915A-2055-2568-BA68-05FA177F9EFB}"/>
                </a:ext>
              </a:extLst>
            </p:cNvPr>
            <p:cNvPicPr>
              <a:picLocks noChangeAspect="1"/>
            </p:cNvPicPr>
            <p:nvPr/>
          </p:nvPicPr>
          <p:blipFill rotWithShape="1">
            <a:blip r:embed="rId3"/>
            <a:srcRect l="33774" t="18832" r="5254" b="24240"/>
            <a:stretch/>
          </p:blipFill>
          <p:spPr>
            <a:xfrm>
              <a:off x="4724530" y="999497"/>
              <a:ext cx="4210092" cy="2049239"/>
            </a:xfrm>
            <a:prstGeom prst="roundRect">
              <a:avLst>
                <a:gd name="adj" fmla="val 5910"/>
              </a:avLst>
            </a:prstGeom>
          </p:spPr>
        </p:pic>
      </p:grpSp>
      <p:sp>
        <p:nvSpPr>
          <p:cNvPr id="14" name="TextBox 13">
            <a:extLst>
              <a:ext uri="{FF2B5EF4-FFF2-40B4-BE49-F238E27FC236}">
                <a16:creationId xmlns:a16="http://schemas.microsoft.com/office/drawing/2014/main" id="{E75C47F6-FB40-92FB-6542-090120E01F9B}"/>
              </a:ext>
            </a:extLst>
          </p:cNvPr>
          <p:cNvSpPr txBox="1"/>
          <p:nvPr/>
        </p:nvSpPr>
        <p:spPr>
          <a:xfrm>
            <a:off x="971701" y="3400393"/>
            <a:ext cx="7631777" cy="1015663"/>
          </a:xfrm>
          <a:prstGeom prst="rect">
            <a:avLst/>
          </a:prstGeom>
          <a:noFill/>
        </p:spPr>
        <p:txBody>
          <a:bodyPr wrap="square" rtlCol="0">
            <a:spAutoFit/>
          </a:bodyPr>
          <a:lstStyle/>
          <a:p>
            <a:r>
              <a:rPr lang="en-US" sz="1200" dirty="0">
                <a:solidFill>
                  <a:schemeClr val="tx2">
                    <a:lumMod val="10000"/>
                  </a:schemeClr>
                </a:solidFill>
                <a:latin typeface="Century Gothic" panose="020B0502020202020204" pitchFamily="34" charset="0"/>
              </a:rPr>
              <a:t>Wireframe spheres:</a:t>
            </a:r>
          </a:p>
          <a:p>
            <a:r>
              <a:rPr lang="en-US" sz="1200" dirty="0">
                <a:ln w="3175">
                  <a:noFill/>
                </a:ln>
                <a:solidFill>
                  <a:srgbClr val="FFFF00"/>
                </a:solidFill>
                <a:effectLst>
                  <a:outerShdw blurRad="50800" dist="38100" dir="2700000" algn="tl" rotWithShape="0">
                    <a:prstClr val="black">
                      <a:alpha val="40000"/>
                    </a:prstClr>
                  </a:outerShdw>
                </a:effectLst>
                <a:latin typeface="Century Gothic" panose="020B0502020202020204" pitchFamily="34" charset="0"/>
              </a:rPr>
              <a:t>yellow</a:t>
            </a:r>
            <a:r>
              <a:rPr lang="en-US" sz="1200" dirty="0">
                <a:solidFill>
                  <a:srgbClr val="FFFF00"/>
                </a:solidFill>
                <a:latin typeface="Century Gothic" panose="020B0502020202020204" pitchFamily="34" charset="0"/>
              </a:rPr>
              <a:t>	</a:t>
            </a:r>
            <a:r>
              <a:rPr lang="en-US" sz="1200" dirty="0">
                <a:solidFill>
                  <a:srgbClr val="7030A0"/>
                </a:solidFill>
                <a:latin typeface="Century Gothic" panose="020B0502020202020204" pitchFamily="34" charset="0"/>
              </a:rPr>
              <a:t>: area within which the enemy will start chasing the player.</a:t>
            </a:r>
          </a:p>
          <a:p>
            <a:r>
              <a:rPr lang="en-US" sz="1200" dirty="0">
                <a:solidFill>
                  <a:srgbClr val="FF0000"/>
                </a:solidFill>
                <a:latin typeface="Century Gothic" panose="020B0502020202020204" pitchFamily="34" charset="0"/>
              </a:rPr>
              <a:t>red	</a:t>
            </a:r>
            <a:r>
              <a:rPr lang="en-US" sz="1200" dirty="0">
                <a:solidFill>
                  <a:srgbClr val="7030A0"/>
                </a:solidFill>
                <a:latin typeface="Century Gothic" panose="020B0502020202020204" pitchFamily="34" charset="0"/>
              </a:rPr>
              <a:t>: area within which the enemy will attempt to attack or grab the player.</a:t>
            </a:r>
          </a:p>
          <a:p>
            <a:r>
              <a:rPr lang="en-US" sz="1200" dirty="0">
                <a:solidFill>
                  <a:srgbClr val="00B050"/>
                </a:solidFill>
                <a:latin typeface="Century Gothic" panose="020B0502020202020204" pitchFamily="34" charset="0"/>
              </a:rPr>
              <a:t>green	</a:t>
            </a:r>
            <a:r>
              <a:rPr lang="en-US" sz="1200" dirty="0">
                <a:solidFill>
                  <a:srgbClr val="7030A0"/>
                </a:solidFill>
                <a:latin typeface="Century Gothic" panose="020B0502020202020204" pitchFamily="34" charset="0"/>
              </a:rPr>
              <a:t>: area within which the enemy will patrol randomly when not chasing the player.</a:t>
            </a:r>
          </a:p>
          <a:p>
            <a:r>
              <a:rPr lang="en-US" sz="1200" dirty="0">
                <a:solidFill>
                  <a:srgbClr val="0070C0"/>
                </a:solidFill>
                <a:latin typeface="Century Gothic" panose="020B0502020202020204" pitchFamily="34" charset="0"/>
              </a:rPr>
              <a:t>blue	</a:t>
            </a:r>
            <a:r>
              <a:rPr lang="en-US" sz="1200" dirty="0">
                <a:solidFill>
                  <a:srgbClr val="7030A0"/>
                </a:solidFill>
                <a:latin typeface="Century Gothic" panose="020B0502020202020204" pitchFamily="34" charset="0"/>
              </a:rPr>
              <a:t>: area within which the enemy can grab the player if the player is close enough.</a:t>
            </a:r>
            <a:endParaRPr lang="en-IN" sz="1200" dirty="0">
              <a:solidFill>
                <a:srgbClr val="7030A0"/>
              </a:solidFill>
              <a:latin typeface="Century Gothic" panose="020B0502020202020204" pitchFamily="34" charset="0"/>
            </a:endParaRPr>
          </a:p>
        </p:txBody>
      </p:sp>
      <p:sp>
        <p:nvSpPr>
          <p:cNvPr id="4" name="TextBox 3">
            <a:extLst>
              <a:ext uri="{FF2B5EF4-FFF2-40B4-BE49-F238E27FC236}">
                <a16:creationId xmlns:a16="http://schemas.microsoft.com/office/drawing/2014/main" id="{C592FD51-48AD-7DA1-CBB8-499E9DC26E58}"/>
              </a:ext>
            </a:extLst>
          </p:cNvPr>
          <p:cNvSpPr txBox="1"/>
          <p:nvPr/>
        </p:nvSpPr>
        <p:spPr>
          <a:xfrm>
            <a:off x="292045" y="3091924"/>
            <a:ext cx="4582510" cy="307777"/>
          </a:xfrm>
          <a:prstGeom prst="rect">
            <a:avLst/>
          </a:prstGeom>
          <a:noFill/>
        </p:spPr>
        <p:txBody>
          <a:bodyPr wrap="square">
            <a:spAutoFit/>
          </a:bodyPr>
          <a:lstStyle/>
          <a:p>
            <a:pPr algn="ctr"/>
            <a:r>
              <a:rPr lang="en-US"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Enemy in PATROL State</a:t>
            </a:r>
            <a:endParaRPr lang="en-IN"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6" name="TextBox 5">
            <a:extLst>
              <a:ext uri="{FF2B5EF4-FFF2-40B4-BE49-F238E27FC236}">
                <a16:creationId xmlns:a16="http://schemas.microsoft.com/office/drawing/2014/main" id="{1286A391-8453-1B2B-28B0-8F920EE88E65}"/>
              </a:ext>
            </a:extLst>
          </p:cNvPr>
          <p:cNvSpPr txBox="1"/>
          <p:nvPr/>
        </p:nvSpPr>
        <p:spPr>
          <a:xfrm>
            <a:off x="4481252" y="3122998"/>
            <a:ext cx="4582510" cy="307777"/>
          </a:xfrm>
          <a:prstGeom prst="rect">
            <a:avLst/>
          </a:prstGeom>
          <a:noFill/>
        </p:spPr>
        <p:txBody>
          <a:bodyPr wrap="square">
            <a:spAutoFit/>
          </a:bodyPr>
          <a:lstStyle/>
          <a:p>
            <a:pPr algn="ctr"/>
            <a:r>
              <a:rPr lang="en-US"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Enemy &lt;Animator&gt; Component</a:t>
            </a:r>
            <a:endParaRPr lang="en-IN"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222346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1B2-E28C-A283-8C61-EABA4554C30A}"/>
              </a:ext>
            </a:extLst>
          </p:cNvPr>
          <p:cNvSpPr>
            <a:spLocks noGrp="1"/>
          </p:cNvSpPr>
          <p:nvPr>
            <p:ph type="title"/>
          </p:nvPr>
        </p:nvSpPr>
        <p:spPr>
          <a:xfrm>
            <a:off x="914400" y="652923"/>
            <a:ext cx="8229600" cy="478350"/>
          </a:xfrm>
        </p:spPr>
        <p:txBody>
          <a:bodyPr>
            <a:normAutofit fontScale="90000"/>
          </a:bodyPr>
          <a:lstStyle/>
          <a:p>
            <a:r>
              <a:rPr lang="en-IN" sz="3200" b="1" dirty="0">
                <a:latin typeface="Century Gothic" panose="020B0502020202020204" pitchFamily="34" charset="0"/>
                <a:cs typeface="Times New Roman" panose="02020603050405020304" pitchFamily="18" charset="0"/>
              </a:rPr>
              <a:t>Implementation</a:t>
            </a:r>
          </a:p>
        </p:txBody>
      </p:sp>
      <p:pic>
        <p:nvPicPr>
          <p:cNvPr id="3" name="Picture 2">
            <a:extLst>
              <a:ext uri="{FF2B5EF4-FFF2-40B4-BE49-F238E27FC236}">
                <a16:creationId xmlns:a16="http://schemas.microsoft.com/office/drawing/2014/main" id="{A17E01EA-5A17-619C-B8B8-8F6668B07F29}"/>
              </a:ext>
            </a:extLst>
          </p:cNvPr>
          <p:cNvPicPr>
            <a:picLocks noChangeAspect="1"/>
          </p:cNvPicPr>
          <p:nvPr/>
        </p:nvPicPr>
        <p:blipFill rotWithShape="1">
          <a:blip r:embed="rId2"/>
          <a:srcRect b="8173"/>
          <a:stretch/>
        </p:blipFill>
        <p:spPr>
          <a:xfrm>
            <a:off x="544867" y="1271239"/>
            <a:ext cx="5772464" cy="2980163"/>
          </a:xfrm>
          <a:prstGeom prst="roundRect">
            <a:avLst>
              <a:gd name="adj" fmla="val 4776"/>
            </a:avLst>
          </a:prstGeom>
          <a:ln w="38100">
            <a:solidFill>
              <a:schemeClr val="accent1">
                <a:lumMod val="50000"/>
              </a:schemeClr>
            </a:solidFill>
          </a:ln>
        </p:spPr>
      </p:pic>
      <p:sp>
        <p:nvSpPr>
          <p:cNvPr id="4" name="Rectangle: Rounded Corners 3">
            <a:extLst>
              <a:ext uri="{FF2B5EF4-FFF2-40B4-BE49-F238E27FC236}">
                <a16:creationId xmlns:a16="http://schemas.microsoft.com/office/drawing/2014/main" id="{F6154E55-893E-7C7C-2229-789D2D46A5DE}"/>
              </a:ext>
            </a:extLst>
          </p:cNvPr>
          <p:cNvSpPr/>
          <p:nvPr/>
        </p:nvSpPr>
        <p:spPr>
          <a:xfrm>
            <a:off x="6516030" y="1271238"/>
            <a:ext cx="2360341" cy="2980163"/>
          </a:xfrm>
          <a:prstGeom prst="roundRect">
            <a:avLst>
              <a:gd name="adj" fmla="val 7316"/>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10000"/>
                  </a:schemeClr>
                </a:solidFill>
                <a:latin typeface="Century Gothic" panose="020B0502020202020204" pitchFamily="34" charset="0"/>
                <a:cs typeface="Times New Roman" panose="02020603050405020304" pitchFamily="18" charset="0"/>
              </a:rPr>
              <a:t>Stereoscopic view </a:t>
            </a:r>
          </a:p>
          <a:p>
            <a:pPr algn="ctr"/>
            <a:r>
              <a:rPr lang="en-US" sz="1600" dirty="0">
                <a:solidFill>
                  <a:schemeClr val="tx2">
                    <a:lumMod val="10000"/>
                  </a:schemeClr>
                </a:solidFill>
                <a:latin typeface="Century Gothic" panose="020B0502020202020204" pitchFamily="34" charset="0"/>
                <a:cs typeface="Times New Roman" panose="02020603050405020304" pitchFamily="18" charset="0"/>
              </a:rPr>
              <a:t>with </a:t>
            </a:r>
            <a:r>
              <a:rPr lang="en-US" sz="1600" b="1" dirty="0" err="1">
                <a:solidFill>
                  <a:schemeClr val="tx2">
                    <a:lumMod val="10000"/>
                  </a:schemeClr>
                </a:solidFill>
                <a:latin typeface="Century Gothic" panose="020B0502020202020204" pitchFamily="34" charset="0"/>
                <a:cs typeface="Times New Roman" panose="02020603050405020304" pitchFamily="18" charset="0"/>
              </a:rPr>
              <a:t>MockHMD</a:t>
            </a:r>
            <a:r>
              <a:rPr lang="en-US" sz="1600" dirty="0">
                <a:solidFill>
                  <a:schemeClr val="tx2">
                    <a:lumMod val="10000"/>
                  </a:schemeClr>
                </a:solidFill>
                <a:latin typeface="Century Gothic" panose="020B0502020202020204" pitchFamily="34" charset="0"/>
                <a:cs typeface="Times New Roman" panose="02020603050405020304" pitchFamily="18" charset="0"/>
              </a:rPr>
              <a:t> in </a:t>
            </a:r>
            <a:r>
              <a:rPr lang="en-US" sz="1600" b="1" dirty="0">
                <a:solidFill>
                  <a:schemeClr val="tx2">
                    <a:lumMod val="10000"/>
                  </a:schemeClr>
                </a:solidFill>
                <a:latin typeface="Century Gothic" panose="020B0502020202020204" pitchFamily="34" charset="0"/>
                <a:cs typeface="Times New Roman" panose="02020603050405020304" pitchFamily="18" charset="0"/>
              </a:rPr>
              <a:t>Unity</a:t>
            </a:r>
            <a:endParaRPr lang="en-IN" dirty="0">
              <a:latin typeface="Century Gothic" panose="020B0502020202020204" pitchFamily="34" charset="0"/>
            </a:endParaRPr>
          </a:p>
        </p:txBody>
      </p:sp>
    </p:spTree>
    <p:extLst>
      <p:ext uri="{BB962C8B-B14F-4D97-AF65-F5344CB8AC3E}">
        <p14:creationId xmlns:p14="http://schemas.microsoft.com/office/powerpoint/2010/main" val="109819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B1B2-E28C-A283-8C61-EABA4554C30A}"/>
              </a:ext>
            </a:extLst>
          </p:cNvPr>
          <p:cNvSpPr>
            <a:spLocks noGrp="1"/>
          </p:cNvSpPr>
          <p:nvPr>
            <p:ph type="title"/>
          </p:nvPr>
        </p:nvSpPr>
        <p:spPr>
          <a:xfrm>
            <a:off x="618444" y="804912"/>
            <a:ext cx="8229600" cy="478350"/>
          </a:xfrm>
        </p:spPr>
        <p:txBody>
          <a:bodyPr>
            <a:normAutofit fontScale="90000"/>
          </a:bodyPr>
          <a:lstStyle/>
          <a:p>
            <a:r>
              <a:rPr lang="en-IN" sz="3200" b="1" dirty="0">
                <a:latin typeface="Century Gothic" panose="020B0502020202020204" pitchFamily="34" charset="0"/>
                <a:cs typeface="Times New Roman" panose="02020603050405020304" pitchFamily="18" charset="0"/>
              </a:rPr>
              <a:t>Implementation</a:t>
            </a:r>
          </a:p>
        </p:txBody>
      </p:sp>
      <p:pic>
        <p:nvPicPr>
          <p:cNvPr id="7" name="Picture 6">
            <a:extLst>
              <a:ext uri="{FF2B5EF4-FFF2-40B4-BE49-F238E27FC236}">
                <a16:creationId xmlns:a16="http://schemas.microsoft.com/office/drawing/2014/main" id="{2012BE12-B189-2DD6-5BBC-D93B3B31C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51" y="1709002"/>
            <a:ext cx="5213387" cy="2329733"/>
          </a:xfrm>
          <a:prstGeom prst="roundRect">
            <a:avLst>
              <a:gd name="adj" fmla="val 7771"/>
            </a:avLst>
          </a:prstGeom>
          <a:solidFill>
            <a:schemeClr val="bg1"/>
          </a:solidFill>
          <a:ln>
            <a:noFill/>
          </a:ln>
        </p:spPr>
      </p:pic>
      <p:sp>
        <p:nvSpPr>
          <p:cNvPr id="8" name="Rectangle: Rounded Corners 7">
            <a:extLst>
              <a:ext uri="{FF2B5EF4-FFF2-40B4-BE49-F238E27FC236}">
                <a16:creationId xmlns:a16="http://schemas.microsoft.com/office/drawing/2014/main" id="{1C906AD9-E8C7-7DDE-1714-2C3A5DC46F4B}"/>
              </a:ext>
            </a:extLst>
          </p:cNvPr>
          <p:cNvSpPr/>
          <p:nvPr/>
        </p:nvSpPr>
        <p:spPr>
          <a:xfrm>
            <a:off x="5469992" y="3138375"/>
            <a:ext cx="3821151" cy="1103369"/>
          </a:xfrm>
          <a:prstGeom prst="roundRect">
            <a:avLst/>
          </a:prstGeom>
          <a:no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entury Gothic" panose="020B0502020202020204" pitchFamily="34" charset="0"/>
              </a:rPr>
              <a:t>Stereoscopic view achieved with </a:t>
            </a:r>
            <a:endParaRPr lang="en-US" b="1" dirty="0">
              <a:solidFill>
                <a:sysClr val="windowText" lastClr="000000"/>
              </a:solidFill>
              <a:latin typeface="Century Gothic" panose="020B0502020202020204" pitchFamily="34" charset="0"/>
            </a:endParaRPr>
          </a:p>
          <a:p>
            <a:pPr algn="ctr"/>
            <a:r>
              <a:rPr lang="en-US" b="1" dirty="0">
                <a:solidFill>
                  <a:sysClr val="windowText" lastClr="000000"/>
                </a:solidFill>
                <a:latin typeface="Century Gothic" panose="020B0502020202020204" pitchFamily="34" charset="0"/>
              </a:rPr>
              <a:t>Google Cardboard</a:t>
            </a:r>
            <a:r>
              <a:rPr lang="en-US" dirty="0">
                <a:solidFill>
                  <a:sysClr val="windowText" lastClr="000000"/>
                </a:solidFill>
                <a:latin typeface="Century Gothic" panose="020B0502020202020204" pitchFamily="34" charset="0"/>
              </a:rPr>
              <a:t> in </a:t>
            </a:r>
            <a:r>
              <a:rPr lang="en-US" b="1" dirty="0">
                <a:solidFill>
                  <a:sysClr val="windowText" lastClr="000000"/>
                </a:solidFill>
                <a:latin typeface="Century Gothic" panose="020B0502020202020204" pitchFamily="34" charset="0"/>
              </a:rPr>
              <a:t>Android</a:t>
            </a:r>
            <a:r>
              <a:rPr lang="en-US" dirty="0">
                <a:solidFill>
                  <a:sysClr val="windowText" lastClr="000000"/>
                </a:solidFill>
                <a:latin typeface="Century Gothic" panose="020B0502020202020204" pitchFamily="34" charset="0"/>
              </a:rPr>
              <a:t> device</a:t>
            </a:r>
          </a:p>
        </p:txBody>
      </p:sp>
      <p:pic>
        <p:nvPicPr>
          <p:cNvPr id="6" name="Picture 5">
            <a:extLst>
              <a:ext uri="{FF2B5EF4-FFF2-40B4-BE49-F238E27FC236}">
                <a16:creationId xmlns:a16="http://schemas.microsoft.com/office/drawing/2014/main" id="{C73A1F36-CFF9-6B69-5E76-E0514B07E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724" y="652205"/>
            <a:ext cx="3540320" cy="1582080"/>
          </a:xfrm>
          <a:prstGeom prst="roundRect">
            <a:avLst>
              <a:gd name="adj" fmla="val 5487"/>
            </a:avLst>
          </a:prstGeom>
          <a:ln>
            <a:noFill/>
          </a:ln>
        </p:spPr>
      </p:pic>
    </p:spTree>
    <p:extLst>
      <p:ext uri="{BB962C8B-B14F-4D97-AF65-F5344CB8AC3E}">
        <p14:creationId xmlns:p14="http://schemas.microsoft.com/office/powerpoint/2010/main" val="201400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C439F-29B1-4EF5-084E-E4933A4FF92F}"/>
              </a:ext>
            </a:extLst>
          </p:cNvPr>
          <p:cNvPicPr>
            <a:picLocks noChangeAspect="1"/>
          </p:cNvPicPr>
          <p:nvPr/>
        </p:nvPicPr>
        <p:blipFill>
          <a:blip r:embed="rId2"/>
          <a:stretch>
            <a:fillRect/>
          </a:stretch>
        </p:blipFill>
        <p:spPr>
          <a:xfrm>
            <a:off x="746233" y="883422"/>
            <a:ext cx="7651534" cy="3376656"/>
          </a:xfrm>
          <a:prstGeom prst="roundRect">
            <a:avLst>
              <a:gd name="adj" fmla="val 4528"/>
            </a:avLst>
          </a:prstGeom>
        </p:spPr>
      </p:pic>
    </p:spTree>
    <p:extLst>
      <p:ext uri="{BB962C8B-B14F-4D97-AF65-F5344CB8AC3E}">
        <p14:creationId xmlns:p14="http://schemas.microsoft.com/office/powerpoint/2010/main" val="153490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A075A7-AE31-11F2-C9DF-E756E91D327F}"/>
              </a:ext>
            </a:extLst>
          </p:cNvPr>
          <p:cNvPicPr>
            <a:picLocks noChangeAspect="1"/>
          </p:cNvPicPr>
          <p:nvPr/>
        </p:nvPicPr>
        <p:blipFill>
          <a:blip r:embed="rId2"/>
          <a:stretch>
            <a:fillRect/>
          </a:stretch>
        </p:blipFill>
        <p:spPr>
          <a:xfrm>
            <a:off x="1366345" y="368520"/>
            <a:ext cx="6411310" cy="4007068"/>
          </a:xfrm>
          <a:prstGeom prst="roundRect">
            <a:avLst>
              <a:gd name="adj" fmla="val 3552"/>
            </a:avLst>
          </a:prstGeom>
        </p:spPr>
      </p:pic>
    </p:spTree>
    <p:extLst>
      <p:ext uri="{BB962C8B-B14F-4D97-AF65-F5344CB8AC3E}">
        <p14:creationId xmlns:p14="http://schemas.microsoft.com/office/powerpoint/2010/main" val="95948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457200" y="528066"/>
            <a:ext cx="8229600" cy="8574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SzPts val="1800"/>
              <a:buNone/>
            </a:pPr>
            <a:r>
              <a:rPr lang="en-US" sz="4000" b="1" dirty="0">
                <a:latin typeface="Century Gothic" panose="020B0502020202020204" pitchFamily="34" charset="0"/>
                <a:cs typeface="Times New Roman" panose="02020603050405020304" pitchFamily="18" charset="0"/>
              </a:rPr>
              <a:t>Conclusion</a:t>
            </a:r>
            <a:endParaRPr sz="4000" b="1" dirty="0">
              <a:latin typeface="Century Gothic" panose="020B0502020202020204" pitchFamily="34" charset="0"/>
              <a:cs typeface="Times New Roman" panose="02020603050405020304" pitchFamily="18" charset="0"/>
            </a:endParaRPr>
          </a:p>
        </p:txBody>
      </p:sp>
      <p:sp>
        <p:nvSpPr>
          <p:cNvPr id="134" name="Google Shape;134;p18"/>
          <p:cNvSpPr txBox="1">
            <a:spLocks noGrp="1"/>
          </p:cNvSpPr>
          <p:nvPr>
            <p:ph type="body" idx="1"/>
          </p:nvPr>
        </p:nvSpPr>
        <p:spPr>
          <a:xfrm>
            <a:off x="819807" y="1522101"/>
            <a:ext cx="7504386" cy="1394905"/>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00000"/>
              </a:lnSpc>
              <a:spcBef>
                <a:spcPts val="360"/>
              </a:spcBef>
              <a:spcAft>
                <a:spcPts val="0"/>
              </a:spcAft>
              <a:buSzPts val="1710"/>
              <a:buNone/>
            </a:pPr>
            <a:r>
              <a:rPr lang="en-US" sz="1400" dirty="0">
                <a:latin typeface="Century Gothic" panose="020B0502020202020204" pitchFamily="34" charset="0"/>
                <a:cs typeface="Times New Roman" panose="02020603050405020304" pitchFamily="18" charset="0"/>
              </a:rPr>
              <a:t>Our VR horror game incorporates a holistic approach to gaming, seamlessly blending immersive environments with advanced technology while catering to the traditional enthusiasm for consuming horror stories. It represents a fusion of past, present, and future elements, presenting VR seamlessly into daily life experiences. Adhering to VR rules and integrating cohesive features, our game sets a new standard for immersive entertainment.</a:t>
            </a:r>
          </a:p>
          <a:p>
            <a:pPr marL="0" lvl="0" indent="0" algn="l" rtl="0">
              <a:lnSpc>
                <a:spcPct val="100000"/>
              </a:lnSpc>
              <a:spcBef>
                <a:spcPts val="360"/>
              </a:spcBef>
              <a:spcAft>
                <a:spcPts val="0"/>
              </a:spcAft>
              <a:buSzPts val="1710"/>
              <a:buNone/>
            </a:pPr>
            <a:endParaRPr sz="1200" dirty="0">
              <a:latin typeface="Century Gothic" panose="020B0502020202020204"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32202446-CC14-9B46-AA92-BF1C2899029D}"/>
              </a:ext>
            </a:extLst>
          </p:cNvPr>
          <p:cNvSpPr/>
          <p:nvPr/>
        </p:nvSpPr>
        <p:spPr>
          <a:xfrm>
            <a:off x="766363" y="3249122"/>
            <a:ext cx="2390586" cy="839658"/>
          </a:xfrm>
          <a:prstGeom prst="round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Introducing</a:t>
            </a:r>
          </a:p>
          <a:p>
            <a:pPr algn="ctr"/>
            <a:r>
              <a:rPr lang="en-IN" dirty="0">
                <a:ln/>
                <a:solidFill>
                  <a:sysClr val="windowText" lastClr="000000"/>
                </a:solidFill>
                <a:latin typeface="Century Gothic" panose="020B0502020202020204" pitchFamily="34" charset="0"/>
              </a:rPr>
              <a:t>Interactive Computing</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9BE55EFD-26F1-56F3-A472-32A0524BB8B6}"/>
              </a:ext>
            </a:extLst>
          </p:cNvPr>
          <p:cNvSpPr/>
          <p:nvPr/>
        </p:nvSpPr>
        <p:spPr>
          <a:xfrm>
            <a:off x="3476109" y="3275141"/>
            <a:ext cx="2390586" cy="839658"/>
          </a:xfrm>
          <a:prstGeom prst="round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Integration into </a:t>
            </a:r>
          </a:p>
          <a:p>
            <a:pPr algn="ctr"/>
            <a:r>
              <a:rPr lang="en-IN" dirty="0">
                <a:ln/>
                <a:solidFill>
                  <a:sysClr val="windowText" lastClr="000000"/>
                </a:solidFill>
                <a:latin typeface="Century Gothic" panose="020B0502020202020204" pitchFamily="34" charset="0"/>
              </a:rPr>
              <a:t>day-to-day life</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7" name="Rectangle: Rounded Corners 6">
            <a:extLst>
              <a:ext uri="{FF2B5EF4-FFF2-40B4-BE49-F238E27FC236}">
                <a16:creationId xmlns:a16="http://schemas.microsoft.com/office/drawing/2014/main" id="{B1E80026-F275-1219-D66A-774F877ADF15}"/>
              </a:ext>
            </a:extLst>
          </p:cNvPr>
          <p:cNvSpPr/>
          <p:nvPr/>
        </p:nvSpPr>
        <p:spPr>
          <a:xfrm>
            <a:off x="6185856" y="3275141"/>
            <a:ext cx="2390586" cy="839658"/>
          </a:xfrm>
          <a:prstGeom prst="round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Blending </a:t>
            </a:r>
          </a:p>
          <a:p>
            <a:pPr algn="ctr"/>
            <a:r>
              <a:rPr lang="en-IN" dirty="0">
                <a:ln/>
                <a:solidFill>
                  <a:sysClr val="windowText" lastClr="000000"/>
                </a:solidFill>
                <a:latin typeface="Century Gothic" panose="020B0502020202020204" pitchFamily="34" charset="0"/>
              </a:rPr>
              <a:t>past-present-future</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B9DE-18E5-D5BD-56EC-BDD7C0314545}"/>
              </a:ext>
            </a:extLst>
          </p:cNvPr>
          <p:cNvSpPr>
            <a:spLocks noGrp="1"/>
          </p:cNvSpPr>
          <p:nvPr>
            <p:ph type="title"/>
          </p:nvPr>
        </p:nvSpPr>
        <p:spPr>
          <a:xfrm>
            <a:off x="914400" y="649496"/>
            <a:ext cx="8229600" cy="441179"/>
          </a:xfrm>
        </p:spPr>
        <p:txBody>
          <a:bodyPr>
            <a:normAutofit fontScale="90000"/>
          </a:bodyPr>
          <a:lstStyle/>
          <a:p>
            <a:r>
              <a:rPr lang="en-IN" sz="3200" b="1" dirty="0">
                <a:latin typeface="Century Gothic" panose="020B0502020202020204" pitchFamily="34" charset="0"/>
              </a:rPr>
              <a:t>References</a:t>
            </a:r>
          </a:p>
        </p:txBody>
      </p:sp>
      <p:sp>
        <p:nvSpPr>
          <p:cNvPr id="4" name="TextBox 3">
            <a:extLst>
              <a:ext uri="{FF2B5EF4-FFF2-40B4-BE49-F238E27FC236}">
                <a16:creationId xmlns:a16="http://schemas.microsoft.com/office/drawing/2014/main" id="{FCCB4C2B-2245-0FE1-82BB-FCF7BD96FC78}"/>
              </a:ext>
            </a:extLst>
          </p:cNvPr>
          <p:cNvSpPr txBox="1"/>
          <p:nvPr/>
        </p:nvSpPr>
        <p:spPr>
          <a:xfrm>
            <a:off x="509751" y="1303370"/>
            <a:ext cx="7958254" cy="2970044"/>
          </a:xfrm>
          <a:prstGeom prst="rect">
            <a:avLst/>
          </a:prstGeom>
          <a:noFill/>
        </p:spPr>
        <p:txBody>
          <a:bodyPr wrap="square" rtlCol="0">
            <a:spAutoFit/>
          </a:bodyPr>
          <a:lstStyle/>
          <a:p>
            <a:pPr marL="228600" marR="27305" indent="-228600" algn="just">
              <a:buClr>
                <a:srgbClr val="7030A0"/>
              </a:buClr>
              <a:buFont typeface="+mj-lt"/>
              <a:buAutoNum type="arabicPeriod"/>
            </a:pP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Ntokos</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Konstantinos. </a:t>
            </a:r>
            <a:r>
              <a:rPr lang="en-IN" sz="1100" i="1"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"Level of fear”</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Analysis of fear spectrum into a tool to support horror game design for immersion and fear." An International Journal (CGDEIJ) 1, no. 33-43 (2018).</a:t>
            </a:r>
          </a:p>
          <a:p>
            <a:pPr marL="228600" marR="27305" indent="-228600" algn="just">
              <a:buClr>
                <a:srgbClr val="7030A0"/>
              </a:buClr>
              <a:buFont typeface="+mj-lt"/>
              <a:buAutoNum type="arabicPeriod"/>
            </a:pP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Årnell</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Tobias, and Nikola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Stojanovic</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a:t>
            </a:r>
            <a:r>
              <a:rPr lang="en-IN" sz="1100" i="1"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Horror game design–what </a:t>
            </a:r>
            <a:r>
              <a:rPr lang="en-IN" sz="1100" i="1"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instills</a:t>
            </a:r>
            <a:r>
              <a:rPr lang="en-IN" sz="1100" i="1"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fear in the player?:</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A study on the effects of horror game design theories and level design patterns on player behaviour in a horror environment." (2020).</a:t>
            </a:r>
          </a:p>
          <a:p>
            <a:pPr marL="228600" marR="4762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Zhang,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Ziwen</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"Analysis of the design aesthetics and player emotions of horror games: Take ‘Little Nightmares’ as a case." (2022).</a:t>
            </a:r>
          </a:p>
          <a:p>
            <a:pPr marL="228600" marR="2730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de Lima,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Edirlei</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Soares, Bruno MC Silva, and Gabriel Teixeira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Galam</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"Adaptive virtual reality horror games based on Machine learning and player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modeling</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Entertainment Computing 43 (2022): 100515.</a:t>
            </a:r>
          </a:p>
          <a:p>
            <a:pPr marL="228600" marR="2730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Lin, Jih-</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Hsuan</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228600" marR="2730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Lin, Tammy Jin-</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Hsuan</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"Virtual Reality Horror Games and Fear in Gaming." In Oxford Research Encyclopaedia of Communication. 2023.</a:t>
            </a:r>
          </a:p>
          <a:p>
            <a:pPr marL="228600" marR="2730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Bian,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Shijie</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"Research on the Application of VR in Games." Highlights in Science, Engineering and Technology 39 (2023): 389-394.</a:t>
            </a:r>
          </a:p>
          <a:p>
            <a:pPr marL="228600" marR="27305" indent="-228600" algn="just">
              <a:buClr>
                <a:srgbClr val="7030A0"/>
              </a:buClr>
              <a:buFont typeface="+mj-lt"/>
              <a:buAutoNum type="arabicPeriod"/>
            </a:pP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Zhang, </a:t>
            </a:r>
            <a:r>
              <a:rPr lang="en-IN" sz="1100" u="none" strike="noStrike" kern="100" dirty="0" err="1">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Ruiqi</a:t>
            </a:r>
            <a:r>
              <a:rPr lang="en-IN" sz="1100" u="none" strike="noStrike" kern="100" dirty="0">
                <a:solidFill>
                  <a:srgbClr val="7030A0"/>
                </a:solidFill>
                <a:effectLst/>
                <a:uFill>
                  <a:solidFill>
                    <a:srgbClr val="000000"/>
                  </a:solidFill>
                </a:uFill>
                <a:latin typeface="Century Gothic" panose="020B0502020202020204" pitchFamily="34" charset="0"/>
                <a:ea typeface="Nirmala UI" panose="020B0502040204020203" pitchFamily="34" charset="0"/>
                <a:cs typeface="Times New Roman" panose="02020603050405020304" pitchFamily="18" charset="0"/>
              </a:rPr>
              <a:t>. "Research on the Progress of VR in Game." Highlights in Science, Engineering and Technology 39 (2023): 103-110. </a:t>
            </a:r>
            <a:endParaRPr lang="en-IN" sz="1100" dirty="0">
              <a:solidFill>
                <a:srgbClr val="7030A0"/>
              </a:solidFill>
              <a:latin typeface="Century Gothic" panose="020B0502020202020204" pitchFamily="34" charset="0"/>
              <a:ea typeface="Nirmala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74523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500034" y="2880980"/>
            <a:ext cx="8229600" cy="8572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onstantia"/>
              <a:buNone/>
            </a:pPr>
            <a:r>
              <a:rPr lang="en-US" sz="6000">
                <a:latin typeface="Century Gothic" panose="020B0502020202020204" pitchFamily="34" charset="0"/>
              </a:rPr>
              <a:t>Thank You!!!</a:t>
            </a:r>
            <a:endParaRPr sz="600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5"/>
          <p:cNvSpPr txBox="1"/>
          <p:nvPr/>
        </p:nvSpPr>
        <p:spPr>
          <a:xfrm>
            <a:off x="1347374" y="1819514"/>
            <a:ext cx="3142850" cy="1803797"/>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US" sz="1700" b="1" i="0" u="none" strike="noStrike" cap="none" dirty="0">
                <a:solidFill>
                  <a:srgbClr val="7030A0"/>
                </a:solidFill>
                <a:latin typeface="Century Gothic" panose="020B0502020202020204" pitchFamily="34" charset="0"/>
                <a:sym typeface="Arial"/>
              </a:rPr>
              <a:t>Group members</a:t>
            </a:r>
            <a:endParaRPr sz="1700" b="1" i="0" u="none" strike="noStrike" cap="none" dirty="0">
              <a:solidFill>
                <a:srgbClr val="7030A0"/>
              </a:solidFill>
              <a:latin typeface="Century Gothic" panose="020B0502020202020204" pitchFamily="34" charset="0"/>
              <a:sym typeface="Arial"/>
            </a:endParaRPr>
          </a:p>
          <a:p>
            <a:pPr marL="0" marR="0" lvl="0" indent="0" algn="l" rtl="0">
              <a:lnSpc>
                <a:spcPct val="115000"/>
              </a:lnSpc>
              <a:spcBef>
                <a:spcPts val="500"/>
              </a:spcBef>
              <a:spcAft>
                <a:spcPts val="0"/>
              </a:spcAft>
              <a:buClr>
                <a:srgbClr val="000000"/>
              </a:buClr>
              <a:buSzPts val="1500"/>
              <a:buFont typeface="Arial"/>
              <a:buNone/>
            </a:pPr>
            <a:r>
              <a:rPr lang="en-US" sz="1500" b="0" i="0" u="none" strike="noStrike" cap="none" dirty="0">
                <a:solidFill>
                  <a:srgbClr val="7030A0"/>
                </a:solidFill>
                <a:latin typeface="Century Gothic" panose="020B0502020202020204" pitchFamily="34" charset="0"/>
                <a:sym typeface="Arial"/>
              </a:rPr>
              <a:t>1) </a:t>
            </a:r>
            <a:r>
              <a:rPr lang="en-US" sz="1500" dirty="0">
                <a:solidFill>
                  <a:srgbClr val="7030A0"/>
                </a:solidFill>
                <a:latin typeface="Century Gothic" panose="020B0502020202020204" pitchFamily="34" charset="0"/>
              </a:rPr>
              <a:t>Ritvik </a:t>
            </a:r>
            <a:r>
              <a:rPr lang="en-US" sz="1500" dirty="0" err="1">
                <a:solidFill>
                  <a:srgbClr val="7030A0"/>
                </a:solidFill>
                <a:latin typeface="Century Gothic" panose="020B0502020202020204" pitchFamily="34" charset="0"/>
              </a:rPr>
              <a:t>Babre</a:t>
            </a:r>
            <a:r>
              <a:rPr lang="en-US" sz="1500" dirty="0">
                <a:solidFill>
                  <a:srgbClr val="7030A0"/>
                </a:solidFill>
                <a:latin typeface="Century Gothic" panose="020B0502020202020204" pitchFamily="34" charset="0"/>
              </a:rPr>
              <a:t> - 05</a:t>
            </a:r>
            <a:endParaRPr sz="1500" b="0" i="0" u="none" strike="noStrike" cap="none" dirty="0">
              <a:solidFill>
                <a:srgbClr val="7030A0"/>
              </a:solidFill>
              <a:latin typeface="Century Gothic" panose="020B0502020202020204" pitchFamily="34" charset="0"/>
              <a:sym typeface="Arial"/>
            </a:endParaRPr>
          </a:p>
          <a:p>
            <a:pPr marL="0" marR="0" lvl="0" indent="0" algn="l" rtl="0">
              <a:lnSpc>
                <a:spcPct val="115000"/>
              </a:lnSpc>
              <a:spcBef>
                <a:spcPts val="500"/>
              </a:spcBef>
              <a:spcAft>
                <a:spcPts val="0"/>
              </a:spcAft>
              <a:buClr>
                <a:srgbClr val="000000"/>
              </a:buClr>
              <a:buSzPts val="1500"/>
              <a:buFont typeface="Arial"/>
              <a:buNone/>
            </a:pPr>
            <a:r>
              <a:rPr lang="en-US" sz="1500" b="0" i="0" u="none" strike="noStrike" cap="none" dirty="0">
                <a:solidFill>
                  <a:srgbClr val="7030A0"/>
                </a:solidFill>
                <a:latin typeface="Century Gothic" panose="020B0502020202020204" pitchFamily="34" charset="0"/>
                <a:sym typeface="Arial"/>
              </a:rPr>
              <a:t>2) Hitesh Behera - 06</a:t>
            </a:r>
            <a:endParaRPr sz="1500" b="0" i="0" u="none" strike="noStrike" cap="none" dirty="0">
              <a:solidFill>
                <a:srgbClr val="7030A0"/>
              </a:solidFill>
              <a:latin typeface="Century Gothic" panose="020B0502020202020204" pitchFamily="34" charset="0"/>
              <a:sym typeface="Arial"/>
            </a:endParaRPr>
          </a:p>
          <a:p>
            <a:pPr lvl="8">
              <a:lnSpc>
                <a:spcPct val="115000"/>
              </a:lnSpc>
              <a:spcBef>
                <a:spcPts val="500"/>
              </a:spcBef>
              <a:buSzPts val="1500"/>
            </a:pPr>
            <a:r>
              <a:rPr lang="en-US" sz="1500" b="0" i="0" u="none" strike="noStrike" cap="none" dirty="0">
                <a:solidFill>
                  <a:srgbClr val="7030A0"/>
                </a:solidFill>
                <a:latin typeface="Century Gothic" panose="020B0502020202020204" pitchFamily="34" charset="0"/>
                <a:sym typeface="Arial"/>
              </a:rPr>
              <a:t>3) Shruti Sabbani - 50</a:t>
            </a:r>
          </a:p>
          <a:p>
            <a:pPr lvl="8">
              <a:lnSpc>
                <a:spcPct val="115000"/>
              </a:lnSpc>
              <a:spcBef>
                <a:spcPts val="500"/>
              </a:spcBef>
              <a:buSzPts val="1500"/>
            </a:pPr>
            <a:r>
              <a:rPr lang="en-US" sz="1500" dirty="0">
                <a:solidFill>
                  <a:srgbClr val="7030A0"/>
                </a:solidFill>
                <a:latin typeface="Century Gothic" panose="020B0502020202020204" pitchFamily="34" charset="0"/>
              </a:rPr>
              <a:t>4) Swapnil Yadav - 67</a:t>
            </a:r>
            <a:endParaRPr sz="1500" b="0" i="0" u="none" strike="noStrike" cap="none" dirty="0">
              <a:solidFill>
                <a:srgbClr val="7030A0"/>
              </a:solidFill>
              <a:latin typeface="Century Gothic" panose="020B0502020202020204" pitchFamily="34" charset="0"/>
              <a:ea typeface="Constantia"/>
              <a:cs typeface="Constantia"/>
              <a:sym typeface="Constantia"/>
            </a:endParaRPr>
          </a:p>
        </p:txBody>
      </p:sp>
      <p:sp>
        <p:nvSpPr>
          <p:cNvPr id="115" name="Google Shape;115;p15"/>
          <p:cNvSpPr txBox="1"/>
          <p:nvPr/>
        </p:nvSpPr>
        <p:spPr>
          <a:xfrm>
            <a:off x="1515724" y="850395"/>
            <a:ext cx="5949000" cy="877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US" sz="4500" b="1" i="0" u="none" strike="noStrike" cap="none" dirty="0">
                <a:solidFill>
                  <a:srgbClr val="7030A0"/>
                </a:solidFill>
                <a:latin typeface="Century Gothic" panose="020B0502020202020204" pitchFamily="34" charset="0"/>
                <a:ea typeface="Constantia"/>
                <a:cs typeface="Constantia"/>
                <a:sym typeface="Constantia"/>
              </a:rPr>
              <a:t>VR Horror Game</a:t>
            </a:r>
            <a:endParaRPr sz="900" b="1" i="0" u="none" strike="noStrike" cap="none" dirty="0">
              <a:solidFill>
                <a:srgbClr val="000000"/>
              </a:solidFill>
              <a:latin typeface="Century Gothic" panose="020B0502020202020204" pitchFamily="34" charset="0"/>
              <a:sym typeface="Arial"/>
            </a:endParaRPr>
          </a:p>
        </p:txBody>
      </p:sp>
      <p:sp>
        <p:nvSpPr>
          <p:cNvPr id="3" name="TextBox 2">
            <a:extLst>
              <a:ext uri="{FF2B5EF4-FFF2-40B4-BE49-F238E27FC236}">
                <a16:creationId xmlns:a16="http://schemas.microsoft.com/office/drawing/2014/main" id="{2F6931B5-A2D1-4186-D812-3ACDAD2E6903}"/>
              </a:ext>
            </a:extLst>
          </p:cNvPr>
          <p:cNvSpPr txBox="1"/>
          <p:nvPr/>
        </p:nvSpPr>
        <p:spPr>
          <a:xfrm>
            <a:off x="1347374" y="3715230"/>
            <a:ext cx="4582510" cy="317972"/>
          </a:xfrm>
          <a:prstGeom prst="rect">
            <a:avLst/>
          </a:prstGeom>
          <a:noFill/>
        </p:spPr>
        <p:txBody>
          <a:bodyPr wrap="square">
            <a:spAutoFit/>
          </a:bodyPr>
          <a:lstStyle/>
          <a:p>
            <a:pPr lvl="8">
              <a:lnSpc>
                <a:spcPct val="115000"/>
              </a:lnSpc>
              <a:spcBef>
                <a:spcPts val="500"/>
              </a:spcBef>
              <a:buSzPts val="1500"/>
            </a:pPr>
            <a:r>
              <a:rPr lang="en-US" sz="1400" b="0" i="0" u="none" strike="noStrike" cap="none" dirty="0">
                <a:solidFill>
                  <a:srgbClr val="7030A0"/>
                </a:solidFill>
                <a:latin typeface="Century Gothic" panose="020B0502020202020204" pitchFamily="34" charset="0"/>
                <a:ea typeface="Constantia"/>
                <a:cs typeface="Constantia"/>
                <a:sym typeface="Constantia"/>
              </a:rPr>
              <a:t>Guide Name: Asst. Prof. Punam </a:t>
            </a:r>
            <a:r>
              <a:rPr lang="en-US" sz="1400" b="0" i="0" u="none" strike="noStrike" cap="none" dirty="0" err="1">
                <a:solidFill>
                  <a:srgbClr val="7030A0"/>
                </a:solidFill>
                <a:latin typeface="Century Gothic" panose="020B0502020202020204" pitchFamily="34" charset="0"/>
                <a:ea typeface="Constantia"/>
                <a:cs typeface="Constantia"/>
                <a:sym typeface="Constantia"/>
              </a:rPr>
              <a:t>Bagul</a:t>
            </a:r>
            <a:r>
              <a:rPr lang="en-US" sz="1400" b="0" i="0" u="none" strike="noStrike" cap="none" dirty="0">
                <a:solidFill>
                  <a:srgbClr val="7030A0"/>
                </a:solidFill>
                <a:latin typeface="Century Gothic" panose="020B0502020202020204" pitchFamily="34" charset="0"/>
                <a:ea typeface="Constantia"/>
                <a:cs typeface="Constantia"/>
                <a:sym typeface="Constantia"/>
              </a:rPr>
              <a:t> </a:t>
            </a:r>
          </a:p>
        </p:txBody>
      </p:sp>
    </p:spTree>
    <p:extLst>
      <p:ext uri="{BB962C8B-B14F-4D97-AF65-F5344CB8AC3E}">
        <p14:creationId xmlns:p14="http://schemas.microsoft.com/office/powerpoint/2010/main" val="13436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u="sng" dirty="0">
                <a:latin typeface="Century Gothic" panose="020B0502020202020204" pitchFamily="34" charset="0"/>
                <a:ea typeface="Times New Roman"/>
                <a:cs typeface="Times New Roman"/>
                <a:sym typeface="Times New Roman"/>
              </a:rPr>
              <a:t>Index</a:t>
            </a:r>
            <a:endParaRPr sz="4000" u="sng" dirty="0">
              <a:latin typeface="Century Gothic" panose="020B0502020202020204" pitchFamily="34" charset="0"/>
            </a:endParaRPr>
          </a:p>
        </p:txBody>
      </p:sp>
      <p:sp>
        <p:nvSpPr>
          <p:cNvPr id="121" name="Google Shape;121;p16"/>
          <p:cNvSpPr txBox="1">
            <a:spLocks noGrp="1"/>
          </p:cNvSpPr>
          <p:nvPr>
            <p:ph type="body" idx="1"/>
          </p:nvPr>
        </p:nvSpPr>
        <p:spPr>
          <a:xfrm>
            <a:off x="754417"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400" dirty="0">
                <a:latin typeface="Century Gothic" panose="020B0502020202020204" pitchFamily="34" charset="0"/>
                <a:ea typeface="Times New Roman"/>
                <a:cs typeface="Times New Roman"/>
                <a:sym typeface="Times New Roman"/>
              </a:rPr>
              <a:t>Introduction</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Need</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Problem Statement</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Literature survey</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Algorithm</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Architecture</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Flow-chart </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Requirements</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Feasibility Study</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Proposed Methodology</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DFD Diagram</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Implementation Details</a:t>
            </a:r>
            <a:endParaRPr sz="1400" dirty="0">
              <a:latin typeface="Century Gothic" panose="020B0502020202020204" pitchFamily="34" charset="0"/>
            </a:endParaRPr>
          </a:p>
          <a:p>
            <a:pPr marL="274320" lvl="0" indent="-274320" algn="l" rtl="0">
              <a:lnSpc>
                <a:spcPct val="100000"/>
              </a:lnSpc>
              <a:spcBef>
                <a:spcPts val="240"/>
              </a:spcBef>
              <a:spcAft>
                <a:spcPts val="0"/>
              </a:spcAft>
              <a:buSzPts val="1140"/>
              <a:buChar char="●"/>
            </a:pPr>
            <a:r>
              <a:rPr lang="en-US" sz="1400" dirty="0">
                <a:latin typeface="Century Gothic" panose="020B0502020202020204" pitchFamily="34" charset="0"/>
                <a:ea typeface="Times New Roman"/>
                <a:cs typeface="Times New Roman"/>
                <a:sym typeface="Times New Roman"/>
              </a:rPr>
              <a:t>References</a:t>
            </a:r>
            <a:endParaRPr sz="1400" dirty="0">
              <a:latin typeface="Century Gothic" panose="020B0502020202020204" pitchFamily="34" charset="0"/>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17"/>
          <p:cNvSpPr txBox="1"/>
          <p:nvPr/>
        </p:nvSpPr>
        <p:spPr>
          <a:xfrm>
            <a:off x="357158" y="571486"/>
            <a:ext cx="8443914" cy="392909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en-US" sz="3800" b="1" i="0" u="none" strike="noStrike" cap="none" dirty="0">
                <a:solidFill>
                  <a:schemeClr val="dk1"/>
                </a:solidFill>
                <a:latin typeface="Century Gothic" panose="020B0502020202020204" pitchFamily="34" charset="0"/>
                <a:ea typeface="Times New Roman"/>
                <a:cs typeface="Times New Roman"/>
                <a:sym typeface="Times New Roman"/>
              </a:rPr>
              <a:t>Vision</a:t>
            </a:r>
            <a:r>
              <a:rPr lang="en-US" sz="3200" b="1" i="0" u="sng" strike="noStrike" cap="none" dirty="0">
                <a:solidFill>
                  <a:schemeClr val="dk1"/>
                </a:solidFill>
                <a:latin typeface="Century Gothic" panose="020B0502020202020204" pitchFamily="34" charset="0"/>
                <a:ea typeface="Times New Roman"/>
                <a:cs typeface="Times New Roman"/>
                <a:sym typeface="Times New Roman"/>
              </a:rPr>
              <a:t> </a:t>
            </a:r>
            <a:endParaRPr sz="1400" b="0" i="0" u="none" strike="noStrike" cap="none" dirty="0">
              <a:solidFill>
                <a:srgbClr val="000000"/>
              </a:solidFill>
              <a:latin typeface="Century Gothic" panose="020B0502020202020204" pitchFamily="34" charset="0"/>
              <a:sym typeface="Arial"/>
            </a:endParaRPr>
          </a:p>
          <a:p>
            <a:pPr marL="0" marR="0" lvl="0" indent="0" algn="ctr" rtl="0">
              <a:lnSpc>
                <a:spcPct val="100000"/>
              </a:lnSpc>
              <a:spcBef>
                <a:spcPts val="0"/>
              </a:spcBef>
              <a:spcAft>
                <a:spcPts val="0"/>
              </a:spcAft>
              <a:buClr>
                <a:srgbClr val="000000"/>
              </a:buClr>
              <a:buSzPct val="100000"/>
              <a:buFont typeface="Arial"/>
              <a:buNone/>
            </a:pPr>
            <a:endParaRPr sz="1100" b="0" i="0" u="sng" strike="noStrike" cap="none" dirty="0">
              <a:solidFill>
                <a:schemeClr val="dk1"/>
              </a:solidFill>
              <a:latin typeface="Century Gothic" panose="020B0502020202020204" pitchFamily="34" charset="0"/>
              <a:ea typeface="Times New Roman"/>
              <a:cs typeface="Times New Roman"/>
              <a:sym typeface="Times New Roman"/>
            </a:endParaRPr>
          </a:p>
          <a:p>
            <a:pPr marL="0" marR="0" lvl="0" indent="0" algn="just" rtl="0">
              <a:lnSpc>
                <a:spcPct val="100000"/>
              </a:lnSpc>
              <a:spcBef>
                <a:spcPts val="0"/>
              </a:spcBef>
              <a:spcAft>
                <a:spcPts val="0"/>
              </a:spcAft>
              <a:buClr>
                <a:srgbClr val="000000"/>
              </a:buClr>
              <a:buSzPct val="100000"/>
              <a:buFont typeface="Arial"/>
              <a:buNone/>
            </a:pPr>
            <a:r>
              <a:rPr lang="en-US" sz="1900" b="0" i="0" u="none" strike="noStrike" cap="none" dirty="0">
                <a:solidFill>
                  <a:schemeClr val="dk1"/>
                </a:solidFill>
                <a:latin typeface="Century Gothic" panose="020B0502020202020204" pitchFamily="34" charset="0"/>
                <a:ea typeface="Times New Roman"/>
                <a:cs typeface="Times New Roman"/>
                <a:sym typeface="Times New Roman"/>
              </a:rPr>
              <a:t>   To create IT graduates with ethical and employable skills.</a:t>
            </a:r>
            <a:endParaRPr sz="1900" b="0" i="0" u="none" strike="noStrike" cap="none" dirty="0">
              <a:solidFill>
                <a:srgbClr val="000000"/>
              </a:solidFill>
              <a:latin typeface="Century Gothic" panose="020B0502020202020204" pitchFamily="34" charset="0"/>
              <a:sym typeface="Arial"/>
            </a:endParaRPr>
          </a:p>
          <a:p>
            <a:pPr marL="0" marR="0" lvl="0" indent="0" algn="l" rtl="0">
              <a:lnSpc>
                <a:spcPct val="100000"/>
              </a:lnSpc>
              <a:spcBef>
                <a:spcPts val="0"/>
              </a:spcBef>
              <a:spcAft>
                <a:spcPts val="0"/>
              </a:spcAft>
              <a:buClr>
                <a:srgbClr val="000000"/>
              </a:buClr>
              <a:buSzPct val="100000"/>
              <a:buFont typeface="Arial"/>
              <a:buNone/>
            </a:pPr>
            <a:endParaRPr sz="3200" b="0" i="0" u="none" strike="noStrike" cap="none" dirty="0">
              <a:solidFill>
                <a:schemeClr val="dk1"/>
              </a:solidFill>
              <a:latin typeface="Century Gothic" panose="020B0502020202020204" pitchFamily="34" charset="0"/>
              <a:ea typeface="Times New Roman"/>
              <a:cs typeface="Times New Roman"/>
              <a:sym typeface="Times New Roman"/>
            </a:endParaRPr>
          </a:p>
          <a:p>
            <a:pPr marL="0" marR="0" lvl="0" indent="0" algn="ctr" rtl="0">
              <a:lnSpc>
                <a:spcPct val="100000"/>
              </a:lnSpc>
              <a:spcBef>
                <a:spcPts val="0"/>
              </a:spcBef>
              <a:spcAft>
                <a:spcPts val="0"/>
              </a:spcAft>
              <a:buClr>
                <a:srgbClr val="000000"/>
              </a:buClr>
              <a:buSzPct val="100000"/>
              <a:buFont typeface="Arial"/>
              <a:buNone/>
            </a:pPr>
            <a:r>
              <a:rPr lang="en-US" sz="3800" b="1" i="0" u="none" strike="noStrike" cap="none" dirty="0">
                <a:solidFill>
                  <a:schemeClr val="dk1"/>
                </a:solidFill>
                <a:latin typeface="Century Gothic" panose="020B0502020202020204" pitchFamily="34" charset="0"/>
                <a:ea typeface="Times New Roman"/>
                <a:cs typeface="Times New Roman"/>
                <a:sym typeface="Times New Roman"/>
              </a:rPr>
              <a:t>Mission</a:t>
            </a:r>
            <a:r>
              <a:rPr lang="en-US" sz="3800" b="0" i="0" u="sng" strike="noStrike" cap="none" dirty="0">
                <a:solidFill>
                  <a:schemeClr val="dk1"/>
                </a:solidFill>
                <a:latin typeface="Century Gothic" panose="020B0502020202020204" pitchFamily="34" charset="0"/>
                <a:ea typeface="Times New Roman"/>
                <a:cs typeface="Times New Roman"/>
                <a:sym typeface="Times New Roman"/>
              </a:rPr>
              <a:t> </a:t>
            </a:r>
            <a:endParaRPr sz="1400" b="0" i="0" u="none" strike="noStrike" cap="none" dirty="0">
              <a:solidFill>
                <a:srgbClr val="000000"/>
              </a:solidFill>
              <a:latin typeface="Century Gothic" panose="020B0502020202020204" pitchFamily="34" charset="0"/>
              <a:sym typeface="Arial"/>
            </a:endParaRPr>
          </a:p>
          <a:p>
            <a:pPr marL="0" marR="0" lvl="0" indent="0" algn="ctr" rtl="0">
              <a:lnSpc>
                <a:spcPct val="100000"/>
              </a:lnSpc>
              <a:spcBef>
                <a:spcPts val="0"/>
              </a:spcBef>
              <a:spcAft>
                <a:spcPts val="0"/>
              </a:spcAft>
              <a:buClr>
                <a:srgbClr val="000000"/>
              </a:buClr>
              <a:buSzPct val="100000"/>
              <a:buFont typeface="Arial"/>
              <a:buNone/>
            </a:pPr>
            <a:endParaRPr sz="1100" b="0" i="0" u="sng" strike="noStrike" cap="none" dirty="0">
              <a:solidFill>
                <a:schemeClr val="dk1"/>
              </a:solidFill>
              <a:latin typeface="Century Gothic" panose="020B0502020202020204" pitchFamily="34" charset="0"/>
              <a:ea typeface="Times New Roman"/>
              <a:cs typeface="Times New Roman"/>
              <a:sym typeface="Times New Roman"/>
            </a:endParaRPr>
          </a:p>
          <a:p>
            <a:pPr marL="285750" marR="0" lvl="0" indent="-285750" algn="just" rtl="0">
              <a:lnSpc>
                <a:spcPct val="120000"/>
              </a:lnSpc>
              <a:spcBef>
                <a:spcPts val="0"/>
              </a:spcBef>
              <a:spcAft>
                <a:spcPts val="0"/>
              </a:spcAft>
              <a:buClr>
                <a:schemeClr val="dk1"/>
              </a:buClr>
              <a:buSzPct val="100000"/>
              <a:buFont typeface="Arial" panose="020B0604020202020204" pitchFamily="34" charset="0"/>
              <a:buChar char="•"/>
            </a:pPr>
            <a:r>
              <a:rPr lang="en-US" sz="1700" b="0" i="0" u="none" strike="noStrike" cap="none" dirty="0">
                <a:solidFill>
                  <a:schemeClr val="dk1"/>
                </a:solidFill>
                <a:latin typeface="Century Gothic" panose="020B0502020202020204" pitchFamily="34" charset="0"/>
                <a:ea typeface="Times New Roman"/>
                <a:cs typeface="Times New Roman"/>
                <a:sym typeface="Times New Roman"/>
              </a:rPr>
              <a:t>To imbibe problem solving and analytical skills through teaching learning   process.</a:t>
            </a:r>
            <a:endParaRPr lang="en-US" sz="1700" dirty="0">
              <a:latin typeface="Century Gothic" panose="020B0502020202020204" pitchFamily="34" charset="0"/>
              <a:ea typeface="Times New Roman"/>
            </a:endParaRPr>
          </a:p>
          <a:p>
            <a:pPr marL="285750" marR="0" lvl="0" indent="-285750" algn="just" rtl="0">
              <a:lnSpc>
                <a:spcPct val="120000"/>
              </a:lnSpc>
              <a:spcBef>
                <a:spcPts val="0"/>
              </a:spcBef>
              <a:spcAft>
                <a:spcPts val="0"/>
              </a:spcAft>
              <a:buClr>
                <a:schemeClr val="dk1"/>
              </a:buClr>
              <a:buSzPct val="100000"/>
              <a:buFont typeface="Arial" panose="020B0604020202020204" pitchFamily="34" charset="0"/>
              <a:buChar char="•"/>
            </a:pPr>
            <a:r>
              <a:rPr lang="en-US" sz="1700" b="0" i="0" u="none" strike="noStrike" cap="none" dirty="0">
                <a:solidFill>
                  <a:schemeClr val="dk1"/>
                </a:solidFill>
                <a:latin typeface="Century Gothic" panose="020B0502020202020204" pitchFamily="34" charset="0"/>
                <a:ea typeface="Times New Roman"/>
                <a:cs typeface="Times New Roman"/>
                <a:sym typeface="Times New Roman"/>
              </a:rPr>
              <a:t>To impart technical and managerial skills to meet the industry requirement.</a:t>
            </a:r>
            <a:endParaRPr lang="en-US" sz="1700" dirty="0">
              <a:latin typeface="Century Gothic" panose="020B0502020202020204" pitchFamily="34" charset="0"/>
              <a:ea typeface="Times New Roman"/>
            </a:endParaRPr>
          </a:p>
          <a:p>
            <a:pPr marL="285750" marR="0" lvl="0" indent="-285750" algn="just" rtl="0">
              <a:lnSpc>
                <a:spcPct val="120000"/>
              </a:lnSpc>
              <a:spcBef>
                <a:spcPts val="0"/>
              </a:spcBef>
              <a:spcAft>
                <a:spcPts val="0"/>
              </a:spcAft>
              <a:buClr>
                <a:schemeClr val="dk1"/>
              </a:buClr>
              <a:buSzPct val="100000"/>
              <a:buFont typeface="Arial" panose="020B0604020202020204" pitchFamily="34" charset="0"/>
              <a:buChar char="•"/>
            </a:pPr>
            <a:r>
              <a:rPr lang="en-US" sz="1700" b="0" i="0" u="none" strike="noStrike" cap="none" dirty="0">
                <a:solidFill>
                  <a:schemeClr val="dk1"/>
                </a:solidFill>
                <a:latin typeface="Century Gothic" panose="020B0502020202020204" pitchFamily="34" charset="0"/>
                <a:ea typeface="Times New Roman"/>
                <a:cs typeface="Times New Roman"/>
                <a:sym typeface="Times New Roman"/>
              </a:rPr>
              <a:t>To encourage ethical and value based education.</a:t>
            </a:r>
            <a:endParaRPr sz="1700" b="0" i="0" u="none" strike="noStrike" cap="none" dirty="0">
              <a:solidFill>
                <a:srgbClr val="000000"/>
              </a:solidFill>
              <a:latin typeface="Century Gothic" panose="020B0502020202020204" pitchFamily="34" charset="0"/>
              <a:sym typeface="Arial"/>
            </a:endParaRPr>
          </a:p>
          <a:p>
            <a:pPr marL="0" marR="0" lvl="0" indent="0" algn="l" rtl="0">
              <a:lnSpc>
                <a:spcPct val="100000"/>
              </a:lnSpc>
              <a:spcBef>
                <a:spcPts val="0"/>
              </a:spcBef>
              <a:spcAft>
                <a:spcPts val="0"/>
              </a:spcAft>
              <a:buClr>
                <a:schemeClr val="dk1"/>
              </a:buClr>
              <a:buSzPct val="100000"/>
              <a:buFont typeface="Arial"/>
              <a:buNone/>
            </a:pPr>
            <a:endParaRPr sz="2800" b="0" i="0" u="none" strike="noStrike" cap="none" dirty="0">
              <a:solidFill>
                <a:schemeClr val="dk1"/>
              </a:solidFill>
              <a:latin typeface="Century Gothic" panose="020B0502020202020204" pitchFamily="34" charset="0"/>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A98CC-1A8B-1F25-79B9-1ED24A884DBB}"/>
              </a:ext>
            </a:extLst>
          </p:cNvPr>
          <p:cNvSpPr txBox="1"/>
          <p:nvPr/>
        </p:nvSpPr>
        <p:spPr>
          <a:xfrm>
            <a:off x="565763" y="666011"/>
            <a:ext cx="7835591"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95E543D-EE8F-D4B5-8C71-3CB2748304E5}"/>
              </a:ext>
            </a:extLst>
          </p:cNvPr>
          <p:cNvSpPr txBox="1"/>
          <p:nvPr/>
        </p:nvSpPr>
        <p:spPr>
          <a:xfrm>
            <a:off x="884663" y="1366170"/>
            <a:ext cx="7197793" cy="2031325"/>
          </a:xfrm>
          <a:prstGeom prst="rect">
            <a:avLst/>
          </a:prstGeom>
          <a:noFill/>
        </p:spPr>
        <p:txBody>
          <a:bodyPr wrap="square" rtlCol="0">
            <a:spAutoFit/>
          </a:bodyPr>
          <a:lstStyle/>
          <a:p>
            <a:pPr algn="just"/>
            <a:r>
              <a:rPr lang="en-US" dirty="0">
                <a:solidFill>
                  <a:srgbClr val="7030A0"/>
                </a:solidFill>
                <a:latin typeface="Century Gothic" panose="020B0502020202020204" pitchFamily="34" charset="0"/>
                <a:cs typeface="Times New Roman" panose="02020603050405020304" pitchFamily="18"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p>
        </p:txBody>
      </p:sp>
      <p:sp>
        <p:nvSpPr>
          <p:cNvPr id="4" name="Rectangle: Rounded Corners 3">
            <a:extLst>
              <a:ext uri="{FF2B5EF4-FFF2-40B4-BE49-F238E27FC236}">
                <a16:creationId xmlns:a16="http://schemas.microsoft.com/office/drawing/2014/main" id="{A6053B57-04A5-F7FB-2211-0AE2CF3E08AB}"/>
              </a:ext>
            </a:extLst>
          </p:cNvPr>
          <p:cNvSpPr/>
          <p:nvPr/>
        </p:nvSpPr>
        <p:spPr>
          <a:xfrm>
            <a:off x="799342" y="3628263"/>
            <a:ext cx="1498209"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ysClr val="windowText" lastClr="000000"/>
                </a:solidFill>
                <a:latin typeface="Century Gothic" panose="020B0502020202020204" pitchFamily="34" charset="0"/>
              </a:rPr>
              <a:t>VR Horror </a:t>
            </a:r>
            <a:endParaRPr lang="en-IN" dirty="0">
              <a:ln w="22225">
                <a:noFill/>
                <a:prstDash val="solid"/>
              </a:ln>
              <a:solidFill>
                <a:sysClr val="windowText" lastClr="000000"/>
              </a:solidFill>
              <a:latin typeface="Century Gothic" panose="020B0502020202020204" pitchFamily="34" charset="0"/>
            </a:endParaRPr>
          </a:p>
        </p:txBody>
      </p:sp>
      <p:sp>
        <p:nvSpPr>
          <p:cNvPr id="5" name="Rectangle: Rounded Corners 4">
            <a:extLst>
              <a:ext uri="{FF2B5EF4-FFF2-40B4-BE49-F238E27FC236}">
                <a16:creationId xmlns:a16="http://schemas.microsoft.com/office/drawing/2014/main" id="{DD658516-A78A-B46C-6B95-62ABEC6CACA0}"/>
              </a:ext>
            </a:extLst>
          </p:cNvPr>
          <p:cNvSpPr/>
          <p:nvPr/>
        </p:nvSpPr>
        <p:spPr>
          <a:xfrm>
            <a:off x="3737946" y="3628262"/>
            <a:ext cx="1498209"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ysClr val="windowText" lastClr="000000"/>
                </a:solidFill>
                <a:latin typeface="Century Gothic" panose="020B0502020202020204" pitchFamily="34" charset="0"/>
              </a:rPr>
              <a:t>Immersion</a:t>
            </a:r>
            <a:endParaRPr lang="en-IN" dirty="0">
              <a:ln w="22225">
                <a:noFill/>
                <a:prstDash val="solid"/>
              </a:ln>
              <a:solidFill>
                <a:sysClr val="windowText" lastClr="000000"/>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F3F4B747-DD86-9315-1567-E9848B3AB211}"/>
              </a:ext>
            </a:extLst>
          </p:cNvPr>
          <p:cNvSpPr/>
          <p:nvPr/>
        </p:nvSpPr>
        <p:spPr>
          <a:xfrm>
            <a:off x="6676550" y="3628262"/>
            <a:ext cx="1498209"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solidFill>
                  <a:sysClr val="windowText" lastClr="000000"/>
                </a:solidFill>
                <a:latin typeface="Century Gothic" panose="020B0502020202020204" pitchFamily="34" charset="0"/>
              </a:rPr>
              <a:t>Promote VR</a:t>
            </a:r>
            <a:endParaRPr lang="en-IN" dirty="0">
              <a:ln w="22225">
                <a:noFill/>
                <a:prstDash val="solid"/>
              </a:ln>
              <a:solidFill>
                <a:sysClr val="windowText" lastClr="000000"/>
              </a:solidFill>
              <a:latin typeface="Century Gothic" panose="020B0502020202020204" pitchFamily="34" charset="0"/>
            </a:endParaRPr>
          </a:p>
        </p:txBody>
      </p:sp>
    </p:spTree>
    <p:extLst>
      <p:ext uri="{BB962C8B-B14F-4D97-AF65-F5344CB8AC3E}">
        <p14:creationId xmlns:p14="http://schemas.microsoft.com/office/powerpoint/2010/main" val="319215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97B88C-ABF4-C3A1-3249-AF9AF0399FB4}"/>
              </a:ext>
            </a:extLst>
          </p:cNvPr>
          <p:cNvSpPr txBox="1"/>
          <p:nvPr/>
        </p:nvSpPr>
        <p:spPr>
          <a:xfrm>
            <a:off x="609600" y="698809"/>
            <a:ext cx="7203688"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Need</a:t>
            </a:r>
          </a:p>
        </p:txBody>
      </p:sp>
      <p:sp>
        <p:nvSpPr>
          <p:cNvPr id="6" name="TextBox 5">
            <a:extLst>
              <a:ext uri="{FF2B5EF4-FFF2-40B4-BE49-F238E27FC236}">
                <a16:creationId xmlns:a16="http://schemas.microsoft.com/office/drawing/2014/main" id="{9AA5E6FD-CB6F-9639-C62C-CE9C73DCD52C}"/>
              </a:ext>
            </a:extLst>
          </p:cNvPr>
          <p:cNvSpPr txBox="1"/>
          <p:nvPr/>
        </p:nvSpPr>
        <p:spPr>
          <a:xfrm>
            <a:off x="903890" y="1412487"/>
            <a:ext cx="7336220" cy="2246769"/>
          </a:xfrm>
          <a:prstGeom prst="rect">
            <a:avLst/>
          </a:prstGeom>
          <a:noFill/>
        </p:spPr>
        <p:txBody>
          <a:bodyPr wrap="square" rtlCol="0">
            <a:spAutoFit/>
          </a:bodyPr>
          <a:lstStyle/>
          <a:p>
            <a:pPr algn="just"/>
            <a:r>
              <a:rPr lang="en-US" dirty="0">
                <a:solidFill>
                  <a:srgbClr val="7030A0"/>
                </a:solidFill>
                <a:latin typeface="Century Gothic" panose="020B0502020202020204" pitchFamily="34" charset="0"/>
                <a:cs typeface="Times New Roman" panose="02020603050405020304" pitchFamily="18" charset="0"/>
              </a:rPr>
              <a:t>Developing a VR horror game serves a dual purpose: promoting both VR technology and the horror genre, strategically targeting a diverse audience. VR technology offers an unparalleled level of immersion, transporting players into terrifying realms in a way that traditional gaming platforms cannot match. horror as a genre possesses broad appeal, VR horror game can attract both avid horror enthusiasts and newcomers, thereby expanding the reach of VR gaming. VR horror game serves as a potent demonstration of VR technology's capabilities. By showcasing how VR can deliver intense, immersive experiences that evoke strong emotional responses, this project effectively promotes VR to a wider audience, driving interest and adoption of the technology.</a:t>
            </a:r>
            <a:endParaRPr lang="en-IN" dirty="0">
              <a:solidFill>
                <a:srgbClr val="7030A0"/>
              </a:solidFill>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5568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030780-0A20-D844-D361-5A8F69483ABA}"/>
              </a:ext>
            </a:extLst>
          </p:cNvPr>
          <p:cNvSpPr txBox="1"/>
          <p:nvPr/>
        </p:nvSpPr>
        <p:spPr>
          <a:xfrm>
            <a:off x="704832" y="813275"/>
            <a:ext cx="6222553"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Why opted for Horror Genre ?</a:t>
            </a:r>
          </a:p>
        </p:txBody>
      </p:sp>
      <p:sp>
        <p:nvSpPr>
          <p:cNvPr id="6" name="TextBox 5">
            <a:extLst>
              <a:ext uri="{FF2B5EF4-FFF2-40B4-BE49-F238E27FC236}">
                <a16:creationId xmlns:a16="http://schemas.microsoft.com/office/drawing/2014/main" id="{BD922495-159F-EAEE-B64A-E91C2F161ADF}"/>
              </a:ext>
            </a:extLst>
          </p:cNvPr>
          <p:cNvSpPr txBox="1"/>
          <p:nvPr/>
        </p:nvSpPr>
        <p:spPr>
          <a:xfrm>
            <a:off x="1030015" y="1499073"/>
            <a:ext cx="7083970" cy="1938992"/>
          </a:xfrm>
          <a:prstGeom prst="rect">
            <a:avLst/>
          </a:prstGeom>
          <a:noFill/>
        </p:spPr>
        <p:txBody>
          <a:bodyPr wrap="square" rtlCol="0">
            <a:spAutoFit/>
          </a:bodyPr>
          <a:lstStyle/>
          <a:p>
            <a:pPr algn="just"/>
            <a:r>
              <a:rPr lang="en-US" sz="1200" dirty="0">
                <a:solidFill>
                  <a:srgbClr val="7030A0"/>
                </a:solidFill>
                <a:latin typeface="Century Gothic" panose="020B0502020202020204" pitchFamily="34" charset="0"/>
                <a:cs typeface="Times New Roman" panose="02020603050405020304" pitchFamily="18" charset="0"/>
              </a:rPr>
              <a:t>Horror genre consistently rank highly across demographics and gaming platforms, showcasing their widespread appeal and engagement. Horror games excel in delivering an immersive experience that truly transports users to another world, creating a sense of fear and suspense that showcases VR's capabilities effectively. The use of spatial audio further enhances this sense of immersion, drawing players deeper into the game environment. In India, where horror stories and supernatural themes hold cultural significance, VR horror games have the potential to resonate strongly with audiences across all demographics who are enthusiastic consumers of horror content. By leveraging the universal appeal and emotional impact of horror games, VR technology can be effectively promoted and embraced as a powerful medium for immersive experiences and storytelling in the future. </a:t>
            </a:r>
          </a:p>
        </p:txBody>
      </p:sp>
      <p:sp>
        <p:nvSpPr>
          <p:cNvPr id="7" name="Rectangle: Rounded Corners 6">
            <a:extLst>
              <a:ext uri="{FF2B5EF4-FFF2-40B4-BE49-F238E27FC236}">
                <a16:creationId xmlns:a16="http://schemas.microsoft.com/office/drawing/2014/main" id="{9166D151-53FA-334E-0760-54460D8D28F4}"/>
              </a:ext>
            </a:extLst>
          </p:cNvPr>
          <p:cNvSpPr/>
          <p:nvPr/>
        </p:nvSpPr>
        <p:spPr>
          <a:xfrm>
            <a:off x="606456" y="3628263"/>
            <a:ext cx="188398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Widespread Appeal </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EC7989B5-6C19-E78F-81F6-8A296AA74840}"/>
              </a:ext>
            </a:extLst>
          </p:cNvPr>
          <p:cNvSpPr/>
          <p:nvPr/>
        </p:nvSpPr>
        <p:spPr>
          <a:xfrm>
            <a:off x="3476037" y="3640111"/>
            <a:ext cx="188398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Powerful </a:t>
            </a:r>
          </a:p>
          <a:p>
            <a:pPr algn="ctr"/>
            <a:r>
              <a:rPr lang="en-IN" dirty="0">
                <a:ln/>
                <a:solidFill>
                  <a:sysClr val="windowText" lastClr="000000"/>
                </a:solidFill>
                <a:latin typeface="Century Gothic" panose="020B0502020202020204" pitchFamily="34" charset="0"/>
              </a:rPr>
              <a:t>Medium </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9" name="Rectangle: Rounded Corners 8">
            <a:extLst>
              <a:ext uri="{FF2B5EF4-FFF2-40B4-BE49-F238E27FC236}">
                <a16:creationId xmlns:a16="http://schemas.microsoft.com/office/drawing/2014/main" id="{CDB1A748-9065-C056-07B7-7F82AF6DE486}"/>
              </a:ext>
            </a:extLst>
          </p:cNvPr>
          <p:cNvSpPr/>
          <p:nvPr/>
        </p:nvSpPr>
        <p:spPr>
          <a:xfrm>
            <a:off x="6345618" y="3628262"/>
            <a:ext cx="188398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Thrill &amp; </a:t>
            </a:r>
          </a:p>
          <a:p>
            <a:pPr algn="ctr"/>
            <a:r>
              <a:rPr lang="en-IN" dirty="0">
                <a:ln/>
                <a:solidFill>
                  <a:sysClr val="windowText" lastClr="000000"/>
                </a:solidFill>
                <a:latin typeface="Century Gothic" panose="020B0502020202020204" pitchFamily="34" charset="0"/>
              </a:rPr>
              <a:t>Adrenaline </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Tree>
    <p:extLst>
      <p:ext uri="{BB962C8B-B14F-4D97-AF65-F5344CB8AC3E}">
        <p14:creationId xmlns:p14="http://schemas.microsoft.com/office/powerpoint/2010/main" val="222612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382A3B-8F02-61D8-8D8B-B13AA37C758F}"/>
              </a:ext>
            </a:extLst>
          </p:cNvPr>
          <p:cNvSpPr txBox="1"/>
          <p:nvPr/>
        </p:nvSpPr>
        <p:spPr>
          <a:xfrm>
            <a:off x="379140" y="693129"/>
            <a:ext cx="6772508" cy="584775"/>
          </a:xfrm>
          <a:prstGeom prst="rect">
            <a:avLst/>
          </a:prstGeom>
          <a:noFill/>
        </p:spPr>
        <p:txBody>
          <a:bodyPr wrap="square" rtlCol="0">
            <a:spAutoFit/>
          </a:bodyPr>
          <a:lstStyle/>
          <a:p>
            <a:r>
              <a:rPr lang="en-IN" sz="3200" b="1" dirty="0">
                <a:solidFill>
                  <a:srgbClr val="7030A0"/>
                </a:solidFill>
                <a:latin typeface="Century Gothic" panose="020B0502020202020204" pitchFamily="34"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73A120E1-B825-964D-8A88-667A5FAE7D2F}"/>
              </a:ext>
            </a:extLst>
          </p:cNvPr>
          <p:cNvSpPr txBox="1"/>
          <p:nvPr/>
        </p:nvSpPr>
        <p:spPr>
          <a:xfrm>
            <a:off x="914400" y="1335623"/>
            <a:ext cx="7374672" cy="1938992"/>
          </a:xfrm>
          <a:prstGeom prst="rect">
            <a:avLst/>
          </a:prstGeom>
          <a:noFill/>
        </p:spPr>
        <p:txBody>
          <a:bodyPr wrap="square" rtlCol="0">
            <a:spAutoFit/>
          </a:bodyPr>
          <a:lstStyle/>
          <a:p>
            <a:pPr algn="just"/>
            <a:r>
              <a:rPr lang="en-US" sz="1200" dirty="0">
                <a:solidFill>
                  <a:srgbClr val="7030A0"/>
                </a:solidFill>
                <a:latin typeface="Century Gothic" panose="020B0502020202020204" pitchFamily="34" charset="0"/>
                <a:cs typeface="Times New Roman" panose="02020603050405020304" pitchFamily="18" charset="0"/>
              </a:rPr>
              <a:t>Virtual reality (VR) is an emerging technology that has the potential to revolutionize the way we interact with games and other experiences. However, VR is still relatively new and expensive, and many people lack the understanding of how it works. This limits the reach of VR technology and prevents it from becoming an integral part of our lives.</a:t>
            </a:r>
          </a:p>
          <a:p>
            <a:pPr algn="just"/>
            <a:endParaRPr lang="en-US" sz="1200" dirty="0">
              <a:solidFill>
                <a:srgbClr val="7030A0"/>
              </a:solidFill>
              <a:latin typeface="Century Gothic" panose="020B0502020202020204" pitchFamily="34" charset="0"/>
              <a:cs typeface="Times New Roman" panose="02020603050405020304" pitchFamily="18" charset="0"/>
            </a:endParaRPr>
          </a:p>
          <a:p>
            <a:pPr algn="just"/>
            <a:r>
              <a:rPr lang="en-US" sz="1200" dirty="0">
                <a:solidFill>
                  <a:srgbClr val="7030A0"/>
                </a:solidFill>
                <a:latin typeface="Century Gothic" panose="020B0502020202020204" pitchFamily="34" charset="0"/>
                <a:cs typeface="Times New Roman" panose="02020603050405020304" pitchFamily="18" charset="0"/>
              </a:rPr>
              <a:t>One way to introduce VR technology to a wider audience is to develop VR games. Gaming being one of the biggest industries in the world will allow VR to get a platform where it can showcase its endless possibilities to the world. Horror Games are some of the biggest games in the industry as they allow the player to get immersed with the environment. This makes the horror genre one of the best genres to showcase the capability of VR.</a:t>
            </a:r>
          </a:p>
        </p:txBody>
      </p:sp>
      <p:sp>
        <p:nvSpPr>
          <p:cNvPr id="7" name="Rectangle: Rounded Corners 6">
            <a:extLst>
              <a:ext uri="{FF2B5EF4-FFF2-40B4-BE49-F238E27FC236}">
                <a16:creationId xmlns:a16="http://schemas.microsoft.com/office/drawing/2014/main" id="{E32609C5-D921-5D2C-ED64-6F8C8210B307}"/>
              </a:ext>
            </a:extLst>
          </p:cNvPr>
          <p:cNvSpPr/>
          <p:nvPr/>
        </p:nvSpPr>
        <p:spPr>
          <a:xfrm>
            <a:off x="550571" y="3628263"/>
            <a:ext cx="199575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Expensive</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9" name="Rectangle: Rounded Corners 8">
            <a:extLst>
              <a:ext uri="{FF2B5EF4-FFF2-40B4-BE49-F238E27FC236}">
                <a16:creationId xmlns:a16="http://schemas.microsoft.com/office/drawing/2014/main" id="{36768F13-2A88-F382-4F43-7C432820C404}"/>
              </a:ext>
            </a:extLst>
          </p:cNvPr>
          <p:cNvSpPr/>
          <p:nvPr/>
        </p:nvSpPr>
        <p:spPr>
          <a:xfrm>
            <a:off x="6319469" y="3628261"/>
            <a:ext cx="199575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Awareness </a:t>
            </a:r>
          </a:p>
          <a:p>
            <a:pPr algn="ctr"/>
            <a:r>
              <a:rPr lang="en-IN" dirty="0">
                <a:ln/>
                <a:solidFill>
                  <a:sysClr val="windowText" lastClr="000000"/>
                </a:solidFill>
                <a:latin typeface="Century Gothic" panose="020B0502020202020204" pitchFamily="34" charset="0"/>
              </a:rPr>
              <a:t>&amp; Education </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3AB7584B-8AF2-AE01-3EA3-CC72292049E7}"/>
              </a:ext>
            </a:extLst>
          </p:cNvPr>
          <p:cNvSpPr/>
          <p:nvPr/>
        </p:nvSpPr>
        <p:spPr>
          <a:xfrm>
            <a:off x="3427586" y="3640111"/>
            <a:ext cx="1995752" cy="499403"/>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n/>
                <a:solidFill>
                  <a:sysClr val="windowText" lastClr="000000"/>
                </a:solidFill>
                <a:latin typeface="Century Gothic" panose="020B0502020202020204" pitchFamily="34" charset="0"/>
              </a:rPr>
              <a:t>Technical Constraints</a:t>
            </a:r>
            <a:endParaRPr lang="en-IN" dirty="0">
              <a:ln w="22225">
                <a:solidFill>
                  <a:schemeClr val="accent2"/>
                </a:solidFill>
                <a:prstDash val="solid"/>
              </a:ln>
              <a:solidFill>
                <a:sysClr val="windowText" lastClr="000000"/>
              </a:solidFill>
              <a:latin typeface="Century Gothic" panose="020B0502020202020204" pitchFamily="34" charset="0"/>
            </a:endParaRPr>
          </a:p>
        </p:txBody>
      </p:sp>
    </p:spTree>
    <p:extLst>
      <p:ext uri="{BB962C8B-B14F-4D97-AF65-F5344CB8AC3E}">
        <p14:creationId xmlns:p14="http://schemas.microsoft.com/office/powerpoint/2010/main" val="4273249952"/>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1571</Words>
  <Application>Microsoft Office PowerPoint</Application>
  <PresentationFormat>On-screen Show (16:9)</PresentationFormat>
  <Paragraphs>174</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Constantia</vt:lpstr>
      <vt:lpstr>Noto Sans</vt:lpstr>
      <vt:lpstr>Times New Roman</vt:lpstr>
      <vt:lpstr>Symbol</vt:lpstr>
      <vt:lpstr>Arial</vt:lpstr>
      <vt:lpstr>Calibri</vt:lpstr>
      <vt:lpstr>Century Gothic</vt:lpstr>
      <vt:lpstr>Prsnt1</vt:lpstr>
      <vt:lpstr>EXCELSSIOR EDUCATION SOCIETY’S  K. C. COLLEGE OF ENGINEERING AND MANAGEMENT STUDIES AND RESEARCH (Affiliated to the University of Mumbai) Mith Bunder Road, Near Hume Pipe, Kopari, Thane(E)-400603</vt:lpstr>
      <vt:lpstr>PowerPoint Presentation</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vt:lpstr>
      <vt:lpstr>Feasibility Study</vt:lpstr>
      <vt:lpstr>PowerPoint Presentation</vt:lpstr>
      <vt:lpstr>PowerPoint Presentation</vt:lpstr>
      <vt:lpstr>PowerPoint Presentation</vt:lpstr>
      <vt:lpstr>PowerPoint Presentation</vt:lpstr>
      <vt:lpstr>Implementation Details</vt:lpstr>
      <vt:lpstr>Implementation</vt:lpstr>
      <vt:lpstr>Implementation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Shruti Sabbani</dc:creator>
  <cp:lastModifiedBy>Hitesh Behera</cp:lastModifiedBy>
  <cp:revision>11</cp:revision>
  <dcterms:modified xsi:type="dcterms:W3CDTF">2024-05-03T20:10:41Z</dcterms:modified>
</cp:coreProperties>
</file>