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72" r:id="rId11"/>
    <p:sldId id="265" r:id="rId12"/>
    <p:sldId id="266" r:id="rId13"/>
    <p:sldId id="267" r:id="rId14"/>
    <p:sldId id="273" r:id="rId15"/>
    <p:sldId id="268" r:id="rId16"/>
    <p:sldId id="269" r:id="rId17"/>
    <p:sldId id="271"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6E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65EC7-5029-476D-8347-5520D4D8E922}" type="datetimeFigureOut">
              <a:rPr lang="en-IN" smtClean="0"/>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0B8CA-AAB4-4E9E-818D-0C122AD092A4}" type="slidenum">
              <a:rPr lang="en-IN" smtClean="0"/>
              <a:t>‹#›</a:t>
            </a:fld>
            <a:endParaRPr lang="en-IN"/>
          </a:p>
        </p:txBody>
      </p:sp>
    </p:spTree>
    <p:extLst>
      <p:ext uri="{BB962C8B-B14F-4D97-AF65-F5344CB8AC3E}">
        <p14:creationId xmlns:p14="http://schemas.microsoft.com/office/powerpoint/2010/main" val="357324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B0B8CA-AAB4-4E9E-818D-0C122AD092A4}" type="slidenum">
              <a:rPr lang="en-IN" smtClean="0"/>
              <a:t>9</a:t>
            </a:fld>
            <a:endParaRPr lang="en-IN"/>
          </a:p>
        </p:txBody>
      </p:sp>
    </p:spTree>
    <p:extLst>
      <p:ext uri="{BB962C8B-B14F-4D97-AF65-F5344CB8AC3E}">
        <p14:creationId xmlns:p14="http://schemas.microsoft.com/office/powerpoint/2010/main" val="359816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4DFF71-D7B4-41FD-A770-F6959A092EE2}"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57AFB-6457-484A-93A8-69581980FE38}" type="slidenum">
              <a:rPr lang="en-IN" smtClean="0"/>
              <a:t>‹#›</a:t>
            </a:fld>
            <a:endParaRPr lang="en-IN"/>
          </a:p>
        </p:txBody>
      </p:sp>
    </p:spTree>
    <p:extLst>
      <p:ext uri="{BB962C8B-B14F-4D97-AF65-F5344CB8AC3E}">
        <p14:creationId xmlns:p14="http://schemas.microsoft.com/office/powerpoint/2010/main" val="24818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DFF71-D7B4-41FD-A770-F6959A092EE2}"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57AFB-6457-484A-93A8-69581980FE38}" type="slidenum">
              <a:rPr lang="en-IN" smtClean="0"/>
              <a:t>‹#›</a:t>
            </a:fld>
            <a:endParaRPr lang="en-IN"/>
          </a:p>
        </p:txBody>
      </p:sp>
    </p:spTree>
    <p:extLst>
      <p:ext uri="{BB962C8B-B14F-4D97-AF65-F5344CB8AC3E}">
        <p14:creationId xmlns:p14="http://schemas.microsoft.com/office/powerpoint/2010/main" val="59533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DFF71-D7B4-41FD-A770-F6959A092EE2}"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57AFB-6457-484A-93A8-69581980FE38}" type="slidenum">
              <a:rPr lang="en-IN" smtClean="0"/>
              <a:t>‹#›</a:t>
            </a:fld>
            <a:endParaRPr lang="en-IN"/>
          </a:p>
        </p:txBody>
      </p:sp>
    </p:spTree>
    <p:extLst>
      <p:ext uri="{BB962C8B-B14F-4D97-AF65-F5344CB8AC3E}">
        <p14:creationId xmlns:p14="http://schemas.microsoft.com/office/powerpoint/2010/main" val="180588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DFF71-D7B4-41FD-A770-F6959A092EE2}"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57AFB-6457-484A-93A8-69581980FE38}" type="slidenum">
              <a:rPr lang="en-IN" smtClean="0"/>
              <a:t>‹#›</a:t>
            </a:fld>
            <a:endParaRPr lang="en-IN"/>
          </a:p>
        </p:txBody>
      </p:sp>
    </p:spTree>
    <p:extLst>
      <p:ext uri="{BB962C8B-B14F-4D97-AF65-F5344CB8AC3E}">
        <p14:creationId xmlns:p14="http://schemas.microsoft.com/office/powerpoint/2010/main" val="105642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DFF71-D7B4-41FD-A770-F6959A092EE2}"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757AFB-6457-484A-93A8-69581980FE38}" type="slidenum">
              <a:rPr lang="en-IN" smtClean="0"/>
              <a:t>‹#›</a:t>
            </a:fld>
            <a:endParaRPr lang="en-IN"/>
          </a:p>
        </p:txBody>
      </p:sp>
    </p:spTree>
    <p:extLst>
      <p:ext uri="{BB962C8B-B14F-4D97-AF65-F5344CB8AC3E}">
        <p14:creationId xmlns:p14="http://schemas.microsoft.com/office/powerpoint/2010/main" val="376796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4DFF71-D7B4-41FD-A770-F6959A092EE2}"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757AFB-6457-484A-93A8-69581980FE38}" type="slidenum">
              <a:rPr lang="en-IN" smtClean="0"/>
              <a:t>‹#›</a:t>
            </a:fld>
            <a:endParaRPr lang="en-IN"/>
          </a:p>
        </p:txBody>
      </p:sp>
    </p:spTree>
    <p:extLst>
      <p:ext uri="{BB962C8B-B14F-4D97-AF65-F5344CB8AC3E}">
        <p14:creationId xmlns:p14="http://schemas.microsoft.com/office/powerpoint/2010/main" val="224077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4DFF71-D7B4-41FD-A770-F6959A092EE2}"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757AFB-6457-484A-93A8-69581980FE38}" type="slidenum">
              <a:rPr lang="en-IN" smtClean="0"/>
              <a:t>‹#›</a:t>
            </a:fld>
            <a:endParaRPr lang="en-IN"/>
          </a:p>
        </p:txBody>
      </p:sp>
    </p:spTree>
    <p:extLst>
      <p:ext uri="{BB962C8B-B14F-4D97-AF65-F5344CB8AC3E}">
        <p14:creationId xmlns:p14="http://schemas.microsoft.com/office/powerpoint/2010/main" val="341642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4DFF71-D7B4-41FD-A770-F6959A092EE2}"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757AFB-6457-484A-93A8-69581980FE38}" type="slidenum">
              <a:rPr lang="en-IN" smtClean="0"/>
              <a:t>‹#›</a:t>
            </a:fld>
            <a:endParaRPr lang="en-IN"/>
          </a:p>
        </p:txBody>
      </p:sp>
    </p:spTree>
    <p:extLst>
      <p:ext uri="{BB962C8B-B14F-4D97-AF65-F5344CB8AC3E}">
        <p14:creationId xmlns:p14="http://schemas.microsoft.com/office/powerpoint/2010/main" val="2889348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DFF71-D7B4-41FD-A770-F6959A092EE2}"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757AFB-6457-484A-93A8-69581980FE38}" type="slidenum">
              <a:rPr lang="en-IN" smtClean="0"/>
              <a:t>‹#›</a:t>
            </a:fld>
            <a:endParaRPr lang="en-IN"/>
          </a:p>
        </p:txBody>
      </p:sp>
    </p:spTree>
    <p:extLst>
      <p:ext uri="{BB962C8B-B14F-4D97-AF65-F5344CB8AC3E}">
        <p14:creationId xmlns:p14="http://schemas.microsoft.com/office/powerpoint/2010/main" val="300584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4DFF71-D7B4-41FD-A770-F6959A092EE2}"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757AFB-6457-484A-93A8-69581980FE38}" type="slidenum">
              <a:rPr lang="en-IN" smtClean="0"/>
              <a:t>‹#›</a:t>
            </a:fld>
            <a:endParaRPr lang="en-IN"/>
          </a:p>
        </p:txBody>
      </p:sp>
    </p:spTree>
    <p:extLst>
      <p:ext uri="{BB962C8B-B14F-4D97-AF65-F5344CB8AC3E}">
        <p14:creationId xmlns:p14="http://schemas.microsoft.com/office/powerpoint/2010/main" val="232741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4DFF71-D7B4-41FD-A770-F6959A092EE2}"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757AFB-6457-484A-93A8-69581980FE38}" type="slidenum">
              <a:rPr lang="en-IN" smtClean="0"/>
              <a:t>‹#›</a:t>
            </a:fld>
            <a:endParaRPr lang="en-IN"/>
          </a:p>
        </p:txBody>
      </p:sp>
    </p:spTree>
    <p:extLst>
      <p:ext uri="{BB962C8B-B14F-4D97-AF65-F5344CB8AC3E}">
        <p14:creationId xmlns:p14="http://schemas.microsoft.com/office/powerpoint/2010/main" val="257890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404DFF71-D7B4-41FD-A770-F6959A092EE2}" type="datetimeFigureOut">
              <a:rPr lang="en-IN" smtClean="0"/>
              <a:t>19-04-2024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1E757AFB-6457-484A-93A8-69581980FE38}" type="slidenum">
              <a:rPr lang="en-IN" smtClean="0"/>
              <a:t>‹#›</a:t>
            </a:fld>
            <a:endParaRPr lang="en-IN"/>
          </a:p>
        </p:txBody>
      </p:sp>
    </p:spTree>
    <p:extLst>
      <p:ext uri="{BB962C8B-B14F-4D97-AF65-F5344CB8AC3E}">
        <p14:creationId xmlns:p14="http://schemas.microsoft.com/office/powerpoint/2010/main" val="5093552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DFC8-8673-D3D1-93C7-7A91C8A86FEC}"/>
              </a:ext>
            </a:extLst>
          </p:cNvPr>
          <p:cNvSpPr>
            <a:spLocks noGrp="1"/>
          </p:cNvSpPr>
          <p:nvPr>
            <p:ph type="ctrTitle"/>
          </p:nvPr>
        </p:nvSpPr>
        <p:spPr>
          <a:xfrm>
            <a:off x="1524000" y="630261"/>
            <a:ext cx="9144000" cy="2387600"/>
          </a:xfrm>
        </p:spPr>
        <p:txBody>
          <a:bodyPr/>
          <a:lstStyle/>
          <a:p>
            <a:r>
              <a:rPr lang="en-US" b="1" dirty="0">
                <a:latin typeface="Century Gothic" panose="020B0502020202020204" pitchFamily="34" charset="0"/>
                <a:ea typeface="Nirmala UI" panose="020B0502040204020203" pitchFamily="34" charset="0"/>
                <a:cs typeface="Nirmala UI" panose="020B0502040204020203" pitchFamily="34" charset="0"/>
              </a:rPr>
              <a:t>VR HORROR GAME</a:t>
            </a:r>
            <a:endParaRPr lang="en-IN" b="1" dirty="0">
              <a:latin typeface="Century Gothic" panose="020B0502020202020204" pitchFamily="34" charset="0"/>
              <a:ea typeface="Nirmala UI" panose="020B0502040204020203" pitchFamily="34" charset="0"/>
              <a:cs typeface="Nirmala UI" panose="020B0502040204020203" pitchFamily="34" charset="0"/>
            </a:endParaRPr>
          </a:p>
        </p:txBody>
      </p:sp>
      <p:sp>
        <p:nvSpPr>
          <p:cNvPr id="3" name="Subtitle 2">
            <a:extLst>
              <a:ext uri="{FF2B5EF4-FFF2-40B4-BE49-F238E27FC236}">
                <a16:creationId xmlns:a16="http://schemas.microsoft.com/office/drawing/2014/main" id="{27BB241B-41C5-FA2B-58D6-1386C7232A05}"/>
              </a:ext>
            </a:extLst>
          </p:cNvPr>
          <p:cNvSpPr>
            <a:spLocks noGrp="1"/>
          </p:cNvSpPr>
          <p:nvPr>
            <p:ph type="subTitle" idx="1"/>
          </p:nvPr>
        </p:nvSpPr>
        <p:spPr>
          <a:xfrm>
            <a:off x="2396535" y="3572910"/>
            <a:ext cx="3711677" cy="1655762"/>
          </a:xfrm>
        </p:spPr>
        <p:txBody>
          <a:bodyPr>
            <a:normAutofit lnSpcReduction="10000"/>
          </a:bodyPr>
          <a:lstStyle/>
          <a:p>
            <a:pPr algn="l"/>
            <a:r>
              <a:rPr lang="en-US" dirty="0">
                <a:latin typeface="Century Gothic" panose="020B0502020202020204" pitchFamily="34" charset="0"/>
                <a:ea typeface="Nirmala UI" panose="020B0502040204020203" pitchFamily="34" charset="0"/>
                <a:cs typeface="Nirmala UI" panose="020B0502040204020203" pitchFamily="34" charset="0"/>
              </a:rPr>
              <a:t>Ritvik </a:t>
            </a:r>
            <a:r>
              <a:rPr lang="en-US" dirty="0" err="1">
                <a:latin typeface="Century Gothic" panose="020B0502020202020204" pitchFamily="34" charset="0"/>
                <a:ea typeface="Nirmala UI" panose="020B0502040204020203" pitchFamily="34" charset="0"/>
                <a:cs typeface="Nirmala UI" panose="020B0502040204020203" pitchFamily="34" charset="0"/>
              </a:rPr>
              <a:t>Babre</a:t>
            </a:r>
            <a:endParaRPr lang="en-US" dirty="0">
              <a:latin typeface="Century Gothic" panose="020B0502020202020204" pitchFamily="34" charset="0"/>
              <a:ea typeface="Nirmala UI" panose="020B0502040204020203" pitchFamily="34" charset="0"/>
              <a:cs typeface="Nirmala UI" panose="020B0502040204020203" pitchFamily="34" charset="0"/>
            </a:endParaRPr>
          </a:p>
          <a:p>
            <a:pPr algn="l"/>
            <a:r>
              <a:rPr lang="en-US" dirty="0">
                <a:latin typeface="Century Gothic" panose="020B0502020202020204" pitchFamily="34" charset="0"/>
                <a:ea typeface="Nirmala UI" panose="020B0502040204020203" pitchFamily="34" charset="0"/>
                <a:cs typeface="Nirmala UI" panose="020B0502040204020203" pitchFamily="34" charset="0"/>
              </a:rPr>
              <a:t>Hitesh Behera</a:t>
            </a:r>
          </a:p>
          <a:p>
            <a:pPr algn="l"/>
            <a:r>
              <a:rPr lang="en-US" dirty="0">
                <a:latin typeface="Century Gothic" panose="020B0502020202020204" pitchFamily="34" charset="0"/>
                <a:ea typeface="Nirmala UI" panose="020B0502040204020203" pitchFamily="34" charset="0"/>
                <a:cs typeface="Nirmala UI" panose="020B0502040204020203" pitchFamily="34" charset="0"/>
              </a:rPr>
              <a:t>Swapnil Yadav</a:t>
            </a:r>
          </a:p>
          <a:p>
            <a:pPr algn="l"/>
            <a:r>
              <a:rPr lang="en-US" dirty="0">
                <a:latin typeface="Century Gothic" panose="020B0502020202020204" pitchFamily="34" charset="0"/>
                <a:ea typeface="Nirmala UI" panose="020B0502040204020203" pitchFamily="34" charset="0"/>
                <a:cs typeface="Nirmala UI" panose="020B0502040204020203" pitchFamily="34" charset="0"/>
              </a:rPr>
              <a:t>Shruti </a:t>
            </a:r>
            <a:r>
              <a:rPr lang="en-US" dirty="0" err="1">
                <a:latin typeface="Century Gothic" panose="020B0502020202020204" pitchFamily="34" charset="0"/>
                <a:ea typeface="Nirmala UI" panose="020B0502040204020203" pitchFamily="34" charset="0"/>
                <a:cs typeface="Nirmala UI" panose="020B0502040204020203" pitchFamily="34" charset="0"/>
              </a:rPr>
              <a:t>Sabanni</a:t>
            </a:r>
            <a:endParaRPr lang="en-IN" dirty="0">
              <a:latin typeface="Century Gothic" panose="020B0502020202020204" pitchFamily="34" charset="0"/>
              <a:ea typeface="Nirmala UI" panose="020B0502040204020203" pitchFamily="34" charset="0"/>
              <a:cs typeface="Nirmala UI" panose="020B0502040204020203" pitchFamily="34" charset="0"/>
            </a:endParaRPr>
          </a:p>
        </p:txBody>
      </p:sp>
      <p:sp>
        <p:nvSpPr>
          <p:cNvPr id="4" name="Rectangle: Rounded Corners 3">
            <a:extLst>
              <a:ext uri="{FF2B5EF4-FFF2-40B4-BE49-F238E27FC236}">
                <a16:creationId xmlns:a16="http://schemas.microsoft.com/office/drawing/2014/main" id="{9F47D19B-F22C-2F99-8961-58EB7CDF3E0B}"/>
              </a:ext>
            </a:extLst>
          </p:cNvPr>
          <p:cNvSpPr/>
          <p:nvPr/>
        </p:nvSpPr>
        <p:spPr>
          <a:xfrm>
            <a:off x="5218393" y="3473320"/>
            <a:ext cx="45719" cy="1854942"/>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entury Gothic" panose="020B0502020202020204" pitchFamily="34" charset="0"/>
              <a:ea typeface="Nirmala UI" panose="020B0502040204020203" pitchFamily="34" charset="0"/>
              <a:cs typeface="Nirmala UI" panose="020B0502040204020203" pitchFamily="34" charset="0"/>
            </a:endParaRPr>
          </a:p>
        </p:txBody>
      </p:sp>
      <p:sp>
        <p:nvSpPr>
          <p:cNvPr id="5" name="Title 1">
            <a:extLst>
              <a:ext uri="{FF2B5EF4-FFF2-40B4-BE49-F238E27FC236}">
                <a16:creationId xmlns:a16="http://schemas.microsoft.com/office/drawing/2014/main" id="{254694EC-3D7A-911F-CD30-48F1F48265A9}"/>
              </a:ext>
            </a:extLst>
          </p:cNvPr>
          <p:cNvSpPr txBox="1">
            <a:spLocks/>
          </p:cNvSpPr>
          <p:nvPr/>
        </p:nvSpPr>
        <p:spPr>
          <a:xfrm>
            <a:off x="5602008" y="2841072"/>
            <a:ext cx="642538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latin typeface="Century Gothic" panose="020B0502020202020204" pitchFamily="34" charset="0"/>
                <a:ea typeface="Nirmala UI" panose="020B0502040204020203" pitchFamily="34" charset="0"/>
                <a:cs typeface="Nirmala UI" panose="020B0502040204020203" pitchFamily="34" charset="0"/>
              </a:rPr>
              <a:t>K. C. COLLEGE OF </a:t>
            </a:r>
          </a:p>
          <a:p>
            <a:pPr algn="l"/>
            <a:r>
              <a:rPr lang="en-US" sz="3200" dirty="0">
                <a:latin typeface="Century Gothic" panose="020B0502020202020204" pitchFamily="34" charset="0"/>
                <a:ea typeface="Nirmala UI" panose="020B0502040204020203" pitchFamily="34" charset="0"/>
                <a:cs typeface="Nirmala UI" panose="020B0502040204020203" pitchFamily="34" charset="0"/>
              </a:rPr>
              <a:t>ENGINEERING, THANE</a:t>
            </a:r>
            <a:endParaRPr lang="en-IN" sz="3200" dirty="0">
              <a:latin typeface="Century Gothic" panose="020B0502020202020204"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1893788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797BB4-C1CE-18C0-42EF-594ACA1A8FC5}"/>
              </a:ext>
            </a:extLst>
          </p:cNvPr>
          <p:cNvSpPr txBox="1"/>
          <p:nvPr/>
        </p:nvSpPr>
        <p:spPr>
          <a:xfrm>
            <a:off x="1313286" y="621068"/>
            <a:ext cx="9171709" cy="901016"/>
          </a:xfrm>
          <a:prstGeom prst="rect">
            <a:avLst/>
          </a:prstGeom>
          <a:noFill/>
        </p:spPr>
        <p:txBody>
          <a:bodyPr wrap="square" rtlCol="0">
            <a:spAutoFit/>
          </a:bodyPr>
          <a:lstStyle/>
          <a:p>
            <a:pPr algn="just">
              <a:lnSpc>
                <a:spcPct val="150000"/>
              </a:lnSpc>
            </a:pPr>
            <a:r>
              <a:rPr lang="en-US" sz="4000" b="1" dirty="0">
                <a:latin typeface="Century Gothic" panose="020B0502020202020204" pitchFamily="34" charset="0"/>
                <a:ea typeface="Nirmala UI" panose="020B0502040204020203" pitchFamily="34" charset="0"/>
                <a:cs typeface="Nirmala UI" panose="020B0502040204020203" pitchFamily="34" charset="0"/>
              </a:rPr>
              <a:t>Components</a:t>
            </a:r>
          </a:p>
        </p:txBody>
      </p:sp>
      <p:sp>
        <p:nvSpPr>
          <p:cNvPr id="3" name="TextBox 2">
            <a:extLst>
              <a:ext uri="{FF2B5EF4-FFF2-40B4-BE49-F238E27FC236}">
                <a16:creationId xmlns:a16="http://schemas.microsoft.com/office/drawing/2014/main" id="{FBBE9CBB-844C-980C-876A-25212CDE2B11}"/>
              </a:ext>
            </a:extLst>
          </p:cNvPr>
          <p:cNvSpPr txBox="1"/>
          <p:nvPr/>
        </p:nvSpPr>
        <p:spPr>
          <a:xfrm>
            <a:off x="2117571" y="1697466"/>
            <a:ext cx="8635282" cy="161614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dirty="0">
                <a:latin typeface="Century Gothic" panose="020B0502020202020204" pitchFamily="34" charset="0"/>
                <a:ea typeface="Nirmala UI" panose="020B0502040204020203" pitchFamily="34" charset="0"/>
                <a:cs typeface="Nirmala UI" panose="020B0502040204020203" pitchFamily="34" charset="0"/>
              </a:rPr>
              <a:t>Google Cardboard SDK:</a:t>
            </a:r>
            <a:r>
              <a:rPr lang="en-US" sz="1600" dirty="0">
                <a:latin typeface="Century Gothic" panose="020B0502020202020204" pitchFamily="34" charset="0"/>
                <a:ea typeface="Nirmala UI" panose="020B0502040204020203" pitchFamily="34" charset="0"/>
                <a:cs typeface="Nirmala UI" panose="020B0502040204020203" pitchFamily="34" charset="0"/>
              </a:rPr>
              <a:t> Integrates VR functionalities on Android devices, including stereoscopic rendering and headtracking.</a:t>
            </a:r>
          </a:p>
          <a:p>
            <a:pPr marL="285750" indent="-285750" algn="just">
              <a:lnSpc>
                <a:spcPct val="150000"/>
              </a:lnSpc>
              <a:buFont typeface="Arial" panose="020B0604020202020204" pitchFamily="34" charset="0"/>
              <a:buChar char="•"/>
            </a:pPr>
            <a:r>
              <a:rPr lang="en-US" b="1" dirty="0">
                <a:latin typeface="Century Gothic" panose="020B0502020202020204" pitchFamily="34" charset="0"/>
                <a:ea typeface="Nirmala UI" panose="020B0502040204020203" pitchFamily="34" charset="0"/>
                <a:cs typeface="Nirmala UI" panose="020B0502040204020203" pitchFamily="34" charset="0"/>
              </a:rPr>
              <a:t>Gyroscope:</a:t>
            </a:r>
            <a:r>
              <a:rPr lang="en-US" sz="1600" b="1" dirty="0">
                <a:latin typeface="Century Gothic" panose="020B0502020202020204" pitchFamily="34" charset="0"/>
                <a:ea typeface="Nirmala UI" panose="020B0502040204020203" pitchFamily="34" charset="0"/>
                <a:cs typeface="Nirmala UI" panose="020B0502040204020203" pitchFamily="34" charset="0"/>
              </a:rPr>
              <a:t> </a:t>
            </a:r>
            <a:r>
              <a:rPr lang="en-US" sz="1600" dirty="0">
                <a:latin typeface="Century Gothic" panose="020B0502020202020204" pitchFamily="34" charset="0"/>
                <a:ea typeface="Nirmala UI" panose="020B0502040204020203" pitchFamily="34" charset="0"/>
                <a:cs typeface="Nirmala UI" panose="020B0502040204020203" pitchFamily="34" charset="0"/>
              </a:rPr>
              <a:t>Utilizes sensor data to track players' head movements and rotation, enhancing immersion.</a:t>
            </a:r>
            <a:endParaRPr lang="en-IN" sz="1600" dirty="0">
              <a:latin typeface="Century Gothic" panose="020B0502020202020204" pitchFamily="34" charset="0"/>
              <a:ea typeface="Nirmala UI" panose="020B0502040204020203" pitchFamily="34" charset="0"/>
              <a:cs typeface="Nirmala UI" panose="020B0502040204020203" pitchFamily="34" charset="0"/>
            </a:endParaRPr>
          </a:p>
        </p:txBody>
      </p:sp>
      <p:sp>
        <p:nvSpPr>
          <p:cNvPr id="4" name="TextBox 3">
            <a:extLst>
              <a:ext uri="{FF2B5EF4-FFF2-40B4-BE49-F238E27FC236}">
                <a16:creationId xmlns:a16="http://schemas.microsoft.com/office/drawing/2014/main" id="{F658AEB5-54FC-507F-F6D8-8D73FDD12E06}"/>
              </a:ext>
            </a:extLst>
          </p:cNvPr>
          <p:cNvSpPr txBox="1"/>
          <p:nvPr/>
        </p:nvSpPr>
        <p:spPr>
          <a:xfrm>
            <a:off x="2117571" y="3207774"/>
            <a:ext cx="8635282" cy="240097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dirty="0">
                <a:latin typeface="Century Gothic" panose="020B0502020202020204" pitchFamily="34" charset="0"/>
                <a:ea typeface="Nirmala UI" panose="020B0502040204020203" pitchFamily="34" charset="0"/>
                <a:cs typeface="Nirmala UI" panose="020B0502040204020203" pitchFamily="34" charset="0"/>
              </a:rPr>
              <a:t>Item Spawner:</a:t>
            </a:r>
            <a:r>
              <a:rPr lang="en-US" sz="1600" b="1" dirty="0">
                <a:latin typeface="Century Gothic" panose="020B0502020202020204" pitchFamily="34" charset="0"/>
                <a:ea typeface="Nirmala UI" panose="020B0502040204020203" pitchFamily="34" charset="0"/>
                <a:cs typeface="Nirmala UI" panose="020B0502040204020203" pitchFamily="34" charset="0"/>
              </a:rPr>
              <a:t> </a:t>
            </a:r>
            <a:r>
              <a:rPr lang="en-US" sz="1600" dirty="0">
                <a:latin typeface="Century Gothic" panose="020B0502020202020204" pitchFamily="34" charset="0"/>
                <a:ea typeface="Nirmala UI" panose="020B0502040204020203" pitchFamily="34" charset="0"/>
                <a:cs typeface="Nirmala UI" panose="020B0502040204020203" pitchFamily="34" charset="0"/>
              </a:rPr>
              <a:t>The algorithm enhances game </a:t>
            </a:r>
            <a:r>
              <a:rPr lang="en-US" sz="1600" dirty="0" err="1">
                <a:latin typeface="Century Gothic" panose="020B0502020202020204" pitchFamily="34" charset="0"/>
                <a:ea typeface="Nirmala UI" panose="020B0502040204020203" pitchFamily="34" charset="0"/>
                <a:cs typeface="Nirmala UI" panose="020B0502040204020203" pitchFamily="34" charset="0"/>
              </a:rPr>
              <a:t>replayability</a:t>
            </a:r>
            <a:r>
              <a:rPr lang="en-US" sz="1600" dirty="0">
                <a:latin typeface="Century Gothic" panose="020B0502020202020204" pitchFamily="34" charset="0"/>
                <a:ea typeface="Nirmala UI" panose="020B0502040204020203" pitchFamily="34" charset="0"/>
                <a:cs typeface="Nirmala UI" panose="020B0502040204020203" pitchFamily="34" charset="0"/>
              </a:rPr>
              <a:t> by randomly spawning items from strategically positioned points across the map.</a:t>
            </a:r>
          </a:p>
          <a:p>
            <a:pPr marL="285750" indent="-285750" algn="just">
              <a:lnSpc>
                <a:spcPct val="150000"/>
              </a:lnSpc>
              <a:buFont typeface="Arial" panose="020B0604020202020204" pitchFamily="34" charset="0"/>
              <a:buChar char="•"/>
            </a:pPr>
            <a:r>
              <a:rPr lang="en-US" b="1" dirty="0">
                <a:latin typeface="Century Gothic" panose="020B0502020202020204" pitchFamily="34" charset="0"/>
                <a:ea typeface="Nirmala UI" panose="020B0502040204020203" pitchFamily="34" charset="0"/>
                <a:cs typeface="Nirmala UI" panose="020B0502040204020203" pitchFamily="34" charset="0"/>
              </a:rPr>
              <a:t>Audio Management: </a:t>
            </a:r>
            <a:r>
              <a:rPr lang="en-US" sz="1600" dirty="0">
                <a:latin typeface="Century Gothic" panose="020B0502020202020204" pitchFamily="34" charset="0"/>
                <a:ea typeface="Nirmala UI" panose="020B0502040204020203" pitchFamily="34" charset="0"/>
                <a:cs typeface="Nirmala UI" panose="020B0502040204020203" pitchFamily="34" charset="0"/>
              </a:rPr>
              <a:t>Implements 3D spatial audio, ambient music, and eerie sounds for a heightened atmosphere.</a:t>
            </a:r>
          </a:p>
          <a:p>
            <a:pPr marL="285750" indent="-285750" algn="just">
              <a:lnSpc>
                <a:spcPct val="150000"/>
              </a:lnSpc>
              <a:buFont typeface="Arial" panose="020B0604020202020204" pitchFamily="34" charset="0"/>
              <a:buChar char="•"/>
            </a:pPr>
            <a:r>
              <a:rPr lang="en-US" b="1" dirty="0">
                <a:latin typeface="Century Gothic" panose="020B0502020202020204" pitchFamily="34" charset="0"/>
                <a:ea typeface="Nirmala UI" panose="020B0502040204020203" pitchFamily="34" charset="0"/>
                <a:cs typeface="Nirmala UI" panose="020B0502040204020203" pitchFamily="34" charset="0"/>
              </a:rPr>
              <a:t>User Interface (UI): </a:t>
            </a:r>
            <a:r>
              <a:rPr lang="en-US" sz="1600" dirty="0">
                <a:latin typeface="Century Gothic" panose="020B0502020202020204" pitchFamily="34" charset="0"/>
                <a:ea typeface="Nirmala UI" panose="020B0502040204020203" pitchFamily="34" charset="0"/>
                <a:cs typeface="Nirmala UI" panose="020B0502040204020203" pitchFamily="34" charset="0"/>
              </a:rPr>
              <a:t>VR-friendly UI elements provide essential information and enhance player interaction.</a:t>
            </a:r>
          </a:p>
        </p:txBody>
      </p:sp>
      <p:cxnSp>
        <p:nvCxnSpPr>
          <p:cNvPr id="5" name="Straight Connector 4">
            <a:extLst>
              <a:ext uri="{FF2B5EF4-FFF2-40B4-BE49-F238E27FC236}">
                <a16:creationId xmlns:a16="http://schemas.microsoft.com/office/drawing/2014/main" id="{A6C1270C-7698-A7C8-4F2C-3A677853FD7F}"/>
              </a:ext>
            </a:extLst>
          </p:cNvPr>
          <p:cNvCxnSpPr>
            <a:cxnSpLocks/>
          </p:cNvCxnSpPr>
          <p:nvPr/>
        </p:nvCxnSpPr>
        <p:spPr>
          <a:xfrm>
            <a:off x="1799303" y="1679717"/>
            <a:ext cx="0" cy="4116399"/>
          </a:xfrm>
          <a:prstGeom prst="line">
            <a:avLst/>
          </a:prstGeom>
          <a:ln w="76200" cap="rnd">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90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F77A7B-0D67-662B-0DE1-8D78FACBDD67}"/>
              </a:ext>
            </a:extLst>
          </p:cNvPr>
          <p:cNvSpPr txBox="1"/>
          <p:nvPr/>
        </p:nvSpPr>
        <p:spPr>
          <a:xfrm>
            <a:off x="1136306" y="548662"/>
            <a:ext cx="9171709" cy="901016"/>
          </a:xfrm>
          <a:prstGeom prst="rect">
            <a:avLst/>
          </a:prstGeom>
          <a:noFill/>
        </p:spPr>
        <p:txBody>
          <a:bodyPr wrap="square" rtlCol="0">
            <a:spAutoFit/>
          </a:bodyPr>
          <a:lstStyle/>
          <a:p>
            <a:pPr algn="just">
              <a:lnSpc>
                <a:spcPct val="150000"/>
              </a:lnSpc>
            </a:pPr>
            <a:r>
              <a:rPr lang="en-US" sz="4000" b="1" dirty="0">
                <a:latin typeface="Century Gothic" panose="020B0502020202020204" pitchFamily="34" charset="0"/>
                <a:ea typeface="Nirmala UI" panose="020B0502040204020203" pitchFamily="34" charset="0"/>
                <a:cs typeface="Nirmala UI" panose="020B0502040204020203" pitchFamily="34" charset="0"/>
              </a:rPr>
              <a:t>Results</a:t>
            </a:r>
          </a:p>
        </p:txBody>
      </p:sp>
      <p:grpSp>
        <p:nvGrpSpPr>
          <p:cNvPr id="3" name="Group 2">
            <a:extLst>
              <a:ext uri="{FF2B5EF4-FFF2-40B4-BE49-F238E27FC236}">
                <a16:creationId xmlns:a16="http://schemas.microsoft.com/office/drawing/2014/main" id="{A2D89D21-771A-F2EA-5978-229EE10C45C4}"/>
              </a:ext>
            </a:extLst>
          </p:cNvPr>
          <p:cNvGrpSpPr/>
          <p:nvPr/>
        </p:nvGrpSpPr>
        <p:grpSpPr>
          <a:xfrm>
            <a:off x="1887794" y="1769806"/>
            <a:ext cx="8416413" cy="3992661"/>
            <a:chOff x="788851" y="2403681"/>
            <a:chExt cx="5518401" cy="2617874"/>
          </a:xfrm>
        </p:grpSpPr>
        <p:sp>
          <p:nvSpPr>
            <p:cNvPr id="4" name="Rectangle: Rounded Corners 3">
              <a:extLst>
                <a:ext uri="{FF2B5EF4-FFF2-40B4-BE49-F238E27FC236}">
                  <a16:creationId xmlns:a16="http://schemas.microsoft.com/office/drawing/2014/main" id="{93662DFB-46F1-09DE-308E-1B4C643E6245}"/>
                </a:ext>
              </a:extLst>
            </p:cNvPr>
            <p:cNvSpPr/>
            <p:nvPr/>
          </p:nvSpPr>
          <p:spPr>
            <a:xfrm>
              <a:off x="788851" y="2403681"/>
              <a:ext cx="5518401" cy="2617874"/>
            </a:xfrm>
            <a:prstGeom prst="roundRect">
              <a:avLst>
                <a:gd name="adj" fmla="val 6425"/>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latin typeface="Century Gothic" panose="020B0502020202020204" pitchFamily="34" charset="0"/>
                  <a:ea typeface="Nirmala UI" panose="020B0502040204020203" pitchFamily="34" charset="0"/>
                  <a:cs typeface="Nirmala UI" panose="020B0502040204020203" pitchFamily="34" charset="0"/>
                </a:rPr>
                <a:t>Item spawn at Random Spots in every instance</a:t>
              </a:r>
              <a:endParaRPr lang="en-IN" dirty="0">
                <a:solidFill>
                  <a:schemeClr val="tx1"/>
                </a:solidFill>
                <a:latin typeface="Century Gothic" panose="020B0502020202020204" pitchFamily="34" charset="0"/>
                <a:ea typeface="Nirmala UI" panose="020B0502040204020203" pitchFamily="34" charset="0"/>
                <a:cs typeface="Nirmala UI" panose="020B0502040204020203" pitchFamily="34" charset="0"/>
              </a:endParaRPr>
            </a:p>
          </p:txBody>
        </p:sp>
        <p:pic>
          <p:nvPicPr>
            <p:cNvPr id="5" name="Picture 4">
              <a:extLst>
                <a:ext uri="{FF2B5EF4-FFF2-40B4-BE49-F238E27FC236}">
                  <a16:creationId xmlns:a16="http://schemas.microsoft.com/office/drawing/2014/main" id="{B1FA66B8-18F9-C70D-A941-B1E78B1101FE}"/>
                </a:ext>
              </a:extLst>
            </p:cNvPr>
            <p:cNvPicPr>
              <a:picLocks noChangeAspect="1"/>
            </p:cNvPicPr>
            <p:nvPr/>
          </p:nvPicPr>
          <p:blipFill>
            <a:blip r:embed="rId2"/>
            <a:stretch>
              <a:fillRect/>
            </a:stretch>
          </p:blipFill>
          <p:spPr>
            <a:xfrm>
              <a:off x="1147392" y="2638780"/>
              <a:ext cx="2303973" cy="1867537"/>
            </a:xfrm>
            <a:prstGeom prst="rect">
              <a:avLst/>
            </a:prstGeom>
          </p:spPr>
        </p:pic>
        <p:pic>
          <p:nvPicPr>
            <p:cNvPr id="6" name="Picture 5">
              <a:extLst>
                <a:ext uri="{FF2B5EF4-FFF2-40B4-BE49-F238E27FC236}">
                  <a16:creationId xmlns:a16="http://schemas.microsoft.com/office/drawing/2014/main" id="{926B4B87-DD3C-868F-9927-0779E9FBB445}"/>
                </a:ext>
              </a:extLst>
            </p:cNvPr>
            <p:cNvPicPr>
              <a:picLocks noChangeAspect="1"/>
            </p:cNvPicPr>
            <p:nvPr/>
          </p:nvPicPr>
          <p:blipFill>
            <a:blip r:embed="rId3"/>
            <a:stretch>
              <a:fillRect/>
            </a:stretch>
          </p:blipFill>
          <p:spPr>
            <a:xfrm>
              <a:off x="3557949" y="2638780"/>
              <a:ext cx="2360714" cy="1867537"/>
            </a:xfrm>
            <a:prstGeom prst="rect">
              <a:avLst/>
            </a:prstGeom>
          </p:spPr>
        </p:pic>
      </p:grpSp>
      <p:pic>
        <p:nvPicPr>
          <p:cNvPr id="13" name="Picture 12">
            <a:extLst>
              <a:ext uri="{FF2B5EF4-FFF2-40B4-BE49-F238E27FC236}">
                <a16:creationId xmlns:a16="http://schemas.microsoft.com/office/drawing/2014/main" id="{CD85FD53-06CE-9AC6-450C-7382D61EF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2189" y="2650438"/>
            <a:ext cx="808723" cy="797401"/>
          </a:xfrm>
          <a:prstGeom prst="rect">
            <a:avLst/>
          </a:prstGeom>
        </p:spPr>
      </p:pic>
      <p:pic>
        <p:nvPicPr>
          <p:cNvPr id="14" name="Picture 13">
            <a:extLst>
              <a:ext uri="{FF2B5EF4-FFF2-40B4-BE49-F238E27FC236}">
                <a16:creationId xmlns:a16="http://schemas.microsoft.com/office/drawing/2014/main" id="{E7B06B56-DC1E-2783-4D3D-EF9953503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462414" flipH="1">
            <a:off x="4888553" y="3049138"/>
            <a:ext cx="808723" cy="797401"/>
          </a:xfrm>
          <a:prstGeom prst="rect">
            <a:avLst/>
          </a:prstGeom>
        </p:spPr>
      </p:pic>
      <p:pic>
        <p:nvPicPr>
          <p:cNvPr id="15" name="Picture 14">
            <a:extLst>
              <a:ext uri="{FF2B5EF4-FFF2-40B4-BE49-F238E27FC236}">
                <a16:creationId xmlns:a16="http://schemas.microsoft.com/office/drawing/2014/main" id="{8108F22E-4E89-65BB-BFB8-AC33A1FE01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771505">
            <a:off x="3130901" y="4405215"/>
            <a:ext cx="808723" cy="797401"/>
          </a:xfrm>
          <a:prstGeom prst="rect">
            <a:avLst/>
          </a:prstGeom>
        </p:spPr>
      </p:pic>
    </p:spTree>
    <p:extLst>
      <p:ext uri="{BB962C8B-B14F-4D97-AF65-F5344CB8AC3E}">
        <p14:creationId xmlns:p14="http://schemas.microsoft.com/office/powerpoint/2010/main" val="243377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92040F4-F4F1-62EC-758E-553CD2C6FED2}"/>
              </a:ext>
            </a:extLst>
          </p:cNvPr>
          <p:cNvGrpSpPr/>
          <p:nvPr/>
        </p:nvGrpSpPr>
        <p:grpSpPr>
          <a:xfrm>
            <a:off x="465442" y="359738"/>
            <a:ext cx="6481048" cy="4128127"/>
            <a:chOff x="652621" y="2863094"/>
            <a:chExt cx="5802890" cy="3720733"/>
          </a:xfrm>
        </p:grpSpPr>
        <p:sp>
          <p:nvSpPr>
            <p:cNvPr id="3" name="Rectangle: Rounded Corners 2">
              <a:extLst>
                <a:ext uri="{FF2B5EF4-FFF2-40B4-BE49-F238E27FC236}">
                  <a16:creationId xmlns:a16="http://schemas.microsoft.com/office/drawing/2014/main" id="{F7E44FD2-0487-C601-A54C-0E07C7AF7025}"/>
                </a:ext>
              </a:extLst>
            </p:cNvPr>
            <p:cNvSpPr/>
            <p:nvPr/>
          </p:nvSpPr>
          <p:spPr>
            <a:xfrm>
              <a:off x="652621" y="2863094"/>
              <a:ext cx="5802890" cy="3720733"/>
            </a:xfrm>
            <a:prstGeom prst="roundRect">
              <a:avLst>
                <a:gd name="adj" fmla="val 8288"/>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latin typeface="Century Gothic" panose="020B0502020202020204" pitchFamily="34" charset="0"/>
                  <a:ea typeface="Nirmala UI" panose="020B0502040204020203" pitchFamily="34" charset="0"/>
                  <a:cs typeface="Nirmala UI" panose="020B0502040204020203" pitchFamily="34" charset="0"/>
                </a:rPr>
                <a:t>Enemy in PATROL State</a:t>
              </a:r>
              <a:endParaRPr lang="en-IN" dirty="0">
                <a:solidFill>
                  <a:schemeClr val="tx1"/>
                </a:solidFill>
                <a:latin typeface="Century Gothic" panose="020B0502020202020204" pitchFamily="34" charset="0"/>
                <a:ea typeface="Nirmala UI" panose="020B0502040204020203" pitchFamily="34" charset="0"/>
                <a:cs typeface="Nirmala UI" panose="020B0502040204020203" pitchFamily="34" charset="0"/>
              </a:endParaRPr>
            </a:p>
          </p:txBody>
        </p:sp>
        <p:pic>
          <p:nvPicPr>
            <p:cNvPr id="4" name="Picture 3">
              <a:extLst>
                <a:ext uri="{FF2B5EF4-FFF2-40B4-BE49-F238E27FC236}">
                  <a16:creationId xmlns:a16="http://schemas.microsoft.com/office/drawing/2014/main" id="{1B0295D2-3182-03A8-5AA2-020D5511C4FA}"/>
                </a:ext>
              </a:extLst>
            </p:cNvPr>
            <p:cNvPicPr>
              <a:picLocks noChangeAspect="1"/>
            </p:cNvPicPr>
            <p:nvPr/>
          </p:nvPicPr>
          <p:blipFill>
            <a:blip r:embed="rId2"/>
            <a:stretch>
              <a:fillRect/>
            </a:stretch>
          </p:blipFill>
          <p:spPr>
            <a:xfrm>
              <a:off x="785879" y="3002966"/>
              <a:ext cx="5536372" cy="2882574"/>
            </a:xfrm>
            <a:prstGeom prst="roundRect">
              <a:avLst>
                <a:gd name="adj" fmla="val 5116"/>
              </a:avLst>
            </a:prstGeom>
          </p:spPr>
        </p:pic>
      </p:grpSp>
      <p:grpSp>
        <p:nvGrpSpPr>
          <p:cNvPr id="5" name="Group 4">
            <a:extLst>
              <a:ext uri="{FF2B5EF4-FFF2-40B4-BE49-F238E27FC236}">
                <a16:creationId xmlns:a16="http://schemas.microsoft.com/office/drawing/2014/main" id="{53152E67-9FAB-3A02-BAEF-2D32BAF8B152}"/>
              </a:ext>
            </a:extLst>
          </p:cNvPr>
          <p:cNvGrpSpPr/>
          <p:nvPr/>
        </p:nvGrpSpPr>
        <p:grpSpPr>
          <a:xfrm>
            <a:off x="7323523" y="1096187"/>
            <a:ext cx="4403035" cy="3048110"/>
            <a:chOff x="5057775" y="2535142"/>
            <a:chExt cx="4896279" cy="2962407"/>
          </a:xfrm>
        </p:grpSpPr>
        <p:sp>
          <p:nvSpPr>
            <p:cNvPr id="6" name="Rectangle: Rounded Corners 5">
              <a:extLst>
                <a:ext uri="{FF2B5EF4-FFF2-40B4-BE49-F238E27FC236}">
                  <a16:creationId xmlns:a16="http://schemas.microsoft.com/office/drawing/2014/main" id="{954AF22B-A9F4-028D-5265-C3994B807DB7}"/>
                </a:ext>
              </a:extLst>
            </p:cNvPr>
            <p:cNvSpPr/>
            <p:nvPr/>
          </p:nvSpPr>
          <p:spPr>
            <a:xfrm>
              <a:off x="5057775" y="2535142"/>
              <a:ext cx="4896279" cy="2962407"/>
            </a:xfrm>
            <a:prstGeom prst="roundRect">
              <a:avLst>
                <a:gd name="adj" fmla="val 6882"/>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solidFill>
                  <a:latin typeface="Century Gothic" panose="020B0502020202020204" pitchFamily="34" charset="0"/>
                  <a:ea typeface="Nirmala UI" panose="020B0502040204020203" pitchFamily="34" charset="0"/>
                  <a:cs typeface="Nirmala UI" panose="020B0502040204020203" pitchFamily="34" charset="0"/>
                </a:rPr>
                <a:t>Enemy &lt;Animator&gt; Component</a:t>
              </a:r>
              <a:endParaRPr lang="en-IN" sz="1400" dirty="0">
                <a:solidFill>
                  <a:schemeClr val="tx1"/>
                </a:solidFill>
                <a:latin typeface="Century Gothic" panose="020B0502020202020204" pitchFamily="34" charset="0"/>
                <a:ea typeface="Nirmala UI" panose="020B0502040204020203" pitchFamily="34" charset="0"/>
                <a:cs typeface="Nirmala UI" panose="020B0502040204020203" pitchFamily="34" charset="0"/>
              </a:endParaRPr>
            </a:p>
          </p:txBody>
        </p:sp>
        <p:pic>
          <p:nvPicPr>
            <p:cNvPr id="7" name="Picture 6">
              <a:extLst>
                <a:ext uri="{FF2B5EF4-FFF2-40B4-BE49-F238E27FC236}">
                  <a16:creationId xmlns:a16="http://schemas.microsoft.com/office/drawing/2014/main" id="{A838E877-408C-40DA-B46E-9D2C8A00F884}"/>
                </a:ext>
              </a:extLst>
            </p:cNvPr>
            <p:cNvPicPr>
              <a:picLocks noChangeAspect="1"/>
            </p:cNvPicPr>
            <p:nvPr/>
          </p:nvPicPr>
          <p:blipFill rotWithShape="1">
            <a:blip r:embed="rId3"/>
            <a:srcRect l="33774" t="18832" r="5254" b="24240"/>
            <a:stretch/>
          </p:blipFill>
          <p:spPr>
            <a:xfrm>
              <a:off x="5122010" y="2614340"/>
              <a:ext cx="4767807" cy="2267347"/>
            </a:xfrm>
            <a:prstGeom prst="roundRect">
              <a:avLst>
                <a:gd name="adj" fmla="val 5910"/>
              </a:avLst>
            </a:prstGeom>
          </p:spPr>
        </p:pic>
      </p:grpSp>
      <p:sp>
        <p:nvSpPr>
          <p:cNvPr id="9" name="TextBox 8">
            <a:extLst>
              <a:ext uri="{FF2B5EF4-FFF2-40B4-BE49-F238E27FC236}">
                <a16:creationId xmlns:a16="http://schemas.microsoft.com/office/drawing/2014/main" id="{36DB92EE-A269-4427-BF5A-0DE5DB5A7345}"/>
              </a:ext>
            </a:extLst>
          </p:cNvPr>
          <p:cNvSpPr txBox="1"/>
          <p:nvPr/>
        </p:nvSpPr>
        <p:spPr>
          <a:xfrm>
            <a:off x="1363686" y="4608457"/>
            <a:ext cx="2461836" cy="369332"/>
          </a:xfrm>
          <a:prstGeom prst="rect">
            <a:avLst/>
          </a:prstGeom>
          <a:noFill/>
        </p:spPr>
        <p:txBody>
          <a:bodyPr wrap="square" rtlCol="0">
            <a:spAutoFit/>
          </a:bodyPr>
          <a:lstStyle/>
          <a:p>
            <a:r>
              <a:rPr lang="en-US" dirty="0">
                <a:latin typeface="Century Gothic" panose="020B0502020202020204" pitchFamily="34" charset="0"/>
              </a:rPr>
              <a:t>Wireframe spheres:</a:t>
            </a:r>
            <a:endParaRPr lang="en-IN" dirty="0">
              <a:latin typeface="Century Gothic" panose="020B0502020202020204" pitchFamily="34" charset="0"/>
            </a:endParaRPr>
          </a:p>
        </p:txBody>
      </p:sp>
      <p:sp>
        <p:nvSpPr>
          <p:cNvPr id="10" name="TextBox 9">
            <a:extLst>
              <a:ext uri="{FF2B5EF4-FFF2-40B4-BE49-F238E27FC236}">
                <a16:creationId xmlns:a16="http://schemas.microsoft.com/office/drawing/2014/main" id="{1E993C6F-79C7-DB46-FAE1-F24628BFE05A}"/>
              </a:ext>
            </a:extLst>
          </p:cNvPr>
          <p:cNvSpPr txBox="1"/>
          <p:nvPr/>
        </p:nvSpPr>
        <p:spPr>
          <a:xfrm>
            <a:off x="1773443" y="4951941"/>
            <a:ext cx="9171709" cy="1323439"/>
          </a:xfrm>
          <a:prstGeom prst="rect">
            <a:avLst/>
          </a:prstGeom>
          <a:noFill/>
        </p:spPr>
        <p:txBody>
          <a:bodyPr wrap="square" rtlCol="0">
            <a:spAutoFit/>
          </a:bodyPr>
          <a:lstStyle/>
          <a:p>
            <a:r>
              <a:rPr lang="en-US" sz="2000" dirty="0">
                <a:solidFill>
                  <a:srgbClr val="FFFF00"/>
                </a:solidFill>
                <a:latin typeface="Consolas" panose="020B0609020204030204" pitchFamily="49" charset="0"/>
              </a:rPr>
              <a:t>yellow</a:t>
            </a:r>
            <a:r>
              <a:rPr lang="en-US" sz="1600" dirty="0">
                <a:solidFill>
                  <a:srgbClr val="FFFF00"/>
                </a:solidFill>
                <a:latin typeface="Century Gothic" panose="020B0502020202020204" pitchFamily="34" charset="0"/>
              </a:rPr>
              <a:t>	</a:t>
            </a:r>
            <a:r>
              <a:rPr lang="en-US" sz="1600" dirty="0">
                <a:latin typeface="Century Gothic" panose="020B0502020202020204" pitchFamily="34" charset="0"/>
              </a:rPr>
              <a:t>: area within which the enemy will start chasing the player.</a:t>
            </a:r>
          </a:p>
          <a:p>
            <a:r>
              <a:rPr lang="en-US" sz="2000" dirty="0">
                <a:solidFill>
                  <a:srgbClr val="FF0000"/>
                </a:solidFill>
                <a:latin typeface="Consolas" panose="020B0609020204030204" pitchFamily="49" charset="0"/>
              </a:rPr>
              <a:t>red</a:t>
            </a:r>
            <a:r>
              <a:rPr lang="en-US" dirty="0">
                <a:solidFill>
                  <a:srgbClr val="FF0000"/>
                </a:solidFill>
                <a:latin typeface="Century Gothic" panose="020B0502020202020204" pitchFamily="34" charset="0"/>
              </a:rPr>
              <a:t>	</a:t>
            </a:r>
            <a:r>
              <a:rPr lang="en-US" sz="1600" dirty="0">
                <a:solidFill>
                  <a:srgbClr val="FF0000"/>
                </a:solidFill>
                <a:latin typeface="Century Gothic" panose="020B0502020202020204" pitchFamily="34" charset="0"/>
              </a:rPr>
              <a:t>	</a:t>
            </a:r>
            <a:r>
              <a:rPr lang="en-US" sz="1600" dirty="0">
                <a:latin typeface="Century Gothic" panose="020B0502020202020204" pitchFamily="34" charset="0"/>
              </a:rPr>
              <a:t>: area within which the enemy will attempt to attack or grab the player.</a:t>
            </a:r>
          </a:p>
          <a:p>
            <a:r>
              <a:rPr lang="en-US" sz="2000" dirty="0">
                <a:solidFill>
                  <a:srgbClr val="00B050"/>
                </a:solidFill>
                <a:latin typeface="Consolas" panose="020B0609020204030204" pitchFamily="49" charset="0"/>
              </a:rPr>
              <a:t>green</a:t>
            </a:r>
            <a:r>
              <a:rPr lang="en-US" sz="1600" dirty="0">
                <a:solidFill>
                  <a:srgbClr val="00B050"/>
                </a:solidFill>
                <a:latin typeface="Century Gothic" panose="020B0502020202020204" pitchFamily="34" charset="0"/>
              </a:rPr>
              <a:t>	</a:t>
            </a:r>
            <a:r>
              <a:rPr lang="en-US" sz="1600" dirty="0">
                <a:latin typeface="Century Gothic" panose="020B0502020202020204" pitchFamily="34" charset="0"/>
              </a:rPr>
              <a:t>: area within which the enemy will patrol randomly when not chasing the player.</a:t>
            </a:r>
          </a:p>
          <a:p>
            <a:r>
              <a:rPr lang="en-US" sz="2000" dirty="0">
                <a:solidFill>
                  <a:srgbClr val="0070C0"/>
                </a:solidFill>
                <a:latin typeface="Consolas" panose="020B0609020204030204" pitchFamily="49" charset="0"/>
              </a:rPr>
              <a:t>blue</a:t>
            </a:r>
            <a:r>
              <a:rPr lang="en-US" sz="1600" dirty="0">
                <a:solidFill>
                  <a:srgbClr val="0070C0"/>
                </a:solidFill>
                <a:latin typeface="Century Gothic" panose="020B0502020202020204" pitchFamily="34" charset="0"/>
              </a:rPr>
              <a:t>	</a:t>
            </a:r>
            <a:r>
              <a:rPr lang="en-US" sz="1600" dirty="0">
                <a:latin typeface="Century Gothic" panose="020B0502020202020204" pitchFamily="34" charset="0"/>
              </a:rPr>
              <a:t>: area within which the enemy can grab the player if the player is close enough. </a:t>
            </a:r>
            <a:endParaRPr lang="en-IN" sz="1600" dirty="0">
              <a:latin typeface="Century Gothic" panose="020B0502020202020204" pitchFamily="34" charset="0"/>
            </a:endParaRPr>
          </a:p>
        </p:txBody>
      </p:sp>
    </p:spTree>
    <p:extLst>
      <p:ext uri="{BB962C8B-B14F-4D97-AF65-F5344CB8AC3E}">
        <p14:creationId xmlns:p14="http://schemas.microsoft.com/office/powerpoint/2010/main" val="38048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DDEC26-073D-AA78-B2E4-02BE2067708E}"/>
              </a:ext>
            </a:extLst>
          </p:cNvPr>
          <p:cNvPicPr>
            <a:picLocks noChangeAspect="1"/>
          </p:cNvPicPr>
          <p:nvPr/>
        </p:nvPicPr>
        <p:blipFill rotWithShape="1">
          <a:blip r:embed="rId2"/>
          <a:srcRect b="8173"/>
          <a:stretch/>
        </p:blipFill>
        <p:spPr>
          <a:xfrm>
            <a:off x="1365403" y="2036475"/>
            <a:ext cx="6679894" cy="3448644"/>
          </a:xfrm>
          <a:prstGeom prst="roundRect">
            <a:avLst>
              <a:gd name="adj" fmla="val 5834"/>
            </a:avLst>
          </a:prstGeom>
          <a:ln w="38100">
            <a:solidFill>
              <a:schemeClr val="tx1"/>
            </a:solidFill>
          </a:ln>
        </p:spPr>
      </p:pic>
      <p:sp>
        <p:nvSpPr>
          <p:cNvPr id="3" name="TextBox 2">
            <a:extLst>
              <a:ext uri="{FF2B5EF4-FFF2-40B4-BE49-F238E27FC236}">
                <a16:creationId xmlns:a16="http://schemas.microsoft.com/office/drawing/2014/main" id="{5E2FB3A9-24CD-1D2F-9323-53B3C824168D}"/>
              </a:ext>
            </a:extLst>
          </p:cNvPr>
          <p:cNvSpPr txBox="1"/>
          <p:nvPr/>
        </p:nvSpPr>
        <p:spPr>
          <a:xfrm>
            <a:off x="1136306" y="548662"/>
            <a:ext cx="9171709" cy="901016"/>
          </a:xfrm>
          <a:prstGeom prst="rect">
            <a:avLst/>
          </a:prstGeom>
          <a:noFill/>
        </p:spPr>
        <p:txBody>
          <a:bodyPr wrap="square" rtlCol="0">
            <a:spAutoFit/>
          </a:bodyPr>
          <a:lstStyle/>
          <a:p>
            <a:pPr algn="just">
              <a:lnSpc>
                <a:spcPct val="150000"/>
              </a:lnSpc>
            </a:pPr>
            <a:r>
              <a:rPr lang="en-US" sz="4000" b="1" dirty="0">
                <a:latin typeface="Nirmala UI" panose="020B0502040204020203" pitchFamily="34" charset="0"/>
                <a:ea typeface="Nirmala UI" panose="020B0502040204020203" pitchFamily="34" charset="0"/>
                <a:cs typeface="Nirmala UI" panose="020B0502040204020203" pitchFamily="34" charset="0"/>
              </a:rPr>
              <a:t>Results</a:t>
            </a:r>
          </a:p>
        </p:txBody>
      </p:sp>
      <p:sp>
        <p:nvSpPr>
          <p:cNvPr id="4" name="Rectangle: Rounded Corners 3">
            <a:extLst>
              <a:ext uri="{FF2B5EF4-FFF2-40B4-BE49-F238E27FC236}">
                <a16:creationId xmlns:a16="http://schemas.microsoft.com/office/drawing/2014/main" id="{B56AA78E-C415-3186-6F65-E41980A36DFB}"/>
              </a:ext>
            </a:extLst>
          </p:cNvPr>
          <p:cNvSpPr/>
          <p:nvPr/>
        </p:nvSpPr>
        <p:spPr>
          <a:xfrm>
            <a:off x="8591550" y="1866900"/>
            <a:ext cx="2724150" cy="375285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Stereoscopic view </a:t>
            </a:r>
          </a:p>
          <a:p>
            <a:pPr algn="ctr"/>
            <a:r>
              <a:rPr lang="en-US" dirty="0"/>
              <a:t>with </a:t>
            </a:r>
            <a:r>
              <a:rPr lang="en-US" b="1" dirty="0" err="1"/>
              <a:t>MockHMD</a:t>
            </a:r>
            <a:r>
              <a:rPr lang="en-US" dirty="0"/>
              <a:t> in </a:t>
            </a:r>
            <a:r>
              <a:rPr lang="en-US" b="1" dirty="0"/>
              <a:t>Unity</a:t>
            </a:r>
            <a:r>
              <a:rPr lang="en-US" dirty="0"/>
              <a:t> </a:t>
            </a:r>
            <a:endParaRPr lang="en-IN" dirty="0"/>
          </a:p>
        </p:txBody>
      </p:sp>
    </p:spTree>
    <p:extLst>
      <p:ext uri="{BB962C8B-B14F-4D97-AF65-F5344CB8AC3E}">
        <p14:creationId xmlns:p14="http://schemas.microsoft.com/office/powerpoint/2010/main" val="1472285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8C246D-57C3-085E-FC3D-4A0BD3FE6361}"/>
              </a:ext>
            </a:extLst>
          </p:cNvPr>
          <p:cNvSpPr txBox="1"/>
          <p:nvPr/>
        </p:nvSpPr>
        <p:spPr>
          <a:xfrm>
            <a:off x="915080" y="98154"/>
            <a:ext cx="9171709" cy="901016"/>
          </a:xfrm>
          <a:prstGeom prst="rect">
            <a:avLst/>
          </a:prstGeom>
          <a:noFill/>
        </p:spPr>
        <p:txBody>
          <a:bodyPr wrap="square" rtlCol="0">
            <a:spAutoFit/>
          </a:bodyPr>
          <a:lstStyle/>
          <a:p>
            <a:pPr algn="just">
              <a:lnSpc>
                <a:spcPct val="150000"/>
              </a:lnSpc>
            </a:pPr>
            <a:r>
              <a:rPr lang="en-US" sz="4000" b="1" dirty="0">
                <a:latin typeface="Century Gothic" panose="020B0502020202020204" pitchFamily="34" charset="0"/>
                <a:ea typeface="Nirmala UI" panose="020B0502040204020203" pitchFamily="34" charset="0"/>
                <a:cs typeface="Nirmala UI" panose="020B0502040204020203" pitchFamily="34" charset="0"/>
              </a:rPr>
              <a:t>Results</a:t>
            </a:r>
          </a:p>
        </p:txBody>
      </p:sp>
      <p:pic>
        <p:nvPicPr>
          <p:cNvPr id="7" name="Picture 6">
            <a:extLst>
              <a:ext uri="{FF2B5EF4-FFF2-40B4-BE49-F238E27FC236}">
                <a16:creationId xmlns:a16="http://schemas.microsoft.com/office/drawing/2014/main" id="{C53790B1-1278-D4B4-B95A-CD0224469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466" y="356340"/>
            <a:ext cx="4837779" cy="2161883"/>
          </a:xfrm>
          <a:prstGeom prst="roundRect">
            <a:avLst>
              <a:gd name="adj" fmla="val 5487"/>
            </a:avLst>
          </a:prstGeom>
          <a:ln>
            <a:noFill/>
          </a:ln>
        </p:spPr>
      </p:pic>
      <p:pic>
        <p:nvPicPr>
          <p:cNvPr id="3" name="Picture 2">
            <a:extLst>
              <a:ext uri="{FF2B5EF4-FFF2-40B4-BE49-F238E27FC236}">
                <a16:creationId xmlns:a16="http://schemas.microsoft.com/office/drawing/2014/main" id="{633C13C7-D517-423E-1895-F9596A842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55" y="2231341"/>
            <a:ext cx="8161479" cy="3647162"/>
          </a:xfrm>
          <a:prstGeom prst="roundRect">
            <a:avLst>
              <a:gd name="adj" fmla="val 7771"/>
            </a:avLst>
          </a:prstGeom>
          <a:ln>
            <a:noFill/>
          </a:ln>
        </p:spPr>
      </p:pic>
      <p:sp>
        <p:nvSpPr>
          <p:cNvPr id="5" name="Rectangle: Rounded Corners 4">
            <a:extLst>
              <a:ext uri="{FF2B5EF4-FFF2-40B4-BE49-F238E27FC236}">
                <a16:creationId xmlns:a16="http://schemas.microsoft.com/office/drawing/2014/main" id="{8BDF7E80-FF20-ED73-38AB-5AD2FA9FA1B6}"/>
              </a:ext>
            </a:extLst>
          </p:cNvPr>
          <p:cNvSpPr/>
          <p:nvPr/>
        </p:nvSpPr>
        <p:spPr>
          <a:xfrm>
            <a:off x="6774274" y="4906875"/>
            <a:ext cx="4837778" cy="111046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entury Gothic" panose="020B0502020202020204" pitchFamily="34" charset="0"/>
              </a:rPr>
              <a:t>Stereoscopic view achieved with </a:t>
            </a:r>
          </a:p>
          <a:p>
            <a:pPr algn="ctr"/>
            <a:r>
              <a:rPr lang="en-US" b="1" dirty="0">
                <a:latin typeface="Century Gothic" panose="020B0502020202020204" pitchFamily="34" charset="0"/>
              </a:rPr>
              <a:t>Google Cardboard</a:t>
            </a:r>
            <a:r>
              <a:rPr lang="en-US" dirty="0">
                <a:latin typeface="Century Gothic" panose="020B0502020202020204" pitchFamily="34" charset="0"/>
              </a:rPr>
              <a:t> in </a:t>
            </a:r>
            <a:r>
              <a:rPr lang="en-US" b="1" dirty="0">
                <a:latin typeface="Century Gothic" panose="020B0502020202020204" pitchFamily="34" charset="0"/>
              </a:rPr>
              <a:t>Android</a:t>
            </a:r>
            <a:r>
              <a:rPr lang="en-US" dirty="0">
                <a:latin typeface="Century Gothic" panose="020B0502020202020204" pitchFamily="34" charset="0"/>
              </a:rPr>
              <a:t> device</a:t>
            </a:r>
          </a:p>
        </p:txBody>
      </p:sp>
    </p:spTree>
    <p:extLst>
      <p:ext uri="{BB962C8B-B14F-4D97-AF65-F5344CB8AC3E}">
        <p14:creationId xmlns:p14="http://schemas.microsoft.com/office/powerpoint/2010/main" val="214873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D799F2-CE1B-04DE-40F1-0FEB86354647}"/>
              </a:ext>
            </a:extLst>
          </p:cNvPr>
          <p:cNvSpPr txBox="1"/>
          <p:nvPr/>
        </p:nvSpPr>
        <p:spPr>
          <a:xfrm>
            <a:off x="1068095" y="457201"/>
            <a:ext cx="9171709" cy="901016"/>
          </a:xfrm>
          <a:prstGeom prst="rect">
            <a:avLst/>
          </a:prstGeom>
          <a:noFill/>
        </p:spPr>
        <p:txBody>
          <a:bodyPr wrap="square" rtlCol="0">
            <a:spAutoFit/>
          </a:bodyPr>
          <a:lstStyle/>
          <a:p>
            <a:pPr algn="just">
              <a:lnSpc>
                <a:spcPct val="150000"/>
              </a:lnSpc>
            </a:pPr>
            <a:r>
              <a:rPr lang="en-US" sz="4000" b="1" dirty="0">
                <a:latin typeface="Century Gothic" panose="020B0502020202020204" pitchFamily="34" charset="0"/>
                <a:ea typeface="Nirmala UI" panose="020B0502040204020203" pitchFamily="34" charset="0"/>
                <a:cs typeface="Nirmala UI" panose="020B0502040204020203" pitchFamily="34" charset="0"/>
              </a:rPr>
              <a:t>SWOT Analysis </a:t>
            </a:r>
          </a:p>
        </p:txBody>
      </p:sp>
      <p:sp>
        <p:nvSpPr>
          <p:cNvPr id="3" name="Rectangle: Rounded Corners 2">
            <a:extLst>
              <a:ext uri="{FF2B5EF4-FFF2-40B4-BE49-F238E27FC236}">
                <a16:creationId xmlns:a16="http://schemas.microsoft.com/office/drawing/2014/main" id="{6824A445-5912-A162-CAB7-656F7F868357}"/>
              </a:ext>
            </a:extLst>
          </p:cNvPr>
          <p:cNvSpPr/>
          <p:nvPr/>
        </p:nvSpPr>
        <p:spPr>
          <a:xfrm>
            <a:off x="1932653" y="1887793"/>
            <a:ext cx="3635415" cy="1723067"/>
          </a:xfrm>
          <a:prstGeom prst="roundRect">
            <a:avLst>
              <a:gd name="adj" fmla="val 6757"/>
            </a:avLst>
          </a:prstGeom>
          <a:solidFill>
            <a:schemeClr val="tx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49263" indent="-285750">
              <a:lnSpc>
                <a:spcPct val="150000"/>
              </a:lnSpc>
            </a:pPr>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Strengths:</a:t>
            </a:r>
          </a:p>
          <a:p>
            <a:pPr marL="449263" indent="-285750">
              <a:lnSpc>
                <a:spcPct val="150000"/>
              </a:lnSpc>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Immersive Experience</a:t>
            </a:r>
          </a:p>
          <a:p>
            <a:pPr marL="449263" indent="-285750">
              <a:lnSpc>
                <a:spcPct val="150000"/>
              </a:lnSpc>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Dynamic Mechanics</a:t>
            </a:r>
          </a:p>
          <a:p>
            <a:pPr marL="449263" indent="-285750">
              <a:lnSpc>
                <a:spcPct val="150000"/>
              </a:lnSpc>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Market Demand</a:t>
            </a:r>
          </a:p>
        </p:txBody>
      </p:sp>
      <p:sp>
        <p:nvSpPr>
          <p:cNvPr id="4" name="Rectangle: Rounded Corners 3">
            <a:extLst>
              <a:ext uri="{FF2B5EF4-FFF2-40B4-BE49-F238E27FC236}">
                <a16:creationId xmlns:a16="http://schemas.microsoft.com/office/drawing/2014/main" id="{C5018B70-59E7-7948-8F7B-8804077E2ECD}"/>
              </a:ext>
            </a:extLst>
          </p:cNvPr>
          <p:cNvSpPr/>
          <p:nvPr/>
        </p:nvSpPr>
        <p:spPr>
          <a:xfrm>
            <a:off x="6349243" y="1887793"/>
            <a:ext cx="3635415" cy="1723067"/>
          </a:xfrm>
          <a:prstGeom prst="roundRect">
            <a:avLst>
              <a:gd name="adj" fmla="val 6757"/>
            </a:avLst>
          </a:prstGeom>
          <a:solidFill>
            <a:schemeClr val="tx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49263" indent="-285750">
              <a:lnSpc>
                <a:spcPct val="150000"/>
              </a:lnSpc>
            </a:pPr>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Weakness:</a:t>
            </a:r>
          </a:p>
          <a:p>
            <a:pPr marL="449263" indent="-285750">
              <a:lnSpc>
                <a:spcPct val="150000"/>
              </a:lnSpc>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Hardware Dependency</a:t>
            </a:r>
          </a:p>
          <a:p>
            <a:pPr marL="449263" indent="-285750">
              <a:lnSpc>
                <a:spcPct val="150000"/>
              </a:lnSpc>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Motion Sickness</a:t>
            </a:r>
          </a:p>
          <a:p>
            <a:pPr marL="449263" indent="-285750">
              <a:lnSpc>
                <a:spcPct val="150000"/>
              </a:lnSpc>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Cost of Entry</a:t>
            </a:r>
          </a:p>
        </p:txBody>
      </p:sp>
      <p:sp>
        <p:nvSpPr>
          <p:cNvPr id="5" name="Rectangle: Rounded Corners 4">
            <a:extLst>
              <a:ext uri="{FF2B5EF4-FFF2-40B4-BE49-F238E27FC236}">
                <a16:creationId xmlns:a16="http://schemas.microsoft.com/office/drawing/2014/main" id="{2EF75A0B-780E-2FFE-2CF0-040DBB80595C}"/>
              </a:ext>
            </a:extLst>
          </p:cNvPr>
          <p:cNvSpPr/>
          <p:nvPr/>
        </p:nvSpPr>
        <p:spPr>
          <a:xfrm>
            <a:off x="1932653" y="4244498"/>
            <a:ext cx="3635415" cy="1723067"/>
          </a:xfrm>
          <a:prstGeom prst="roundRect">
            <a:avLst>
              <a:gd name="adj" fmla="val 10021"/>
            </a:avLst>
          </a:prstGeom>
          <a:solidFill>
            <a:schemeClr val="tx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49263" indent="-285750">
              <a:lnSpc>
                <a:spcPct val="150000"/>
              </a:lnSpc>
            </a:pPr>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Opportunities:</a:t>
            </a:r>
          </a:p>
          <a:p>
            <a:pPr marL="449263" indent="-285750">
              <a:lnSpc>
                <a:spcPct val="150000"/>
              </a:lnSpc>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Expanding VR User Base</a:t>
            </a:r>
          </a:p>
          <a:p>
            <a:pPr marL="449263" indent="-285750">
              <a:lnSpc>
                <a:spcPct val="150000"/>
              </a:lnSpc>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Cross-Platform Integration</a:t>
            </a:r>
          </a:p>
          <a:p>
            <a:pPr marL="449263" indent="-285750">
              <a:lnSpc>
                <a:spcPct val="150000"/>
              </a:lnSpc>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VR Community</a:t>
            </a:r>
          </a:p>
        </p:txBody>
      </p:sp>
      <p:sp>
        <p:nvSpPr>
          <p:cNvPr id="6" name="Rectangle: Rounded Corners 5">
            <a:extLst>
              <a:ext uri="{FF2B5EF4-FFF2-40B4-BE49-F238E27FC236}">
                <a16:creationId xmlns:a16="http://schemas.microsoft.com/office/drawing/2014/main" id="{1B0D16FB-B828-65E3-493C-F2C523DD94C4}"/>
              </a:ext>
            </a:extLst>
          </p:cNvPr>
          <p:cNvSpPr/>
          <p:nvPr/>
        </p:nvSpPr>
        <p:spPr>
          <a:xfrm>
            <a:off x="6349243" y="4244498"/>
            <a:ext cx="3635415" cy="1723067"/>
          </a:xfrm>
          <a:prstGeom prst="roundRect">
            <a:avLst>
              <a:gd name="adj" fmla="val 5669"/>
            </a:avLst>
          </a:prstGeom>
          <a:solidFill>
            <a:schemeClr val="tx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49263" indent="-285750">
              <a:lnSpc>
                <a:spcPct val="150000"/>
              </a:lnSpc>
            </a:pPr>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Threats:</a:t>
            </a:r>
          </a:p>
          <a:p>
            <a:pPr marL="449263" indent="-285750">
              <a:lnSpc>
                <a:spcPct val="150000"/>
              </a:lnSpc>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Deprecates quickly</a:t>
            </a:r>
          </a:p>
          <a:p>
            <a:pPr marL="449263" indent="-285750">
              <a:lnSpc>
                <a:spcPct val="150000"/>
              </a:lnSpc>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Health Concerns</a:t>
            </a:r>
          </a:p>
          <a:p>
            <a:pPr marL="449263" indent="-285750">
              <a:lnSpc>
                <a:spcPct val="150000"/>
              </a:lnSpc>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Economic Factors</a:t>
            </a:r>
          </a:p>
        </p:txBody>
      </p:sp>
    </p:spTree>
    <p:extLst>
      <p:ext uri="{BB962C8B-B14F-4D97-AF65-F5344CB8AC3E}">
        <p14:creationId xmlns:p14="http://schemas.microsoft.com/office/powerpoint/2010/main" val="297538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49233-C9B8-E321-D356-8D2A24F0E96F}"/>
              </a:ext>
            </a:extLst>
          </p:cNvPr>
          <p:cNvSpPr txBox="1"/>
          <p:nvPr/>
        </p:nvSpPr>
        <p:spPr>
          <a:xfrm>
            <a:off x="1408620" y="729223"/>
            <a:ext cx="9171709" cy="901016"/>
          </a:xfrm>
          <a:prstGeom prst="rect">
            <a:avLst/>
          </a:prstGeom>
          <a:noFill/>
        </p:spPr>
        <p:txBody>
          <a:bodyPr wrap="square" rtlCol="0">
            <a:spAutoFit/>
          </a:bodyPr>
          <a:lstStyle/>
          <a:p>
            <a:pPr algn="just">
              <a:lnSpc>
                <a:spcPct val="150000"/>
              </a:lnSpc>
            </a:pPr>
            <a:r>
              <a:rPr lang="en-US" sz="4000" b="1" dirty="0">
                <a:latin typeface="Century Gothic" panose="020B0502020202020204" pitchFamily="34" charset="0"/>
                <a:ea typeface="Nirmala UI" panose="020B0502040204020203" pitchFamily="34" charset="0"/>
                <a:cs typeface="Nirmala UI" panose="020B0502040204020203" pitchFamily="34" charset="0"/>
              </a:rPr>
              <a:t>Conclusion</a:t>
            </a:r>
          </a:p>
        </p:txBody>
      </p:sp>
      <p:sp>
        <p:nvSpPr>
          <p:cNvPr id="3" name="TextBox 2">
            <a:extLst>
              <a:ext uri="{FF2B5EF4-FFF2-40B4-BE49-F238E27FC236}">
                <a16:creationId xmlns:a16="http://schemas.microsoft.com/office/drawing/2014/main" id="{D231E66A-8406-5E33-73D7-264E1D2D597C}"/>
              </a:ext>
            </a:extLst>
          </p:cNvPr>
          <p:cNvSpPr txBox="1"/>
          <p:nvPr/>
        </p:nvSpPr>
        <p:spPr>
          <a:xfrm>
            <a:off x="2119617" y="1983780"/>
            <a:ext cx="8254030" cy="2262479"/>
          </a:xfrm>
          <a:prstGeom prst="rect">
            <a:avLst/>
          </a:prstGeom>
          <a:noFill/>
        </p:spPr>
        <p:txBody>
          <a:bodyPr wrap="square" rtlCol="0">
            <a:spAutoFit/>
          </a:bodyPr>
          <a:lstStyle/>
          <a:p>
            <a:pPr algn="just">
              <a:lnSpc>
                <a:spcPct val="150000"/>
              </a:lnSpc>
            </a:pPr>
            <a:r>
              <a:rPr lang="en-US" sz="1600" dirty="0">
                <a:latin typeface="Century Gothic" panose="020B0502020202020204" pitchFamily="34" charset="0"/>
                <a:ea typeface="Nirmala UI" panose="020B0502040204020203" pitchFamily="34" charset="0"/>
                <a:cs typeface="Nirmala UI" panose="020B0502040204020203" pitchFamily="34" charset="0"/>
              </a:rPr>
              <a:t>Our VR horror game incorporates a holistic approach to gaming, seamlessly blending immersive environments with advanced technology while catering to the traditional enthusiasm for consuming horror stories. It represents a </a:t>
            </a:r>
            <a:r>
              <a:rPr lang="en-US" sz="1600" i="1" dirty="0">
                <a:latin typeface="Century Gothic" panose="020B0502020202020204" pitchFamily="34" charset="0"/>
                <a:ea typeface="Nirmala UI" panose="020B0502040204020203" pitchFamily="34" charset="0"/>
                <a:cs typeface="Nirmala UI" panose="020B0502040204020203" pitchFamily="34" charset="0"/>
              </a:rPr>
              <a:t>fusion of past, present, and future elements</a:t>
            </a:r>
            <a:r>
              <a:rPr lang="en-US" sz="1600" dirty="0">
                <a:latin typeface="Century Gothic" panose="020B0502020202020204" pitchFamily="34" charset="0"/>
                <a:ea typeface="Nirmala UI" panose="020B0502040204020203" pitchFamily="34" charset="0"/>
                <a:cs typeface="Nirmala UI" panose="020B0502040204020203" pitchFamily="34" charset="0"/>
              </a:rPr>
              <a:t>, presenting VR seamlessly into daily life experiences. Adhering to VR rules and integrating cohesive features, our game sets a new standard for immersive entertainment.</a:t>
            </a:r>
            <a:endParaRPr lang="en-IN" sz="1600" dirty="0">
              <a:latin typeface="Century Gothic" panose="020B0502020202020204" pitchFamily="34" charset="0"/>
              <a:ea typeface="Nirmala UI" panose="020B0502040204020203" pitchFamily="34" charset="0"/>
              <a:cs typeface="Nirmala UI" panose="020B0502040204020203" pitchFamily="34" charset="0"/>
            </a:endParaRPr>
          </a:p>
        </p:txBody>
      </p:sp>
      <p:sp>
        <p:nvSpPr>
          <p:cNvPr id="4" name="Rectangle: Rounded Corners 3">
            <a:extLst>
              <a:ext uri="{FF2B5EF4-FFF2-40B4-BE49-F238E27FC236}">
                <a16:creationId xmlns:a16="http://schemas.microsoft.com/office/drawing/2014/main" id="{1C34D8B4-48AB-55B0-B99C-8304BEEA0E68}"/>
              </a:ext>
            </a:extLst>
          </p:cNvPr>
          <p:cNvSpPr/>
          <p:nvPr/>
        </p:nvSpPr>
        <p:spPr>
          <a:xfrm>
            <a:off x="1930549" y="4929904"/>
            <a:ext cx="2656838" cy="959209"/>
          </a:xfrm>
          <a:prstGeom prst="roundRect">
            <a:avLst>
              <a:gd name="adj" fmla="val 12500"/>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Introducing </a:t>
            </a:r>
          </a:p>
          <a:p>
            <a:pPr marL="85725" algn="ctr"/>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Interactive Computing</a:t>
            </a:r>
            <a:endParaRPr lang="en-IN"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p:txBody>
      </p:sp>
      <p:sp>
        <p:nvSpPr>
          <p:cNvPr id="5" name="Rectangle: Rounded Corners 4">
            <a:extLst>
              <a:ext uri="{FF2B5EF4-FFF2-40B4-BE49-F238E27FC236}">
                <a16:creationId xmlns:a16="http://schemas.microsoft.com/office/drawing/2014/main" id="{CBBB85F5-DF4B-5A18-B257-D13A431BCF7B}"/>
              </a:ext>
            </a:extLst>
          </p:cNvPr>
          <p:cNvSpPr/>
          <p:nvPr/>
        </p:nvSpPr>
        <p:spPr>
          <a:xfrm>
            <a:off x="4927020" y="4929904"/>
            <a:ext cx="2656838" cy="959209"/>
          </a:xfrm>
          <a:prstGeom prst="roundRect">
            <a:avLst>
              <a:gd name="adj" fmla="val 12500"/>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Integration into </a:t>
            </a:r>
          </a:p>
          <a:p>
            <a:pPr marL="85725" algn="ctr"/>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day-to-day life</a:t>
            </a:r>
            <a:endParaRPr lang="en-IN"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p:txBody>
      </p:sp>
      <p:sp>
        <p:nvSpPr>
          <p:cNvPr id="6" name="Rectangle: Rounded Corners 5">
            <a:extLst>
              <a:ext uri="{FF2B5EF4-FFF2-40B4-BE49-F238E27FC236}">
                <a16:creationId xmlns:a16="http://schemas.microsoft.com/office/drawing/2014/main" id="{84FB8BC2-7226-A268-37A1-9A2CAC9C6375}"/>
              </a:ext>
            </a:extLst>
          </p:cNvPr>
          <p:cNvSpPr/>
          <p:nvPr/>
        </p:nvSpPr>
        <p:spPr>
          <a:xfrm>
            <a:off x="7923491" y="4929904"/>
            <a:ext cx="2656838" cy="959209"/>
          </a:xfrm>
          <a:prstGeom prst="roundRect">
            <a:avLst>
              <a:gd name="adj" fmla="val 12500"/>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Blending </a:t>
            </a:r>
          </a:p>
          <a:p>
            <a:pPr marL="85725" algn="ctr"/>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past-present-future</a:t>
            </a:r>
            <a:endParaRPr lang="en-IN"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p:txBody>
      </p:sp>
      <p:cxnSp>
        <p:nvCxnSpPr>
          <p:cNvPr id="7" name="Straight Connector 6">
            <a:extLst>
              <a:ext uri="{FF2B5EF4-FFF2-40B4-BE49-F238E27FC236}">
                <a16:creationId xmlns:a16="http://schemas.microsoft.com/office/drawing/2014/main" id="{7E1598FE-244F-271C-37A9-3EA371A54B5B}"/>
              </a:ext>
            </a:extLst>
          </p:cNvPr>
          <p:cNvCxnSpPr>
            <a:cxnSpLocks/>
          </p:cNvCxnSpPr>
          <p:nvPr/>
        </p:nvCxnSpPr>
        <p:spPr>
          <a:xfrm>
            <a:off x="1818353" y="1867588"/>
            <a:ext cx="0" cy="2494862"/>
          </a:xfrm>
          <a:prstGeom prst="line">
            <a:avLst/>
          </a:prstGeom>
          <a:ln w="76200" cap="rnd">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383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DC306-CF5E-2897-0BDF-3211EE37A029}"/>
              </a:ext>
            </a:extLst>
          </p:cNvPr>
          <p:cNvSpPr txBox="1"/>
          <p:nvPr/>
        </p:nvSpPr>
        <p:spPr>
          <a:xfrm>
            <a:off x="843180" y="329173"/>
            <a:ext cx="9171709" cy="901016"/>
          </a:xfrm>
          <a:prstGeom prst="rect">
            <a:avLst/>
          </a:prstGeom>
          <a:noFill/>
        </p:spPr>
        <p:txBody>
          <a:bodyPr wrap="square" rtlCol="0">
            <a:spAutoFit/>
          </a:bodyPr>
          <a:lstStyle/>
          <a:p>
            <a:pPr algn="just">
              <a:lnSpc>
                <a:spcPct val="150000"/>
              </a:lnSpc>
            </a:pPr>
            <a:r>
              <a:rPr lang="en-US" sz="4000" b="1" dirty="0">
                <a:latin typeface="Century Gothic" panose="020B0502020202020204" pitchFamily="34" charset="0"/>
                <a:ea typeface="Nirmala UI" panose="020B0502040204020203" pitchFamily="34" charset="0"/>
                <a:cs typeface="Nirmala UI" panose="020B0502040204020203" pitchFamily="34" charset="0"/>
              </a:rPr>
              <a:t>References</a:t>
            </a:r>
          </a:p>
        </p:txBody>
      </p:sp>
      <p:sp>
        <p:nvSpPr>
          <p:cNvPr id="3" name="TextBox 2">
            <a:extLst>
              <a:ext uri="{FF2B5EF4-FFF2-40B4-BE49-F238E27FC236}">
                <a16:creationId xmlns:a16="http://schemas.microsoft.com/office/drawing/2014/main" id="{45E834BD-9096-61FB-B834-E871C1CA3EEE}"/>
              </a:ext>
            </a:extLst>
          </p:cNvPr>
          <p:cNvSpPr txBox="1"/>
          <p:nvPr/>
        </p:nvSpPr>
        <p:spPr>
          <a:xfrm>
            <a:off x="1322228" y="1490825"/>
            <a:ext cx="9547543" cy="4751044"/>
          </a:xfrm>
          <a:prstGeom prst="rect">
            <a:avLst/>
          </a:prstGeom>
          <a:noFill/>
        </p:spPr>
        <p:txBody>
          <a:bodyPr wrap="square" rtlCol="0">
            <a:spAutoFit/>
          </a:bodyPr>
          <a:lstStyle/>
          <a:p>
            <a:pPr marL="342900" marR="27305" indent="-342900" algn="just">
              <a:lnSpc>
                <a:spcPct val="107000"/>
              </a:lnSpc>
              <a:spcAft>
                <a:spcPts val="1060"/>
              </a:spcAft>
              <a:buFont typeface="+mj-lt"/>
              <a:buAutoNum type="arabicPeriod"/>
            </a:pPr>
            <a:r>
              <a:rPr lang="en-IN" sz="1400" u="none" strike="noStrike" kern="100" dirty="0" err="1">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Ntokos</a:t>
            </a: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Konstantinos. </a:t>
            </a:r>
            <a:r>
              <a:rPr lang="en-IN" sz="1400" i="1"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"Level of fear”</a:t>
            </a: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Analysis of fear spectrum into a tool to support horror game design for immersion and fear." An International Journal (CGDEIJ) 1, no. 33-43 (2018).</a:t>
            </a:r>
          </a:p>
          <a:p>
            <a:pPr marL="342900" marR="27305" indent="-342900" algn="just">
              <a:lnSpc>
                <a:spcPct val="107000"/>
              </a:lnSpc>
              <a:spcAft>
                <a:spcPts val="1060"/>
              </a:spcAft>
              <a:buFont typeface="+mj-lt"/>
              <a:buAutoNum type="arabicPeriod"/>
            </a:pPr>
            <a:r>
              <a:rPr lang="en-IN" sz="1400" u="none" strike="noStrike" kern="100" dirty="0" err="1">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Årnell</a:t>
            </a: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Tobias, and Nikola </a:t>
            </a:r>
            <a:r>
              <a:rPr lang="en-IN" sz="1400" u="none" strike="noStrike" kern="100" dirty="0" err="1">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Stojanovic</a:t>
            </a: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a:t>
            </a:r>
            <a:r>
              <a:rPr lang="en-IN" sz="1400" i="1"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Horror game design–what </a:t>
            </a:r>
            <a:r>
              <a:rPr lang="en-IN" sz="1400" i="1" u="none" strike="noStrike" kern="100" dirty="0" err="1">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instills</a:t>
            </a:r>
            <a:r>
              <a:rPr lang="en-IN" sz="1400" i="1"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fear in the player?:</a:t>
            </a: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A study on the effects of horror game design theories and level design patterns on player behaviour in a horror environment." (2020).</a:t>
            </a:r>
          </a:p>
          <a:p>
            <a:pPr marL="342900" marR="47625" indent="-342900" algn="just">
              <a:lnSpc>
                <a:spcPct val="107000"/>
              </a:lnSpc>
              <a:spcAft>
                <a:spcPts val="1060"/>
              </a:spcAft>
              <a:buFont typeface="+mj-lt"/>
              <a:buAutoNum type="arabicPeriod"/>
            </a:pP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Zhang, </a:t>
            </a:r>
            <a:r>
              <a:rPr lang="en-IN" sz="1400" u="none" strike="noStrike" kern="100" dirty="0" err="1">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Ziwen</a:t>
            </a: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"Analysis of the design aesthetics and player emotions of horror games: Take ‘Little Nightmares’ as a case." (2022).</a:t>
            </a:r>
          </a:p>
          <a:p>
            <a:pPr marL="342900" marR="27305" indent="-342900" algn="just">
              <a:lnSpc>
                <a:spcPct val="107000"/>
              </a:lnSpc>
              <a:spcAft>
                <a:spcPts val="1060"/>
              </a:spcAft>
              <a:buFont typeface="+mj-lt"/>
              <a:buAutoNum type="arabicPeriod"/>
            </a:pP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de Lima, </a:t>
            </a:r>
            <a:r>
              <a:rPr lang="en-IN" sz="1400" u="none" strike="noStrike" kern="100" dirty="0" err="1">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Edirlei</a:t>
            </a: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Soares, Bruno MC Silva, and Gabriel Teixeira </a:t>
            </a:r>
            <a:r>
              <a:rPr lang="en-IN" sz="1400" u="none" strike="noStrike" kern="100" dirty="0" err="1">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Galam</a:t>
            </a: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"Adaptive virtual reality horror games based on Machine learning and player </a:t>
            </a:r>
            <a:r>
              <a:rPr lang="en-IN" sz="1400" u="none" strike="noStrike" kern="100" dirty="0" err="1">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modeling</a:t>
            </a: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Entertainment Computing 43 (2022): 100515.</a:t>
            </a:r>
          </a:p>
          <a:p>
            <a:pPr marL="342900" marR="27305" indent="-342900" algn="just">
              <a:lnSpc>
                <a:spcPct val="107000"/>
              </a:lnSpc>
              <a:spcAft>
                <a:spcPts val="1060"/>
              </a:spcAft>
              <a:buFont typeface="+mj-lt"/>
              <a:buAutoNum type="arabicPeriod"/>
            </a:pP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Lin, Jih-</a:t>
            </a:r>
            <a:r>
              <a:rPr lang="en-IN" sz="1400" u="none" strike="noStrike" kern="100" dirty="0" err="1">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Hsuan</a:t>
            </a: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Tammy, Dai-Yun Wu, and Chen-Chao Tao. "So scary, yet so fun: The role of self-efficacy in enjoyment of a virtual reality horror game." New Media &amp; Society 20, no. 9 (2018): 3223-3242.</a:t>
            </a:r>
          </a:p>
          <a:p>
            <a:pPr marL="342900" marR="27305" indent="-342900" algn="just">
              <a:lnSpc>
                <a:spcPct val="107000"/>
              </a:lnSpc>
              <a:spcAft>
                <a:spcPts val="1060"/>
              </a:spcAft>
              <a:buFont typeface="+mj-lt"/>
              <a:buAutoNum type="arabicPeriod"/>
            </a:pP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Lin, Tammy Jin-</a:t>
            </a:r>
            <a:r>
              <a:rPr lang="en-IN" sz="1400" u="none" strike="noStrike" kern="100" dirty="0" err="1">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Hsuan</a:t>
            </a: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"Virtual Reality Horror Games and Fear in Gaming." In Oxford Research Encyclopaedia of Communication. 2023.</a:t>
            </a:r>
          </a:p>
          <a:p>
            <a:pPr marL="342900" marR="27305" indent="-342900" algn="just">
              <a:lnSpc>
                <a:spcPct val="107000"/>
              </a:lnSpc>
              <a:spcAft>
                <a:spcPts val="1060"/>
              </a:spcAft>
              <a:buFont typeface="+mj-lt"/>
              <a:buAutoNum type="arabicPeriod"/>
            </a:pP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Bian, </a:t>
            </a:r>
            <a:r>
              <a:rPr lang="en-IN" sz="1400" u="none" strike="noStrike" kern="100" dirty="0" err="1">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Shijie</a:t>
            </a: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"Research on the Application of VR in Games." Highlights in Science, Engineering and Technology 39 (2023): 389-394.</a:t>
            </a:r>
          </a:p>
          <a:p>
            <a:pPr marL="342900" marR="27305" indent="-342900" algn="just">
              <a:lnSpc>
                <a:spcPct val="107000"/>
              </a:lnSpc>
              <a:spcAft>
                <a:spcPts val="1060"/>
              </a:spcAft>
              <a:buFont typeface="+mj-lt"/>
              <a:buAutoNum type="arabicPeriod"/>
            </a:pP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Zhang, </a:t>
            </a:r>
            <a:r>
              <a:rPr lang="en-IN" sz="1400" u="none" strike="noStrike" kern="100" dirty="0" err="1">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Ruiqi</a:t>
            </a:r>
            <a:r>
              <a:rPr lang="en-IN" sz="1400" u="none" strike="noStrike" kern="100" dirty="0">
                <a:effectLst/>
                <a:uFill>
                  <a:solidFill>
                    <a:srgbClr val="000000"/>
                  </a:solidFill>
                </a:uFill>
                <a:latin typeface="Times New Roman" panose="02020603050405020304" pitchFamily="18" charset="0"/>
                <a:ea typeface="Nirmala UI" panose="020B0502040204020203" pitchFamily="34" charset="0"/>
                <a:cs typeface="Times New Roman" panose="02020603050405020304" pitchFamily="18" charset="0"/>
              </a:rPr>
              <a:t>. "Research on the Progress of VR in Game." Highlights in Science, Engineering and Technology 39 (2023): 103-110. </a:t>
            </a:r>
            <a:endParaRPr lang="en-IN" sz="1400" dirty="0">
              <a:latin typeface="Times New Roman" panose="02020603050405020304" pitchFamily="18" charset="0"/>
              <a:ea typeface="Nirmala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528115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2992E0-5A81-0125-83AF-6BB2658DFE07}"/>
              </a:ext>
            </a:extLst>
          </p:cNvPr>
          <p:cNvSpPr txBox="1"/>
          <p:nvPr/>
        </p:nvSpPr>
        <p:spPr>
          <a:xfrm>
            <a:off x="4200834" y="3193042"/>
            <a:ext cx="3672349" cy="707886"/>
          </a:xfrm>
          <a:prstGeom prst="rect">
            <a:avLst/>
          </a:prstGeom>
          <a:noFill/>
        </p:spPr>
        <p:txBody>
          <a:bodyPr wrap="square" rtlCol="0">
            <a:spAutoFit/>
          </a:bodyPr>
          <a:lstStyle/>
          <a:p>
            <a:pPr algn="ctr"/>
            <a:r>
              <a:rPr lang="en-US" sz="4000" dirty="0">
                <a:latin typeface="Century Gothic" panose="020B0502020202020204" pitchFamily="34" charset="0"/>
              </a:rPr>
              <a:t>Thank You</a:t>
            </a:r>
            <a:endParaRPr lang="en-IN" sz="4000" dirty="0">
              <a:latin typeface="Century Gothic" panose="020B0502020202020204" pitchFamily="34" charset="0"/>
            </a:endParaRPr>
          </a:p>
        </p:txBody>
      </p:sp>
    </p:spTree>
    <p:extLst>
      <p:ext uri="{BB962C8B-B14F-4D97-AF65-F5344CB8AC3E}">
        <p14:creationId xmlns:p14="http://schemas.microsoft.com/office/powerpoint/2010/main" val="205876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5DEE5-D890-D6E4-69B8-961EDDCA84F9}"/>
              </a:ext>
            </a:extLst>
          </p:cNvPr>
          <p:cNvSpPr txBox="1"/>
          <p:nvPr/>
        </p:nvSpPr>
        <p:spPr>
          <a:xfrm>
            <a:off x="2479238" y="1510824"/>
            <a:ext cx="9420460" cy="584775"/>
          </a:xfrm>
          <a:prstGeom prst="rect">
            <a:avLst/>
          </a:prstGeom>
          <a:noFill/>
        </p:spPr>
        <p:txBody>
          <a:bodyPr wrap="square" rtlCol="0">
            <a:spAutoFit/>
          </a:bodyPr>
          <a:lstStyle/>
          <a:p>
            <a:r>
              <a:rPr lang="en-IN" sz="3200" b="1" dirty="0">
                <a:latin typeface="Century Gothic" panose="020B0502020202020204" pitchFamily="34" charset="0"/>
                <a:ea typeface="Nirmala UI" panose="020B0502040204020203" pitchFamily="34" charset="0"/>
                <a:cs typeface="Nirmala UI" panose="020B0502040204020203" pitchFamily="34" charset="0"/>
              </a:rPr>
              <a:t>Outline</a:t>
            </a:r>
          </a:p>
        </p:txBody>
      </p:sp>
      <p:sp>
        <p:nvSpPr>
          <p:cNvPr id="3" name="TextBox 2">
            <a:extLst>
              <a:ext uri="{FF2B5EF4-FFF2-40B4-BE49-F238E27FC236}">
                <a16:creationId xmlns:a16="http://schemas.microsoft.com/office/drawing/2014/main" id="{14C85D6D-985A-3F39-B406-FE7F20CE5D31}"/>
              </a:ext>
            </a:extLst>
          </p:cNvPr>
          <p:cNvSpPr txBox="1"/>
          <p:nvPr/>
        </p:nvSpPr>
        <p:spPr>
          <a:xfrm>
            <a:off x="3140066" y="2216171"/>
            <a:ext cx="4073534" cy="3002745"/>
          </a:xfrm>
          <a:prstGeom prst="rect">
            <a:avLst/>
          </a:prstGeom>
          <a:noFill/>
        </p:spPr>
        <p:txBody>
          <a:bodyPr wrap="square" rtlCol="0">
            <a:spAutoFit/>
          </a:bodyPr>
          <a:lstStyle/>
          <a:p>
            <a:pPr>
              <a:lnSpc>
                <a:spcPct val="150000"/>
              </a:lnSpc>
            </a:pPr>
            <a:r>
              <a:rPr lang="en-US" altLang="en-US" sz="1600" dirty="0">
                <a:latin typeface="Century Gothic" panose="020B0502020202020204" pitchFamily="34" charset="0"/>
                <a:ea typeface="Nirmala UI" panose="020B0502040204020203" pitchFamily="34" charset="0"/>
                <a:cs typeface="Nirmala UI" panose="020B0502040204020203" pitchFamily="34" charset="0"/>
              </a:rPr>
              <a:t>Introduction </a:t>
            </a:r>
          </a:p>
          <a:p>
            <a:pPr>
              <a:lnSpc>
                <a:spcPct val="150000"/>
              </a:lnSpc>
            </a:pPr>
            <a:r>
              <a:rPr lang="en-US" altLang="en-US" sz="1600" dirty="0">
                <a:latin typeface="Century Gothic" panose="020B0502020202020204" pitchFamily="34" charset="0"/>
                <a:ea typeface="Nirmala UI" panose="020B0502040204020203" pitchFamily="34" charset="0"/>
                <a:cs typeface="Nirmala UI" panose="020B0502040204020203" pitchFamily="34" charset="0"/>
              </a:rPr>
              <a:t>Literature Review				  </a:t>
            </a:r>
          </a:p>
          <a:p>
            <a:pPr>
              <a:lnSpc>
                <a:spcPct val="150000"/>
              </a:lnSpc>
            </a:pPr>
            <a:r>
              <a:rPr lang="en-US" altLang="en-US" sz="1600" dirty="0">
                <a:latin typeface="Century Gothic" panose="020B0502020202020204" pitchFamily="34" charset="0"/>
                <a:ea typeface="Nirmala UI" panose="020B0502040204020203" pitchFamily="34" charset="0"/>
                <a:cs typeface="Nirmala UI" panose="020B0502040204020203" pitchFamily="34" charset="0"/>
              </a:rPr>
              <a:t>Problem Definition			 </a:t>
            </a:r>
          </a:p>
          <a:p>
            <a:pPr>
              <a:lnSpc>
                <a:spcPct val="150000"/>
              </a:lnSpc>
            </a:pPr>
            <a:r>
              <a:rPr lang="en-US" altLang="en-US" sz="1600" dirty="0">
                <a:latin typeface="Century Gothic" panose="020B0502020202020204" pitchFamily="34" charset="0"/>
                <a:ea typeface="Nirmala UI" panose="020B0502040204020203" pitchFamily="34" charset="0"/>
                <a:cs typeface="Nirmala UI" panose="020B0502040204020203" pitchFamily="34" charset="0"/>
              </a:rPr>
              <a:t>Methodology 				 </a:t>
            </a:r>
          </a:p>
          <a:p>
            <a:pPr>
              <a:lnSpc>
                <a:spcPct val="150000"/>
              </a:lnSpc>
            </a:pPr>
            <a:r>
              <a:rPr lang="en-US" altLang="en-US" sz="1600" dirty="0">
                <a:latin typeface="Century Gothic" panose="020B0502020202020204" pitchFamily="34" charset="0"/>
                <a:ea typeface="Nirmala UI" panose="020B0502040204020203" pitchFamily="34" charset="0"/>
                <a:cs typeface="Nirmala UI" panose="020B0502040204020203" pitchFamily="34" charset="0"/>
              </a:rPr>
              <a:t>Results			 </a:t>
            </a:r>
          </a:p>
          <a:p>
            <a:pPr>
              <a:lnSpc>
                <a:spcPct val="150000"/>
              </a:lnSpc>
            </a:pPr>
            <a:r>
              <a:rPr lang="en-US" altLang="en-US" sz="1600" dirty="0">
                <a:latin typeface="Century Gothic" panose="020B0502020202020204" pitchFamily="34" charset="0"/>
                <a:ea typeface="Nirmala UI" panose="020B0502040204020203" pitchFamily="34" charset="0"/>
                <a:cs typeface="Nirmala UI" panose="020B0502040204020203" pitchFamily="34" charset="0"/>
              </a:rPr>
              <a:t>SWOT Analysis				 </a:t>
            </a:r>
          </a:p>
          <a:p>
            <a:pPr>
              <a:lnSpc>
                <a:spcPct val="150000"/>
              </a:lnSpc>
            </a:pPr>
            <a:r>
              <a:rPr lang="en-US" altLang="en-US" sz="1600" dirty="0">
                <a:latin typeface="Century Gothic" panose="020B0502020202020204" pitchFamily="34" charset="0"/>
                <a:ea typeface="Nirmala UI" panose="020B0502040204020203" pitchFamily="34" charset="0"/>
                <a:cs typeface="Nirmala UI" panose="020B0502040204020203" pitchFamily="34" charset="0"/>
              </a:rPr>
              <a:t>Conclusion			 </a:t>
            </a:r>
          </a:p>
          <a:p>
            <a:pPr>
              <a:lnSpc>
                <a:spcPct val="150000"/>
              </a:lnSpc>
            </a:pPr>
            <a:r>
              <a:rPr lang="en-US" altLang="en-US" sz="1600" dirty="0">
                <a:latin typeface="Century Gothic" panose="020B0502020202020204" pitchFamily="34" charset="0"/>
                <a:ea typeface="Nirmala UI" panose="020B0502040204020203" pitchFamily="34" charset="0"/>
                <a:cs typeface="Nirmala UI" panose="020B0502040204020203" pitchFamily="34" charset="0"/>
              </a:rPr>
              <a:t>References 			 	</a:t>
            </a:r>
          </a:p>
        </p:txBody>
      </p:sp>
      <p:sp>
        <p:nvSpPr>
          <p:cNvPr id="5" name="Rectangle: Rounded Corners 4">
            <a:extLst>
              <a:ext uri="{FF2B5EF4-FFF2-40B4-BE49-F238E27FC236}">
                <a16:creationId xmlns:a16="http://schemas.microsoft.com/office/drawing/2014/main" id="{645327BE-7EA1-6789-C52C-1B55BAAEA08E}"/>
              </a:ext>
            </a:extLst>
          </p:cNvPr>
          <p:cNvSpPr/>
          <p:nvPr/>
        </p:nvSpPr>
        <p:spPr>
          <a:xfrm>
            <a:off x="2768194" y="2256653"/>
            <a:ext cx="45719" cy="3002745"/>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entury Gothic" panose="020B0502020202020204"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307495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15829C-4357-18C0-E966-D585960E4AC8}"/>
              </a:ext>
            </a:extLst>
          </p:cNvPr>
          <p:cNvSpPr txBox="1"/>
          <p:nvPr/>
        </p:nvSpPr>
        <p:spPr>
          <a:xfrm>
            <a:off x="1244678" y="584816"/>
            <a:ext cx="9171709" cy="901016"/>
          </a:xfrm>
          <a:prstGeom prst="rect">
            <a:avLst/>
          </a:prstGeom>
          <a:noFill/>
        </p:spPr>
        <p:txBody>
          <a:bodyPr wrap="square" rtlCol="0">
            <a:spAutoFit/>
          </a:bodyPr>
          <a:lstStyle/>
          <a:p>
            <a:pPr>
              <a:lnSpc>
                <a:spcPct val="150000"/>
              </a:lnSpc>
            </a:pPr>
            <a:r>
              <a:rPr lang="en-US" sz="4000" b="1" dirty="0">
                <a:latin typeface="Nirmala UI" panose="020B0502040204020203" pitchFamily="34" charset="0"/>
                <a:ea typeface="Nirmala UI" panose="020B0502040204020203" pitchFamily="34" charset="0"/>
                <a:cs typeface="Nirmala UI" panose="020B0502040204020203" pitchFamily="34" charset="0"/>
              </a:rPr>
              <a:t>Introduction</a:t>
            </a:r>
          </a:p>
        </p:txBody>
      </p:sp>
      <p:sp>
        <p:nvSpPr>
          <p:cNvPr id="3" name="TextBox 2">
            <a:extLst>
              <a:ext uri="{FF2B5EF4-FFF2-40B4-BE49-F238E27FC236}">
                <a16:creationId xmlns:a16="http://schemas.microsoft.com/office/drawing/2014/main" id="{D42E0D56-0B2E-AC4A-BF3D-12582CFA9CF1}"/>
              </a:ext>
            </a:extLst>
          </p:cNvPr>
          <p:cNvSpPr txBox="1"/>
          <p:nvPr/>
        </p:nvSpPr>
        <p:spPr>
          <a:xfrm>
            <a:off x="1976285" y="1711318"/>
            <a:ext cx="8613088" cy="3001143"/>
          </a:xfrm>
          <a:prstGeom prst="rect">
            <a:avLst/>
          </a:prstGeom>
          <a:noFill/>
        </p:spPr>
        <p:txBody>
          <a:bodyPr wrap="square" rtlCol="0">
            <a:spAutoFit/>
          </a:bodyPr>
          <a:lstStyle/>
          <a:p>
            <a:pPr algn="just">
              <a:lnSpc>
                <a:spcPct val="150000"/>
              </a:lnSpc>
            </a:pPr>
            <a:r>
              <a:rPr lang="en-IN" sz="1600" dirty="0">
                <a:effectLst/>
                <a:latin typeface="Nirmala UI" panose="020B0502040204020203" pitchFamily="34" charset="0"/>
                <a:ea typeface="Nirmala UI" panose="020B0502040204020203" pitchFamily="34" charset="0"/>
                <a:cs typeface="Nirmala UI" panose="020B0502040204020203" pitchFamily="34" charset="0"/>
              </a:rPr>
              <a:t>Virtual reality (VR) horror games offer an unparalleled immersion by leveraging first-person perspective, realistic graphics, and interactive gameplay. Players experience the game world through the eyes of the protagonist, enhancing the feeling of presence and intensifying the horror experience. Detailed environments, coupled with atmospheric lighting, create a sense of dread, while interactivity allows players to manipulate objects and solve puzzles. Jump scares are effectively utilized to startle players, taking advantage of the heightened sense of immersion in VR. Compelling narratives further engage players, drawing them deeper into the terrifying world of VR horror gaming.</a:t>
            </a:r>
            <a:endParaRPr lang="en-IN"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4" name="Rectangle: Rounded Corners 3">
            <a:extLst>
              <a:ext uri="{FF2B5EF4-FFF2-40B4-BE49-F238E27FC236}">
                <a16:creationId xmlns:a16="http://schemas.microsoft.com/office/drawing/2014/main" id="{EF334060-094B-F71A-1D3D-524E4636D3DC}"/>
              </a:ext>
            </a:extLst>
          </p:cNvPr>
          <p:cNvSpPr/>
          <p:nvPr/>
        </p:nvSpPr>
        <p:spPr>
          <a:xfrm>
            <a:off x="2136420" y="5073446"/>
            <a:ext cx="2471787" cy="883268"/>
          </a:xfrm>
          <a:prstGeom prst="roundRect">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b="1" dirty="0">
                <a:solidFill>
                  <a:schemeClr val="bg1"/>
                </a:solidFill>
                <a:latin typeface="Nirmala UI" panose="020B0502040204020203" pitchFamily="34" charset="0"/>
                <a:ea typeface="Nirmala UI" panose="020B0502040204020203" pitchFamily="34" charset="0"/>
                <a:cs typeface="Nirmala UI" panose="020B0502040204020203" pitchFamily="34" charset="0"/>
              </a:rPr>
              <a:t>VR Horror</a:t>
            </a:r>
            <a:endParaRPr lang="en-IN" b="1" dirty="0">
              <a:solidFill>
                <a:schemeClr val="bg1"/>
              </a:solidFill>
              <a:latin typeface="Nirmala UI" panose="020B0502040204020203" pitchFamily="34" charset="0"/>
              <a:ea typeface="Nirmala UI" panose="020B0502040204020203" pitchFamily="34" charset="0"/>
              <a:cs typeface="Nirmala UI" panose="020B0502040204020203" pitchFamily="34" charset="0"/>
            </a:endParaRPr>
          </a:p>
        </p:txBody>
      </p:sp>
      <p:sp>
        <p:nvSpPr>
          <p:cNvPr id="5" name="Rectangle: Rounded Corners 4">
            <a:extLst>
              <a:ext uri="{FF2B5EF4-FFF2-40B4-BE49-F238E27FC236}">
                <a16:creationId xmlns:a16="http://schemas.microsoft.com/office/drawing/2014/main" id="{4F42D3B6-98FA-E66A-DB27-38087E351AF1}"/>
              </a:ext>
            </a:extLst>
          </p:cNvPr>
          <p:cNvSpPr/>
          <p:nvPr/>
        </p:nvSpPr>
        <p:spPr>
          <a:xfrm>
            <a:off x="4881272" y="5073446"/>
            <a:ext cx="2471787" cy="883268"/>
          </a:xfrm>
          <a:prstGeom prst="roundRect">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b="1" dirty="0">
                <a:solidFill>
                  <a:schemeClr val="bg1"/>
                </a:solidFill>
                <a:latin typeface="Nirmala UI" panose="020B0502040204020203" pitchFamily="34" charset="0"/>
                <a:ea typeface="Nirmala UI" panose="020B0502040204020203" pitchFamily="34" charset="0"/>
                <a:cs typeface="Nirmala UI" panose="020B0502040204020203" pitchFamily="34" charset="0"/>
              </a:rPr>
              <a:t>Immersion</a:t>
            </a:r>
            <a:endParaRPr lang="en-IN" b="1" dirty="0">
              <a:solidFill>
                <a:schemeClr val="bg1"/>
              </a:solidFill>
              <a:latin typeface="Nirmala UI" panose="020B0502040204020203" pitchFamily="34" charset="0"/>
              <a:ea typeface="Nirmala UI" panose="020B0502040204020203" pitchFamily="34" charset="0"/>
              <a:cs typeface="Nirmala UI" panose="020B0502040204020203" pitchFamily="34" charset="0"/>
            </a:endParaRPr>
          </a:p>
        </p:txBody>
      </p:sp>
      <p:sp>
        <p:nvSpPr>
          <p:cNvPr id="6" name="Rectangle: Rounded Corners 5">
            <a:extLst>
              <a:ext uri="{FF2B5EF4-FFF2-40B4-BE49-F238E27FC236}">
                <a16:creationId xmlns:a16="http://schemas.microsoft.com/office/drawing/2014/main" id="{B1AE20C4-89D6-2DF6-E6AB-8A0D0564CF8E}"/>
              </a:ext>
            </a:extLst>
          </p:cNvPr>
          <p:cNvSpPr/>
          <p:nvPr/>
        </p:nvSpPr>
        <p:spPr>
          <a:xfrm>
            <a:off x="7645607" y="5073446"/>
            <a:ext cx="2471787" cy="883268"/>
          </a:xfrm>
          <a:prstGeom prst="roundRect">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US" b="1" dirty="0">
                <a:solidFill>
                  <a:schemeClr val="bg1"/>
                </a:solidFill>
                <a:latin typeface="Nirmala UI" panose="020B0502040204020203" pitchFamily="34" charset="0"/>
                <a:ea typeface="Nirmala UI" panose="020B0502040204020203" pitchFamily="34" charset="0"/>
                <a:cs typeface="Nirmala UI" panose="020B0502040204020203" pitchFamily="34" charset="0"/>
              </a:rPr>
              <a:t>Promote VR</a:t>
            </a:r>
            <a:endParaRPr lang="en-IN" b="1" dirty="0">
              <a:solidFill>
                <a:schemeClr val="bg1"/>
              </a:solidFill>
              <a:latin typeface="Nirmala UI" panose="020B0502040204020203" pitchFamily="34" charset="0"/>
              <a:ea typeface="Nirmala UI" panose="020B0502040204020203" pitchFamily="34" charset="0"/>
              <a:cs typeface="Nirmala UI" panose="020B0502040204020203" pitchFamily="34" charset="0"/>
            </a:endParaRPr>
          </a:p>
        </p:txBody>
      </p:sp>
      <p:cxnSp>
        <p:nvCxnSpPr>
          <p:cNvPr id="8" name="Straight Connector 7">
            <a:extLst>
              <a:ext uri="{FF2B5EF4-FFF2-40B4-BE49-F238E27FC236}">
                <a16:creationId xmlns:a16="http://schemas.microsoft.com/office/drawing/2014/main" id="{AFC2205D-7EC6-0489-D4DE-84DE16CEE1B5}"/>
              </a:ext>
            </a:extLst>
          </p:cNvPr>
          <p:cNvCxnSpPr>
            <a:cxnSpLocks/>
          </p:cNvCxnSpPr>
          <p:nvPr/>
        </p:nvCxnSpPr>
        <p:spPr>
          <a:xfrm>
            <a:off x="1567017" y="1711318"/>
            <a:ext cx="0" cy="3084012"/>
          </a:xfrm>
          <a:prstGeom prst="line">
            <a:avLst/>
          </a:prstGeom>
          <a:ln w="76200" cap="rnd">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059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A0F9D4-B0EB-40BC-B720-6116CBFFB0E1}"/>
              </a:ext>
            </a:extLst>
          </p:cNvPr>
          <p:cNvSpPr txBox="1"/>
          <p:nvPr/>
        </p:nvSpPr>
        <p:spPr>
          <a:xfrm>
            <a:off x="2069820" y="1975324"/>
            <a:ext cx="8711714" cy="3283015"/>
          </a:xfrm>
          <a:prstGeom prst="rect">
            <a:avLst/>
          </a:prstGeom>
          <a:noFill/>
        </p:spPr>
        <p:txBody>
          <a:bodyPr wrap="square" rtlCol="0">
            <a:spAutoFit/>
          </a:bodyPr>
          <a:lstStyle/>
          <a:p>
            <a:pPr algn="just">
              <a:lnSpc>
                <a:spcPct val="150000"/>
              </a:lnSpc>
            </a:pPr>
            <a:r>
              <a:rPr lang="en-IN" sz="1400" dirty="0">
                <a:effectLst/>
                <a:latin typeface="Century Gothic" panose="020B0502020202020204" pitchFamily="34" charset="0"/>
                <a:ea typeface="Nirmala UI" panose="020B0502040204020203" pitchFamily="34" charset="0"/>
                <a:cs typeface="Nirmala UI" panose="020B0502040204020203" pitchFamily="34" charset="0"/>
              </a:rPr>
              <a:t>Horror genre consistently rank highly across demographics and gaming platforms, showcasing their widespread appeal and engagement. Horror games excel in delivering an immersive experience that truly transports users to another world, creating a sense of fear and suspense that showcases VR's capabilities effectively. The use of spatial audio further enhances this sense of immersion, drawing players deeper into the game environment. In India, where horror stories and supernatural themes hold cultural significance, VR horror games have the potential to resonate strongly with audiences across all demographics who are enthusiastic consumers of horror content. By leveraging the universal appeal and emotional impact of horror games, VR technology can be effectively promoted and embraced as a powerful medium for immersive experiences and storytelling in the future. </a:t>
            </a:r>
            <a:endParaRPr lang="en-US" sz="1400" dirty="0">
              <a:latin typeface="Century Gothic" panose="020B0502020202020204" pitchFamily="34" charset="0"/>
              <a:ea typeface="Nirmala UI" panose="020B0502040204020203" pitchFamily="34" charset="0"/>
              <a:cs typeface="Nirmala UI" panose="020B0502040204020203" pitchFamily="34" charset="0"/>
            </a:endParaRPr>
          </a:p>
        </p:txBody>
      </p:sp>
      <p:grpSp>
        <p:nvGrpSpPr>
          <p:cNvPr id="9" name="Group 8">
            <a:extLst>
              <a:ext uri="{FF2B5EF4-FFF2-40B4-BE49-F238E27FC236}">
                <a16:creationId xmlns:a16="http://schemas.microsoft.com/office/drawing/2014/main" id="{3FD6F1CD-1B69-C556-AAC6-8477872F1A86}"/>
              </a:ext>
            </a:extLst>
          </p:cNvPr>
          <p:cNvGrpSpPr/>
          <p:nvPr/>
        </p:nvGrpSpPr>
        <p:grpSpPr>
          <a:xfrm>
            <a:off x="2075842" y="5381051"/>
            <a:ext cx="8040316" cy="707433"/>
            <a:chOff x="2186455" y="5381051"/>
            <a:chExt cx="8040316" cy="707433"/>
          </a:xfrm>
        </p:grpSpPr>
        <p:sp>
          <p:nvSpPr>
            <p:cNvPr id="3" name="Rectangle: Rounded Corners 2">
              <a:extLst>
                <a:ext uri="{FF2B5EF4-FFF2-40B4-BE49-F238E27FC236}">
                  <a16:creationId xmlns:a16="http://schemas.microsoft.com/office/drawing/2014/main" id="{47E1E454-57EB-EB8D-FCAA-4304EEC01048}"/>
                </a:ext>
              </a:extLst>
            </p:cNvPr>
            <p:cNvSpPr/>
            <p:nvPr/>
          </p:nvSpPr>
          <p:spPr>
            <a:xfrm>
              <a:off x="2186455" y="5381051"/>
              <a:ext cx="2362211" cy="707433"/>
            </a:xfrm>
            <a:prstGeom prst="roundRect">
              <a:avLst>
                <a:gd name="adj" fmla="val 12500"/>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IN" sz="1600" b="1" i="0" dirty="0">
                  <a:solidFill>
                    <a:schemeClr val="bg1"/>
                  </a:solidFill>
                  <a:effectLst/>
                  <a:latin typeface="Century Gothic" panose="020B0502020202020204" pitchFamily="34" charset="0"/>
                  <a:ea typeface="Nirmala UI" panose="020B0502040204020203" pitchFamily="34" charset="0"/>
                  <a:cs typeface="Nirmala UI" panose="020B0502040204020203" pitchFamily="34" charset="0"/>
                </a:rPr>
                <a:t>Widespread Appeal</a:t>
              </a:r>
              <a:endParaRPr lang="en-IN" sz="12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p:txBody>
        </p:sp>
        <p:sp>
          <p:nvSpPr>
            <p:cNvPr id="4" name="Rectangle: Rounded Corners 3">
              <a:extLst>
                <a:ext uri="{FF2B5EF4-FFF2-40B4-BE49-F238E27FC236}">
                  <a16:creationId xmlns:a16="http://schemas.microsoft.com/office/drawing/2014/main" id="{68D8DBED-6316-5033-895D-25E48799C523}"/>
                </a:ext>
              </a:extLst>
            </p:cNvPr>
            <p:cNvSpPr/>
            <p:nvPr/>
          </p:nvSpPr>
          <p:spPr>
            <a:xfrm>
              <a:off x="7864560" y="5381051"/>
              <a:ext cx="2362211" cy="707433"/>
            </a:xfrm>
            <a:prstGeom prst="roundRect">
              <a:avLst>
                <a:gd name="adj" fmla="val 12500"/>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IN" sz="1600" b="1" i="0" dirty="0">
                  <a:solidFill>
                    <a:schemeClr val="bg1"/>
                  </a:solidFill>
                  <a:effectLst/>
                  <a:latin typeface="Century Gothic" panose="020B0502020202020204" pitchFamily="34" charset="0"/>
                  <a:ea typeface="Nirmala UI" panose="020B0502040204020203" pitchFamily="34" charset="0"/>
                  <a:cs typeface="Nirmala UI" panose="020B0502040204020203" pitchFamily="34" charset="0"/>
                </a:rPr>
                <a:t>Thrill &amp; Adrenaline </a:t>
              </a:r>
              <a:endParaRPr lang="en-IN" sz="12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p:txBody>
        </p:sp>
        <p:sp>
          <p:nvSpPr>
            <p:cNvPr id="5" name="Rectangle: Rounded Corners 4">
              <a:extLst>
                <a:ext uri="{FF2B5EF4-FFF2-40B4-BE49-F238E27FC236}">
                  <a16:creationId xmlns:a16="http://schemas.microsoft.com/office/drawing/2014/main" id="{79788DD9-1D38-3E63-0E2E-35FA3C6ED093}"/>
                </a:ext>
              </a:extLst>
            </p:cNvPr>
            <p:cNvSpPr/>
            <p:nvPr/>
          </p:nvSpPr>
          <p:spPr>
            <a:xfrm>
              <a:off x="5025508" y="5381051"/>
              <a:ext cx="2362211" cy="707433"/>
            </a:xfrm>
            <a:prstGeom prst="roundRect">
              <a:avLst>
                <a:gd name="adj" fmla="val 12500"/>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marL="85725" algn="ctr"/>
              <a:r>
                <a:rPr lang="en-IN" sz="1600" b="1" i="0" dirty="0">
                  <a:solidFill>
                    <a:schemeClr val="bg1"/>
                  </a:solidFill>
                  <a:effectLst/>
                  <a:latin typeface="Century Gothic" panose="020B0502020202020204" pitchFamily="34" charset="0"/>
                  <a:ea typeface="Nirmala UI" panose="020B0502040204020203" pitchFamily="34" charset="0"/>
                  <a:cs typeface="Nirmala UI" panose="020B0502040204020203" pitchFamily="34" charset="0"/>
                </a:rPr>
                <a:t>Powerful Medium</a:t>
              </a:r>
              <a:endParaRPr lang="en-IN" sz="12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p:txBody>
        </p:sp>
      </p:grpSp>
      <p:sp>
        <p:nvSpPr>
          <p:cNvPr id="7" name="TextBox 6">
            <a:extLst>
              <a:ext uri="{FF2B5EF4-FFF2-40B4-BE49-F238E27FC236}">
                <a16:creationId xmlns:a16="http://schemas.microsoft.com/office/drawing/2014/main" id="{D7EA6D7E-F73F-CE9F-A231-ED3DB96E7DF4}"/>
              </a:ext>
            </a:extLst>
          </p:cNvPr>
          <p:cNvSpPr txBox="1"/>
          <p:nvPr/>
        </p:nvSpPr>
        <p:spPr>
          <a:xfrm>
            <a:off x="908255" y="961174"/>
            <a:ext cx="8648700" cy="684033"/>
          </a:xfrm>
          <a:prstGeom prst="rect">
            <a:avLst/>
          </a:prstGeom>
          <a:noFill/>
        </p:spPr>
        <p:txBody>
          <a:bodyPr wrap="square">
            <a:spAutoFit/>
          </a:bodyPr>
          <a:lstStyle/>
          <a:p>
            <a:pPr marR="27305" lvl="1" fontAlgn="base">
              <a:lnSpc>
                <a:spcPct val="103000"/>
              </a:lnSpc>
              <a:spcAft>
                <a:spcPts val="65"/>
              </a:spcAft>
              <a:buClr>
                <a:srgbClr val="000000"/>
              </a:buClr>
              <a:buSzPts val="1200"/>
            </a:pPr>
            <a:r>
              <a:rPr lang="en-IN" sz="4000" b="1" u="none" strike="noStrike" kern="100" dirty="0">
                <a:effectLst/>
                <a:uFill>
                  <a:solidFill>
                    <a:srgbClr val="000000"/>
                  </a:solidFill>
                </a:uFill>
                <a:latin typeface="Century Gothic" panose="020B0502020202020204" pitchFamily="34" charset="0"/>
                <a:ea typeface="Nirmala UI" panose="020B0502040204020203" pitchFamily="34" charset="0"/>
                <a:cs typeface="Nirmala UI" panose="020B0502040204020203" pitchFamily="34" charset="0"/>
              </a:rPr>
              <a:t>Why opted for Horror Genre ?  </a:t>
            </a:r>
          </a:p>
        </p:txBody>
      </p:sp>
      <p:sp>
        <p:nvSpPr>
          <p:cNvPr id="10" name="Rectangle: Rounded Corners 9">
            <a:extLst>
              <a:ext uri="{FF2B5EF4-FFF2-40B4-BE49-F238E27FC236}">
                <a16:creationId xmlns:a16="http://schemas.microsoft.com/office/drawing/2014/main" id="{276B9B82-9FEE-29F6-38A3-FE7B5CD5B66E}"/>
              </a:ext>
            </a:extLst>
          </p:cNvPr>
          <p:cNvSpPr/>
          <p:nvPr/>
        </p:nvSpPr>
        <p:spPr>
          <a:xfrm>
            <a:off x="1691609" y="1927627"/>
            <a:ext cx="42961" cy="3145818"/>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entury Gothic" panose="020B0502020202020204"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4090696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2BCA42-02D3-38FB-A9B1-9C9A2C270F0D}"/>
              </a:ext>
            </a:extLst>
          </p:cNvPr>
          <p:cNvSpPr txBox="1"/>
          <p:nvPr/>
        </p:nvSpPr>
        <p:spPr>
          <a:xfrm>
            <a:off x="1217178" y="451392"/>
            <a:ext cx="9171709" cy="901016"/>
          </a:xfrm>
          <a:prstGeom prst="rect">
            <a:avLst/>
          </a:prstGeom>
          <a:noFill/>
        </p:spPr>
        <p:txBody>
          <a:bodyPr wrap="square" rtlCol="0">
            <a:spAutoFit/>
          </a:bodyPr>
          <a:lstStyle/>
          <a:p>
            <a:pPr>
              <a:lnSpc>
                <a:spcPct val="150000"/>
              </a:lnSpc>
            </a:pPr>
            <a:r>
              <a:rPr lang="en-US" sz="4000" b="1" dirty="0">
                <a:latin typeface="Century Gothic" panose="020B0502020202020204" pitchFamily="34" charset="0"/>
                <a:ea typeface="Nirmala UI" panose="020B0502040204020203" pitchFamily="34" charset="0"/>
                <a:cs typeface="Nirmala UI" panose="020B0502040204020203" pitchFamily="34" charset="0"/>
              </a:rPr>
              <a:t>Literature Review</a:t>
            </a:r>
          </a:p>
        </p:txBody>
      </p:sp>
      <p:sp>
        <p:nvSpPr>
          <p:cNvPr id="3" name="Rectangle: Rounded Corners 2">
            <a:extLst>
              <a:ext uri="{FF2B5EF4-FFF2-40B4-BE49-F238E27FC236}">
                <a16:creationId xmlns:a16="http://schemas.microsoft.com/office/drawing/2014/main" id="{487E16FE-AE46-6C90-2104-CCEC8BC08070}"/>
              </a:ext>
            </a:extLst>
          </p:cNvPr>
          <p:cNvSpPr/>
          <p:nvPr/>
        </p:nvSpPr>
        <p:spPr>
          <a:xfrm>
            <a:off x="8063780" y="3562350"/>
            <a:ext cx="3377613" cy="1985666"/>
          </a:xfrm>
          <a:prstGeom prst="roundRect">
            <a:avLst>
              <a:gd name="adj" fmla="val 7066"/>
            </a:avLst>
          </a:prstGeom>
          <a:solidFill>
            <a:schemeClr val="tx1"/>
          </a:solidFill>
          <a:ln w="28575">
            <a:no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Adaptive virtual reality horror games based on Machine learning and player modeling, 2022</a:t>
            </a:r>
          </a:p>
          <a:p>
            <a:pPr marL="85725"/>
            <a:r>
              <a:rPr lang="en-US" sz="5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 </a:t>
            </a:r>
            <a:endPar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a:p>
            <a:pPr marL="257175" indent="-171450">
              <a:buFont typeface="Arial" panose="020B0604020202020204" pitchFamily="34" charset="0"/>
              <a:buChar char="•"/>
            </a:pPr>
            <a:r>
              <a:rPr lang="en-US"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Dynamic adjustment based on behavior</a:t>
            </a:r>
            <a:endPar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p:txBody>
      </p:sp>
      <p:sp>
        <p:nvSpPr>
          <p:cNvPr id="4" name="Rectangle: Rounded Corners 3">
            <a:extLst>
              <a:ext uri="{FF2B5EF4-FFF2-40B4-BE49-F238E27FC236}">
                <a16:creationId xmlns:a16="http://schemas.microsoft.com/office/drawing/2014/main" id="{10EC475D-017D-DEE9-9141-05D5246F5D7C}"/>
              </a:ext>
            </a:extLst>
          </p:cNvPr>
          <p:cNvSpPr/>
          <p:nvPr/>
        </p:nvSpPr>
        <p:spPr>
          <a:xfrm>
            <a:off x="1066558" y="2753218"/>
            <a:ext cx="2794867" cy="1378617"/>
          </a:xfrm>
          <a:prstGeom prst="roundRect">
            <a:avLst>
              <a:gd name="adj" fmla="val 7366"/>
            </a:avLst>
          </a:prstGeom>
          <a:solidFill>
            <a:schemeClr val="tx1"/>
          </a:solidFill>
          <a:ln w="28575">
            <a:no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So scary, yet so fun, </a:t>
            </a:r>
          </a:p>
          <a:p>
            <a:pPr marL="85725"/>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2018</a:t>
            </a:r>
          </a:p>
          <a:p>
            <a:pPr marL="85725"/>
            <a:r>
              <a:rPr lang="en-US" sz="5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 </a:t>
            </a:r>
            <a:endPar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a:p>
            <a:pPr marL="257175" indent="-171450">
              <a:buFont typeface="Arial" panose="020B0604020202020204" pitchFamily="34" charset="0"/>
              <a:buChar char="•"/>
            </a:pPr>
            <a:r>
              <a:rPr lang="en-US"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potential in handling fear influences enjoyment</a:t>
            </a:r>
            <a:endPar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p:txBody>
      </p:sp>
      <p:sp>
        <p:nvSpPr>
          <p:cNvPr id="5" name="Rectangle: Rounded Corners 4">
            <a:extLst>
              <a:ext uri="{FF2B5EF4-FFF2-40B4-BE49-F238E27FC236}">
                <a16:creationId xmlns:a16="http://schemas.microsoft.com/office/drawing/2014/main" id="{31F975BD-7A95-2408-CB14-1C1AEF8BB24B}"/>
              </a:ext>
            </a:extLst>
          </p:cNvPr>
          <p:cNvSpPr/>
          <p:nvPr/>
        </p:nvSpPr>
        <p:spPr>
          <a:xfrm>
            <a:off x="1066558" y="1644812"/>
            <a:ext cx="2767806" cy="855015"/>
          </a:xfrm>
          <a:prstGeom prst="roundRect">
            <a:avLst>
              <a:gd name="adj" fmla="val 14943"/>
            </a:avLst>
          </a:prstGeom>
          <a:solidFill>
            <a:schemeClr val="tx1"/>
          </a:solidFill>
          <a:ln w="28575">
            <a:no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Level of Fear, 2018</a:t>
            </a:r>
          </a:p>
          <a:p>
            <a:pPr marL="85725"/>
            <a:r>
              <a:rPr lang="en-US" sz="5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 </a:t>
            </a:r>
          </a:p>
          <a:p>
            <a:pPr marL="257175" indent="-171450">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Categorize fear levels</a:t>
            </a:r>
          </a:p>
        </p:txBody>
      </p:sp>
      <p:sp>
        <p:nvSpPr>
          <p:cNvPr id="6" name="Rectangle: Rounded Corners 5">
            <a:extLst>
              <a:ext uri="{FF2B5EF4-FFF2-40B4-BE49-F238E27FC236}">
                <a16:creationId xmlns:a16="http://schemas.microsoft.com/office/drawing/2014/main" id="{4769B81C-4994-DC2B-27C5-3E2A6C00908C}"/>
              </a:ext>
            </a:extLst>
          </p:cNvPr>
          <p:cNvSpPr/>
          <p:nvPr/>
        </p:nvSpPr>
        <p:spPr>
          <a:xfrm>
            <a:off x="4329787" y="1644812"/>
            <a:ext cx="3295128" cy="901017"/>
          </a:xfrm>
          <a:prstGeom prst="roundRect">
            <a:avLst>
              <a:gd name="adj" fmla="val 10750"/>
            </a:avLst>
          </a:prstGeom>
          <a:solidFill>
            <a:schemeClr val="tx1"/>
          </a:solidFill>
          <a:ln w="28575">
            <a:no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Horror Game Design, 2020</a:t>
            </a:r>
          </a:p>
          <a:p>
            <a:pPr marL="85725"/>
            <a:r>
              <a:rPr lang="en-US" sz="5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 </a:t>
            </a:r>
            <a:endPar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a:p>
            <a:pPr marL="257175" indent="-171450">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Game level design patterns</a:t>
            </a:r>
          </a:p>
        </p:txBody>
      </p:sp>
      <p:sp>
        <p:nvSpPr>
          <p:cNvPr id="7" name="Rectangle: Rounded Corners 6">
            <a:extLst>
              <a:ext uri="{FF2B5EF4-FFF2-40B4-BE49-F238E27FC236}">
                <a16:creationId xmlns:a16="http://schemas.microsoft.com/office/drawing/2014/main" id="{C81EEDA7-9673-A5AA-FF3A-DD7B4EA97B36}"/>
              </a:ext>
            </a:extLst>
          </p:cNvPr>
          <p:cNvSpPr/>
          <p:nvPr/>
        </p:nvSpPr>
        <p:spPr>
          <a:xfrm>
            <a:off x="4329787" y="2776734"/>
            <a:ext cx="3295129" cy="1558267"/>
          </a:xfrm>
          <a:prstGeom prst="roundRect">
            <a:avLst>
              <a:gd name="adj" fmla="val 11683"/>
            </a:avLst>
          </a:prstGeom>
          <a:solidFill>
            <a:schemeClr val="tx1"/>
          </a:solidFill>
          <a:ln w="28575">
            <a:no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Virtual Reality Horror Games and Fear in Gaming, 2023</a:t>
            </a:r>
          </a:p>
          <a:p>
            <a:pPr marL="85725"/>
            <a:r>
              <a:rPr lang="en-US" sz="5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 </a:t>
            </a:r>
            <a:endPar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a:p>
            <a:pPr marL="257175" indent="-171450">
              <a:buFont typeface="Arial" panose="020B0604020202020204" pitchFamily="34" charset="0"/>
              <a:buChar char="•"/>
            </a:pPr>
            <a:r>
              <a:rPr lang="en-US"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Psychological aspects of horror games</a:t>
            </a:r>
            <a:endPar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p:txBody>
      </p:sp>
      <p:sp>
        <p:nvSpPr>
          <p:cNvPr id="8" name="Rectangle: Rounded Corners 7">
            <a:extLst>
              <a:ext uri="{FF2B5EF4-FFF2-40B4-BE49-F238E27FC236}">
                <a16:creationId xmlns:a16="http://schemas.microsoft.com/office/drawing/2014/main" id="{60592220-2EBC-FD86-5010-048D737AD375}"/>
              </a:ext>
            </a:extLst>
          </p:cNvPr>
          <p:cNvSpPr/>
          <p:nvPr/>
        </p:nvSpPr>
        <p:spPr>
          <a:xfrm>
            <a:off x="4329786" y="4527716"/>
            <a:ext cx="3295129" cy="1697285"/>
          </a:xfrm>
          <a:prstGeom prst="roundRect">
            <a:avLst>
              <a:gd name="adj" fmla="val 10358"/>
            </a:avLst>
          </a:prstGeom>
          <a:solidFill>
            <a:schemeClr val="tx1"/>
          </a:solidFill>
          <a:ln w="28575">
            <a:no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Research on the Application of VR in Games, 2023</a:t>
            </a:r>
          </a:p>
          <a:p>
            <a:pPr marL="85725"/>
            <a:r>
              <a:rPr lang="en-US" sz="5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 </a:t>
            </a:r>
            <a:endPar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a:p>
            <a:pPr marL="257175" indent="-171450">
              <a:buFont typeface="Arial" panose="020B0604020202020204" pitchFamily="34" charset="0"/>
              <a:buChar char="•"/>
            </a:pPr>
            <a:r>
              <a:rPr lang="en-US"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Current technological advancements and potential</a:t>
            </a:r>
            <a:endPar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p:txBody>
      </p:sp>
      <p:sp>
        <p:nvSpPr>
          <p:cNvPr id="9" name="Rectangle: Rounded Corners 8">
            <a:extLst>
              <a:ext uri="{FF2B5EF4-FFF2-40B4-BE49-F238E27FC236}">
                <a16:creationId xmlns:a16="http://schemas.microsoft.com/office/drawing/2014/main" id="{403A719E-6684-DC64-1D98-7CDAE08BC480}"/>
              </a:ext>
            </a:extLst>
          </p:cNvPr>
          <p:cNvSpPr/>
          <p:nvPr/>
        </p:nvSpPr>
        <p:spPr>
          <a:xfrm>
            <a:off x="8047110" y="1644812"/>
            <a:ext cx="3410952" cy="1642754"/>
          </a:xfrm>
          <a:prstGeom prst="roundRect">
            <a:avLst>
              <a:gd name="adj" fmla="val 8587"/>
            </a:avLst>
          </a:prstGeom>
          <a:solidFill>
            <a:schemeClr val="tx1"/>
          </a:solidFill>
          <a:ln w="28575">
            <a:no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Analysis of the design aesthetics and player emotions of horror games, 2022</a:t>
            </a:r>
          </a:p>
          <a:p>
            <a:pPr marL="85725"/>
            <a:r>
              <a:rPr lang="en-US" sz="5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 </a:t>
            </a:r>
            <a:endPar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a:p>
            <a:pPr marL="257175" indent="-171450">
              <a:buFont typeface="Arial" panose="020B0604020202020204" pitchFamily="34" charset="0"/>
              <a:buChar char="•"/>
            </a:pPr>
            <a:r>
              <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Players' experience levels</a:t>
            </a:r>
          </a:p>
        </p:txBody>
      </p:sp>
      <p:sp>
        <p:nvSpPr>
          <p:cNvPr id="10" name="Rectangle: Rounded Corners 9">
            <a:extLst>
              <a:ext uri="{FF2B5EF4-FFF2-40B4-BE49-F238E27FC236}">
                <a16:creationId xmlns:a16="http://schemas.microsoft.com/office/drawing/2014/main" id="{71BCDAD1-2B6E-5571-5F97-8A8DEE48BA37}"/>
              </a:ext>
            </a:extLst>
          </p:cNvPr>
          <p:cNvSpPr/>
          <p:nvPr/>
        </p:nvSpPr>
        <p:spPr>
          <a:xfrm>
            <a:off x="1066558" y="4385226"/>
            <a:ext cx="2822597" cy="1558268"/>
          </a:xfrm>
          <a:prstGeom prst="roundRect">
            <a:avLst>
              <a:gd name="adj" fmla="val 8149"/>
            </a:avLst>
          </a:prstGeom>
          <a:solidFill>
            <a:schemeClr val="tx1"/>
          </a:solidFill>
          <a:ln w="28575">
            <a:noFill/>
          </a:ln>
        </p:spPr>
        <p:style>
          <a:lnRef idx="0">
            <a:scrgbClr r="0" g="0" b="0"/>
          </a:lnRef>
          <a:fillRef idx="0">
            <a:scrgbClr r="0" g="0" b="0"/>
          </a:fillRef>
          <a:effectRef idx="0">
            <a:scrgbClr r="0" g="0" b="0"/>
          </a:effectRef>
          <a:fontRef idx="minor">
            <a:schemeClr val="lt1"/>
          </a:fontRef>
        </p:style>
        <p:txBody>
          <a:bodyPr rtlCol="0" anchor="ctr"/>
          <a:lstStyle/>
          <a:p>
            <a:pPr marL="85725"/>
            <a:r>
              <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Research on the Progress of VR in Game, 2023</a:t>
            </a:r>
          </a:p>
          <a:p>
            <a:pPr marL="85725"/>
            <a:r>
              <a:rPr lang="en-US" sz="5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 </a:t>
            </a:r>
            <a:endParaRPr lang="en-US" sz="1600" b="1"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a:p>
            <a:pPr marL="257175" indent="-171450">
              <a:buFont typeface="Arial" panose="020B0604020202020204" pitchFamily="34" charset="0"/>
              <a:buChar char="•"/>
            </a:pPr>
            <a:r>
              <a:rPr lang="en-US"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rPr>
              <a:t>Recent trends</a:t>
            </a:r>
            <a:endParaRPr lang="en-IN" sz="1600" dirty="0">
              <a:solidFill>
                <a:schemeClr val="bg1"/>
              </a:solidFill>
              <a:latin typeface="Century Gothic" panose="020B0502020202020204"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420453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460D09-4B45-3CF0-EAAA-C26D1A429536}"/>
              </a:ext>
            </a:extLst>
          </p:cNvPr>
          <p:cNvSpPr txBox="1"/>
          <p:nvPr/>
        </p:nvSpPr>
        <p:spPr>
          <a:xfrm>
            <a:off x="1298538" y="427893"/>
            <a:ext cx="9171709" cy="901016"/>
          </a:xfrm>
          <a:prstGeom prst="rect">
            <a:avLst/>
          </a:prstGeom>
          <a:noFill/>
        </p:spPr>
        <p:txBody>
          <a:bodyPr wrap="square" rtlCol="0">
            <a:spAutoFit/>
          </a:bodyPr>
          <a:lstStyle/>
          <a:p>
            <a:pPr>
              <a:lnSpc>
                <a:spcPct val="150000"/>
              </a:lnSpc>
            </a:pPr>
            <a:r>
              <a:rPr lang="en-US" sz="4000" b="1" dirty="0">
                <a:latin typeface="Nirmala UI" panose="020B0502040204020203" pitchFamily="34" charset="0"/>
                <a:ea typeface="Nirmala UI" panose="020B0502040204020203" pitchFamily="34" charset="0"/>
                <a:cs typeface="Nirmala UI" panose="020B0502040204020203" pitchFamily="34" charset="0"/>
              </a:rPr>
              <a:t>Problem Definition</a:t>
            </a:r>
          </a:p>
        </p:txBody>
      </p:sp>
      <p:sp>
        <p:nvSpPr>
          <p:cNvPr id="3" name="TextBox 2">
            <a:extLst>
              <a:ext uri="{FF2B5EF4-FFF2-40B4-BE49-F238E27FC236}">
                <a16:creationId xmlns:a16="http://schemas.microsoft.com/office/drawing/2014/main" id="{AC857147-BDD1-0E28-FE6B-CE04C378A40E}"/>
              </a:ext>
            </a:extLst>
          </p:cNvPr>
          <p:cNvSpPr txBox="1"/>
          <p:nvPr/>
        </p:nvSpPr>
        <p:spPr>
          <a:xfrm>
            <a:off x="2064779" y="1546982"/>
            <a:ext cx="8639602" cy="4477508"/>
          </a:xfrm>
          <a:prstGeom prst="rect">
            <a:avLst/>
          </a:prstGeom>
          <a:noFill/>
        </p:spPr>
        <p:txBody>
          <a:bodyPr wrap="square" rtlCol="0">
            <a:spAutoFit/>
          </a:bodyPr>
          <a:lstStyle/>
          <a:p>
            <a:pPr algn="just">
              <a:lnSpc>
                <a:spcPct val="150000"/>
              </a:lnSpc>
            </a:pPr>
            <a:r>
              <a:rPr lang="en-US" sz="1600" dirty="0">
                <a:latin typeface="Century Gothic" panose="020B0502020202020204" pitchFamily="34" charset="0"/>
                <a:ea typeface="Nirmala UI" panose="020B0502040204020203" pitchFamily="34" charset="0"/>
                <a:cs typeface="Nirmala UI" panose="020B0502040204020203" pitchFamily="34" charset="0"/>
              </a:rPr>
              <a:t>Virtual reality (VR) is an emerging technology that has the potential to revolutionize the way we interact with games and other experiences. However, VR is still relatively new and expensive, and many people lack the understanding of how it works. This limits the reach of VR technology and prevents it from becoming an integral part of our lives.</a:t>
            </a:r>
          </a:p>
          <a:p>
            <a:pPr algn="just">
              <a:lnSpc>
                <a:spcPct val="150000"/>
              </a:lnSpc>
            </a:pPr>
            <a:endParaRPr lang="en-US" sz="1600" dirty="0">
              <a:latin typeface="Century Gothic" panose="020B0502020202020204" pitchFamily="34" charset="0"/>
              <a:ea typeface="Nirmala UI" panose="020B0502040204020203" pitchFamily="34" charset="0"/>
              <a:cs typeface="Nirmala UI" panose="020B0502040204020203" pitchFamily="34" charset="0"/>
            </a:endParaRPr>
          </a:p>
          <a:p>
            <a:pPr algn="just">
              <a:lnSpc>
                <a:spcPct val="150000"/>
              </a:lnSpc>
            </a:pPr>
            <a:r>
              <a:rPr lang="en-US" sz="1600" dirty="0">
                <a:latin typeface="Century Gothic" panose="020B0502020202020204" pitchFamily="34" charset="0"/>
                <a:ea typeface="Nirmala UI" panose="020B0502040204020203" pitchFamily="34" charset="0"/>
                <a:cs typeface="Nirmala UI" panose="020B0502040204020203" pitchFamily="34" charset="0"/>
              </a:rPr>
              <a:t>One way to introduce VR technology to a wider audience is to develop VR games. Gaming being one of the biggest industries in the world will allow VR to get a platform where it can showcase its endless possibilities to the world. Horror Games are some of the biggest games in the industry as they allow the player to get immersed with the environment. This makes the horror genre one of the best genres to showcase the capability of VR.</a:t>
            </a:r>
          </a:p>
        </p:txBody>
      </p:sp>
      <p:cxnSp>
        <p:nvCxnSpPr>
          <p:cNvPr id="6" name="Straight Connector 5">
            <a:extLst>
              <a:ext uri="{FF2B5EF4-FFF2-40B4-BE49-F238E27FC236}">
                <a16:creationId xmlns:a16="http://schemas.microsoft.com/office/drawing/2014/main" id="{337EC1D4-1325-C832-56C2-DA15389C2F90}"/>
              </a:ext>
            </a:extLst>
          </p:cNvPr>
          <p:cNvCxnSpPr>
            <a:cxnSpLocks/>
          </p:cNvCxnSpPr>
          <p:nvPr/>
        </p:nvCxnSpPr>
        <p:spPr>
          <a:xfrm>
            <a:off x="1681317" y="1546982"/>
            <a:ext cx="0" cy="4477508"/>
          </a:xfrm>
          <a:prstGeom prst="line">
            <a:avLst/>
          </a:prstGeom>
          <a:ln w="76200" cap="rnd">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453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C2D39C-E836-630F-6EFE-465FE3CF1203}"/>
              </a:ext>
            </a:extLst>
          </p:cNvPr>
          <p:cNvSpPr txBox="1"/>
          <p:nvPr/>
        </p:nvSpPr>
        <p:spPr>
          <a:xfrm>
            <a:off x="1078599" y="755418"/>
            <a:ext cx="9171709" cy="901016"/>
          </a:xfrm>
          <a:prstGeom prst="rect">
            <a:avLst/>
          </a:prstGeom>
          <a:noFill/>
        </p:spPr>
        <p:txBody>
          <a:bodyPr wrap="square" rtlCol="0">
            <a:spAutoFit/>
          </a:bodyPr>
          <a:lstStyle/>
          <a:p>
            <a:pPr>
              <a:lnSpc>
                <a:spcPct val="150000"/>
              </a:lnSpc>
            </a:pPr>
            <a:r>
              <a:rPr lang="en-US" sz="4000" b="1" dirty="0">
                <a:latin typeface="Century Gothic" panose="020B0502020202020204" pitchFamily="34" charset="0"/>
                <a:ea typeface="Nirmala UI" panose="020B0502040204020203" pitchFamily="34" charset="0"/>
                <a:cs typeface="Nirmala UI" panose="020B0502040204020203" pitchFamily="34" charset="0"/>
              </a:rPr>
              <a:t>Architecture</a:t>
            </a:r>
          </a:p>
        </p:txBody>
      </p:sp>
      <p:sp>
        <p:nvSpPr>
          <p:cNvPr id="5" name="Rectangle: Rounded Corners 4">
            <a:extLst>
              <a:ext uri="{FF2B5EF4-FFF2-40B4-BE49-F238E27FC236}">
                <a16:creationId xmlns:a16="http://schemas.microsoft.com/office/drawing/2014/main" id="{BDB48660-6C54-4649-6487-F2AD22E90C91}"/>
              </a:ext>
            </a:extLst>
          </p:cNvPr>
          <p:cNvSpPr/>
          <p:nvPr/>
        </p:nvSpPr>
        <p:spPr>
          <a:xfrm>
            <a:off x="1150911" y="2079523"/>
            <a:ext cx="9890178" cy="3618314"/>
          </a:xfrm>
          <a:prstGeom prst="roundRect">
            <a:avLst>
              <a:gd name="adj" fmla="val 11654"/>
            </a:avLst>
          </a:prstGeom>
          <a:no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85725" algn="ctr"/>
            <a:endParaRPr lang="en-IN" sz="1100" dirty="0">
              <a:solidFill>
                <a:schemeClr val="tx1"/>
              </a:solidFill>
              <a:latin typeface="Century Gothic" panose="020B0502020202020204" pitchFamily="34" charset="0"/>
              <a:ea typeface="Nirmala UI" panose="020B0502040204020203" pitchFamily="34" charset="0"/>
              <a:cs typeface="Nirmala UI" panose="020B0502040204020203" pitchFamily="34" charset="0"/>
            </a:endParaRPr>
          </a:p>
        </p:txBody>
      </p:sp>
      <p:pic>
        <p:nvPicPr>
          <p:cNvPr id="6" name="Picture 5">
            <a:extLst>
              <a:ext uri="{FF2B5EF4-FFF2-40B4-BE49-F238E27FC236}">
                <a16:creationId xmlns:a16="http://schemas.microsoft.com/office/drawing/2014/main" id="{477338A8-092A-1B1A-7CAA-6423CB346408}"/>
              </a:ext>
            </a:extLst>
          </p:cNvPr>
          <p:cNvPicPr>
            <a:picLocks noChangeAspect="1"/>
          </p:cNvPicPr>
          <p:nvPr/>
        </p:nvPicPr>
        <p:blipFill>
          <a:blip r:embed="rId2"/>
          <a:stretch>
            <a:fillRect/>
          </a:stretch>
        </p:blipFill>
        <p:spPr>
          <a:xfrm>
            <a:off x="1941692" y="2657048"/>
            <a:ext cx="8308616" cy="2480822"/>
          </a:xfrm>
          <a:prstGeom prst="rect">
            <a:avLst/>
          </a:prstGeom>
        </p:spPr>
      </p:pic>
    </p:spTree>
    <p:extLst>
      <p:ext uri="{BB962C8B-B14F-4D97-AF65-F5344CB8AC3E}">
        <p14:creationId xmlns:p14="http://schemas.microsoft.com/office/powerpoint/2010/main" val="398507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EA9797-4CB4-7C4C-E41F-B0A43DAF31B5}"/>
              </a:ext>
            </a:extLst>
          </p:cNvPr>
          <p:cNvSpPr txBox="1"/>
          <p:nvPr/>
        </p:nvSpPr>
        <p:spPr>
          <a:xfrm>
            <a:off x="988822" y="399843"/>
            <a:ext cx="9171709" cy="901016"/>
          </a:xfrm>
          <a:prstGeom prst="rect">
            <a:avLst/>
          </a:prstGeom>
          <a:noFill/>
        </p:spPr>
        <p:txBody>
          <a:bodyPr wrap="square" rtlCol="0">
            <a:spAutoFit/>
          </a:bodyPr>
          <a:lstStyle/>
          <a:p>
            <a:pPr>
              <a:lnSpc>
                <a:spcPct val="150000"/>
              </a:lnSpc>
            </a:pPr>
            <a:r>
              <a:rPr lang="en-US" sz="4000" b="1" dirty="0">
                <a:latin typeface="Century Gothic" panose="020B0502020202020204" pitchFamily="34" charset="0"/>
                <a:ea typeface="Nirmala UI" panose="020B0502040204020203" pitchFamily="34" charset="0"/>
                <a:cs typeface="Nirmala UI" panose="020B0502040204020203" pitchFamily="34" charset="0"/>
              </a:rPr>
              <a:t>Game Mechanism</a:t>
            </a:r>
          </a:p>
        </p:txBody>
      </p:sp>
      <p:sp>
        <p:nvSpPr>
          <p:cNvPr id="4" name="Rectangle: Rounded Corners 3">
            <a:extLst>
              <a:ext uri="{FF2B5EF4-FFF2-40B4-BE49-F238E27FC236}">
                <a16:creationId xmlns:a16="http://schemas.microsoft.com/office/drawing/2014/main" id="{CBB9B3CD-1AB4-88FC-05B5-C0C09BE12591}"/>
              </a:ext>
            </a:extLst>
          </p:cNvPr>
          <p:cNvSpPr/>
          <p:nvPr/>
        </p:nvSpPr>
        <p:spPr>
          <a:xfrm>
            <a:off x="1150911" y="1415845"/>
            <a:ext cx="9890178" cy="4778478"/>
          </a:xfrm>
          <a:prstGeom prst="roundRect">
            <a:avLst>
              <a:gd name="adj" fmla="val 9986"/>
            </a:avLst>
          </a:prstGeom>
          <a:noFill/>
          <a:ln w="28575">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marL="85725" algn="ctr"/>
            <a:endParaRPr lang="en-IN" sz="1100" dirty="0">
              <a:solidFill>
                <a:schemeClr val="tx1"/>
              </a:solidFill>
              <a:latin typeface="Century Gothic" panose="020B0502020202020204" pitchFamily="34" charset="0"/>
              <a:ea typeface="Nirmala UI" panose="020B0502040204020203" pitchFamily="34" charset="0"/>
              <a:cs typeface="Nirmala UI" panose="020B0502040204020203" pitchFamily="34" charset="0"/>
            </a:endParaRPr>
          </a:p>
        </p:txBody>
      </p:sp>
      <p:pic>
        <p:nvPicPr>
          <p:cNvPr id="5" name="Picture 4">
            <a:extLst>
              <a:ext uri="{FF2B5EF4-FFF2-40B4-BE49-F238E27FC236}">
                <a16:creationId xmlns:a16="http://schemas.microsoft.com/office/drawing/2014/main" id="{4E7B3FA9-B39D-96DA-C17B-3C6B6B131757}"/>
              </a:ext>
            </a:extLst>
          </p:cNvPr>
          <p:cNvPicPr>
            <a:picLocks noChangeAspect="1"/>
          </p:cNvPicPr>
          <p:nvPr/>
        </p:nvPicPr>
        <p:blipFill>
          <a:blip r:embed="rId2"/>
          <a:stretch>
            <a:fillRect/>
          </a:stretch>
        </p:blipFill>
        <p:spPr>
          <a:xfrm>
            <a:off x="2251586" y="1780646"/>
            <a:ext cx="7688828" cy="4048876"/>
          </a:xfrm>
          <a:prstGeom prst="rect">
            <a:avLst/>
          </a:prstGeom>
        </p:spPr>
      </p:pic>
    </p:spTree>
    <p:extLst>
      <p:ext uri="{BB962C8B-B14F-4D97-AF65-F5344CB8AC3E}">
        <p14:creationId xmlns:p14="http://schemas.microsoft.com/office/powerpoint/2010/main" val="160287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C7930CE-AC4C-2281-6516-6BC12A08FA21}"/>
              </a:ext>
            </a:extLst>
          </p:cNvPr>
          <p:cNvSpPr/>
          <p:nvPr/>
        </p:nvSpPr>
        <p:spPr>
          <a:xfrm>
            <a:off x="1932957" y="3784432"/>
            <a:ext cx="1564807" cy="1564807"/>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entury Gothic" panose="020B0502020202020204" pitchFamily="34" charset="0"/>
            </a:endParaRPr>
          </a:p>
        </p:txBody>
      </p:sp>
      <p:sp>
        <p:nvSpPr>
          <p:cNvPr id="18" name="Rectangle: Rounded Corners 17">
            <a:extLst>
              <a:ext uri="{FF2B5EF4-FFF2-40B4-BE49-F238E27FC236}">
                <a16:creationId xmlns:a16="http://schemas.microsoft.com/office/drawing/2014/main" id="{34545865-97EA-4001-F388-46D1E9251899}"/>
              </a:ext>
            </a:extLst>
          </p:cNvPr>
          <p:cNvSpPr/>
          <p:nvPr/>
        </p:nvSpPr>
        <p:spPr>
          <a:xfrm>
            <a:off x="3880796" y="3784432"/>
            <a:ext cx="1564807" cy="1564807"/>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entury Gothic" panose="020B0502020202020204" pitchFamily="34" charset="0"/>
            </a:endParaRPr>
          </a:p>
        </p:txBody>
      </p:sp>
      <p:sp>
        <p:nvSpPr>
          <p:cNvPr id="17" name="Rectangle: Rounded Corners 16">
            <a:extLst>
              <a:ext uri="{FF2B5EF4-FFF2-40B4-BE49-F238E27FC236}">
                <a16:creationId xmlns:a16="http://schemas.microsoft.com/office/drawing/2014/main" id="{6DFB54CA-71E7-082E-F2A8-8713D6F92D39}"/>
              </a:ext>
            </a:extLst>
          </p:cNvPr>
          <p:cNvSpPr/>
          <p:nvPr/>
        </p:nvSpPr>
        <p:spPr>
          <a:xfrm>
            <a:off x="5835119" y="3784432"/>
            <a:ext cx="1564807" cy="1564807"/>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entury Gothic" panose="020B0502020202020204" pitchFamily="34" charset="0"/>
            </a:endParaRPr>
          </a:p>
        </p:txBody>
      </p:sp>
      <p:sp>
        <p:nvSpPr>
          <p:cNvPr id="14" name="Rectangle: Rounded Corners 13">
            <a:extLst>
              <a:ext uri="{FF2B5EF4-FFF2-40B4-BE49-F238E27FC236}">
                <a16:creationId xmlns:a16="http://schemas.microsoft.com/office/drawing/2014/main" id="{0F0282FA-1A07-1D74-7C05-6AFCF8176309}"/>
              </a:ext>
            </a:extLst>
          </p:cNvPr>
          <p:cNvSpPr/>
          <p:nvPr/>
        </p:nvSpPr>
        <p:spPr>
          <a:xfrm>
            <a:off x="1932957" y="1944119"/>
            <a:ext cx="1564807" cy="1564807"/>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entury Gothic" panose="020B0502020202020204" pitchFamily="34" charset="0"/>
            </a:endParaRPr>
          </a:p>
        </p:txBody>
      </p:sp>
      <p:sp>
        <p:nvSpPr>
          <p:cNvPr id="2" name="TextBox 1">
            <a:extLst>
              <a:ext uri="{FF2B5EF4-FFF2-40B4-BE49-F238E27FC236}">
                <a16:creationId xmlns:a16="http://schemas.microsoft.com/office/drawing/2014/main" id="{00797BB4-C1CE-18C0-42EF-594ACA1A8FC5}"/>
              </a:ext>
            </a:extLst>
          </p:cNvPr>
          <p:cNvSpPr txBox="1"/>
          <p:nvPr/>
        </p:nvSpPr>
        <p:spPr>
          <a:xfrm>
            <a:off x="1313286" y="621068"/>
            <a:ext cx="9171709" cy="901016"/>
          </a:xfrm>
          <a:prstGeom prst="rect">
            <a:avLst/>
          </a:prstGeom>
          <a:noFill/>
        </p:spPr>
        <p:txBody>
          <a:bodyPr wrap="square" rtlCol="0">
            <a:spAutoFit/>
          </a:bodyPr>
          <a:lstStyle/>
          <a:p>
            <a:pPr algn="just">
              <a:lnSpc>
                <a:spcPct val="150000"/>
              </a:lnSpc>
            </a:pPr>
            <a:r>
              <a:rPr lang="en-US" sz="4000" b="1" dirty="0">
                <a:latin typeface="Century Gothic" panose="020B0502020202020204" pitchFamily="34" charset="0"/>
                <a:ea typeface="Nirmala UI" panose="020B0502040204020203" pitchFamily="34" charset="0"/>
                <a:cs typeface="Nirmala UI" panose="020B0502040204020203" pitchFamily="34" charset="0"/>
              </a:rPr>
              <a:t>Tech Stack</a:t>
            </a:r>
          </a:p>
        </p:txBody>
      </p:sp>
      <p:sp>
        <p:nvSpPr>
          <p:cNvPr id="3" name="TextBox 2">
            <a:extLst>
              <a:ext uri="{FF2B5EF4-FFF2-40B4-BE49-F238E27FC236}">
                <a16:creationId xmlns:a16="http://schemas.microsoft.com/office/drawing/2014/main" id="{FBBE9CBB-844C-980C-876A-25212CDE2B11}"/>
              </a:ext>
            </a:extLst>
          </p:cNvPr>
          <p:cNvSpPr txBox="1"/>
          <p:nvPr/>
        </p:nvSpPr>
        <p:spPr>
          <a:xfrm>
            <a:off x="9249537" y="632978"/>
            <a:ext cx="3273579" cy="230864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dirty="0">
                <a:latin typeface="Century Gothic" panose="020B0502020202020204" pitchFamily="34" charset="0"/>
                <a:ea typeface="Nirmala UI" panose="020B0502040204020203" pitchFamily="34" charset="0"/>
                <a:cs typeface="Nirmala UI" panose="020B0502040204020203" pitchFamily="34" charset="0"/>
              </a:rPr>
              <a:t>Unity</a:t>
            </a:r>
          </a:p>
          <a:p>
            <a:pPr marL="285750" indent="-285750" algn="just">
              <a:lnSpc>
                <a:spcPct val="150000"/>
              </a:lnSpc>
              <a:buFont typeface="Arial" panose="020B0604020202020204" pitchFamily="34" charset="0"/>
              <a:buChar char="•"/>
            </a:pPr>
            <a:r>
              <a:rPr lang="en-US" sz="1600" b="1" dirty="0">
                <a:latin typeface="Century Gothic" panose="020B0502020202020204" pitchFamily="34" charset="0"/>
                <a:ea typeface="Nirmala UI" panose="020B0502040204020203" pitchFamily="34" charset="0"/>
                <a:cs typeface="Nirmala UI" panose="020B0502040204020203" pitchFamily="34" charset="0"/>
              </a:rPr>
              <a:t>C#</a:t>
            </a:r>
          </a:p>
          <a:p>
            <a:pPr marL="285750" indent="-285750" algn="just">
              <a:lnSpc>
                <a:spcPct val="150000"/>
              </a:lnSpc>
              <a:buFont typeface="Arial" panose="020B0604020202020204" pitchFamily="34" charset="0"/>
              <a:buChar char="•"/>
            </a:pPr>
            <a:r>
              <a:rPr lang="en-US" sz="1600" b="1" dirty="0">
                <a:latin typeface="Century Gothic" panose="020B0502020202020204" pitchFamily="34" charset="0"/>
                <a:ea typeface="Nirmala UI" panose="020B0502040204020203" pitchFamily="34" charset="0"/>
                <a:cs typeface="Nirmala UI" panose="020B0502040204020203" pitchFamily="34" charset="0"/>
              </a:rPr>
              <a:t>Google Cardboard</a:t>
            </a:r>
          </a:p>
          <a:p>
            <a:pPr marL="285750" indent="-285750" algn="just">
              <a:lnSpc>
                <a:spcPct val="150000"/>
              </a:lnSpc>
              <a:buFont typeface="Arial" panose="020B0604020202020204" pitchFamily="34" charset="0"/>
              <a:buChar char="•"/>
            </a:pPr>
            <a:r>
              <a:rPr lang="en-US" sz="1600" b="1" dirty="0">
                <a:latin typeface="Century Gothic" panose="020B0502020202020204" pitchFamily="34" charset="0"/>
                <a:ea typeface="Nirmala UI" panose="020B0502040204020203" pitchFamily="34" charset="0"/>
                <a:cs typeface="Nirmala UI" panose="020B0502040204020203" pitchFamily="34" charset="0"/>
              </a:rPr>
              <a:t>Android</a:t>
            </a:r>
          </a:p>
          <a:p>
            <a:pPr marL="285750" indent="-285750" algn="just">
              <a:lnSpc>
                <a:spcPct val="150000"/>
              </a:lnSpc>
              <a:buFont typeface="Arial" panose="020B0604020202020204" pitchFamily="34" charset="0"/>
              <a:buChar char="•"/>
            </a:pPr>
            <a:r>
              <a:rPr lang="en-US" sz="1600" b="1" dirty="0">
                <a:latin typeface="Century Gothic" panose="020B0502020202020204" pitchFamily="34" charset="0"/>
                <a:ea typeface="Nirmala UI" panose="020B0502040204020203" pitchFamily="34" charset="0"/>
                <a:cs typeface="Nirmala UI" panose="020B0502040204020203" pitchFamily="34" charset="0"/>
              </a:rPr>
              <a:t>GitHub Desktop</a:t>
            </a:r>
          </a:p>
          <a:p>
            <a:pPr marL="285750" indent="-285750" algn="just">
              <a:lnSpc>
                <a:spcPct val="150000"/>
              </a:lnSpc>
              <a:buFont typeface="Arial" panose="020B0604020202020204" pitchFamily="34" charset="0"/>
              <a:buChar char="•"/>
            </a:pPr>
            <a:r>
              <a:rPr lang="en-US" sz="1600" b="1" dirty="0">
                <a:latin typeface="Century Gothic" panose="020B0502020202020204" pitchFamily="34" charset="0"/>
                <a:ea typeface="Nirmala UI" panose="020B0502040204020203" pitchFamily="34" charset="0"/>
                <a:cs typeface="Nirmala UI" panose="020B0502040204020203" pitchFamily="34" charset="0"/>
              </a:rPr>
              <a:t>Visual Studio</a:t>
            </a:r>
          </a:p>
        </p:txBody>
      </p:sp>
      <p:pic>
        <p:nvPicPr>
          <p:cNvPr id="2050" name="Picture 2" descr="Unity new logo">
            <a:extLst>
              <a:ext uri="{FF2B5EF4-FFF2-40B4-BE49-F238E27FC236}">
                <a16:creationId xmlns:a16="http://schemas.microsoft.com/office/drawing/2014/main" id="{A56AED93-207F-A8E3-7871-19DD3D5C8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009" y="2203172"/>
            <a:ext cx="1046704" cy="10467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ownload C Sharp (C#) Logo PNG Transparent Background">
            <a:extLst>
              <a:ext uri="{FF2B5EF4-FFF2-40B4-BE49-F238E27FC236}">
                <a16:creationId xmlns:a16="http://schemas.microsoft.com/office/drawing/2014/main" id="{F7C759F7-4091-09FA-737D-3545AC0A6D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151" y="4106631"/>
            <a:ext cx="916742" cy="92040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95A8DEFE-C4A7-779A-713B-8C8C719E528B}"/>
              </a:ext>
            </a:extLst>
          </p:cNvPr>
          <p:cNvGrpSpPr/>
          <p:nvPr/>
        </p:nvGrpSpPr>
        <p:grpSpPr>
          <a:xfrm>
            <a:off x="2210165" y="4027853"/>
            <a:ext cx="1010390" cy="1077964"/>
            <a:chOff x="7723958" y="3249874"/>
            <a:chExt cx="2276033" cy="2428255"/>
          </a:xfrm>
        </p:grpSpPr>
        <p:sp>
          <p:nvSpPr>
            <p:cNvPr id="4" name="Rectangle: Rounded Corners 3">
              <a:extLst>
                <a:ext uri="{FF2B5EF4-FFF2-40B4-BE49-F238E27FC236}">
                  <a16:creationId xmlns:a16="http://schemas.microsoft.com/office/drawing/2014/main" id="{7766F091-52CB-9464-0E0B-1F51132E2D79}"/>
                </a:ext>
              </a:extLst>
            </p:cNvPr>
            <p:cNvSpPr/>
            <p:nvPr/>
          </p:nvSpPr>
          <p:spPr>
            <a:xfrm>
              <a:off x="7723958" y="3249874"/>
              <a:ext cx="2276033" cy="2428255"/>
            </a:xfrm>
            <a:prstGeom prst="roundRect">
              <a:avLst>
                <a:gd name="adj" fmla="val 8243"/>
              </a:avLst>
            </a:prstGeom>
            <a:solidFill>
              <a:srgbClr val="F36E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6" name="Picture 8" descr="Google Cardboard Logo PNG Vector">
              <a:extLst>
                <a:ext uri="{FF2B5EF4-FFF2-40B4-BE49-F238E27FC236}">
                  <a16:creationId xmlns:a16="http://schemas.microsoft.com/office/drawing/2014/main" id="{675FE260-3D20-9D4C-F144-6CF775D27E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263" b="4341"/>
            <a:stretch/>
          </p:blipFill>
          <p:spPr bwMode="auto">
            <a:xfrm>
              <a:off x="7931502" y="3415309"/>
              <a:ext cx="1860945" cy="2097384"/>
            </a:xfrm>
            <a:prstGeom prst="roundRect">
              <a:avLst>
                <a:gd name="adj" fmla="val 9765"/>
              </a:avLst>
            </a:prstGeom>
            <a:noFill/>
            <a:ln>
              <a:noFill/>
            </a:ln>
            <a:extLst>
              <a:ext uri="{909E8E84-426E-40DD-AFC4-6F175D3DCCD1}">
                <a14:hiddenFill xmlns:a14="http://schemas.microsoft.com/office/drawing/2010/main">
                  <a:solidFill>
                    <a:srgbClr val="FFFFFF"/>
                  </a:solidFill>
                </a14:hiddenFill>
              </a:ext>
            </a:extLst>
          </p:spPr>
        </p:pic>
      </p:grpSp>
      <p:pic>
        <p:nvPicPr>
          <p:cNvPr id="2058" name="Picture 10" descr="Android Logo 2019">
            <a:extLst>
              <a:ext uri="{FF2B5EF4-FFF2-40B4-BE49-F238E27FC236}">
                <a16:creationId xmlns:a16="http://schemas.microsoft.com/office/drawing/2014/main" id="{54C3CC0E-5AC1-A91E-43B3-2F9A01737F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2206" y="4027853"/>
            <a:ext cx="1721987" cy="107796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id="{D416007F-0CA0-5114-1398-0EDE86997B5A}"/>
              </a:ext>
            </a:extLst>
          </p:cNvPr>
          <p:cNvSpPr/>
          <p:nvPr/>
        </p:nvSpPr>
        <p:spPr>
          <a:xfrm>
            <a:off x="3868980" y="1931165"/>
            <a:ext cx="1564807" cy="1564807"/>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entury Gothic" panose="020B0502020202020204" pitchFamily="34" charset="0"/>
            </a:endParaRPr>
          </a:p>
        </p:txBody>
      </p:sp>
      <p:pic>
        <p:nvPicPr>
          <p:cNvPr id="2076" name="Picture 28">
            <a:extLst>
              <a:ext uri="{FF2B5EF4-FFF2-40B4-BE49-F238E27FC236}">
                <a16:creationId xmlns:a16="http://schemas.microsoft.com/office/drawing/2014/main" id="{51BBDB30-E2EB-85F2-F3DD-BF3A4FCADF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1457" y="2283643"/>
            <a:ext cx="859852" cy="8598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BD95EEF1-B370-9C10-8D01-368095AFA9D1}"/>
              </a:ext>
            </a:extLst>
          </p:cNvPr>
          <p:cNvSpPr/>
          <p:nvPr/>
        </p:nvSpPr>
        <p:spPr>
          <a:xfrm>
            <a:off x="5835119" y="1931165"/>
            <a:ext cx="1564807" cy="1564807"/>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entury Gothic" panose="020B0502020202020204" pitchFamily="34" charset="0"/>
            </a:endParaRPr>
          </a:p>
        </p:txBody>
      </p:sp>
      <p:pic>
        <p:nvPicPr>
          <p:cNvPr id="2066" name="Picture 18" descr="github-desktop logo">
            <a:extLst>
              <a:ext uri="{FF2B5EF4-FFF2-40B4-BE49-F238E27FC236}">
                <a16:creationId xmlns:a16="http://schemas.microsoft.com/office/drawing/2014/main" id="{9FE41CF4-A892-0A5F-22F7-DD939D89A1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0135" y="2116181"/>
            <a:ext cx="1194774" cy="11947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D3BE85DB-D523-06AF-BEF9-27FB913F58A7}"/>
              </a:ext>
            </a:extLst>
          </p:cNvPr>
          <p:cNvSpPr/>
          <p:nvPr/>
        </p:nvSpPr>
        <p:spPr>
          <a:xfrm>
            <a:off x="8936071" y="176981"/>
            <a:ext cx="4015598" cy="3133974"/>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71362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343</TotalTime>
  <Words>1204</Words>
  <Application>Microsoft Office PowerPoint</Application>
  <PresentationFormat>Widescreen</PresentationFormat>
  <Paragraphs>122</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Display</vt:lpstr>
      <vt:lpstr>Arial</vt:lpstr>
      <vt:lpstr>Century Gothic</vt:lpstr>
      <vt:lpstr>Consolas</vt:lpstr>
      <vt:lpstr>Nirmala UI</vt:lpstr>
      <vt:lpstr>Times New Roman</vt:lpstr>
      <vt:lpstr>Office Theme</vt:lpstr>
      <vt:lpstr>VR HORROR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 HORROR GAME</dc:title>
  <dc:creator>Hitesh Behera</dc:creator>
  <cp:lastModifiedBy>Hitesh Behera</cp:lastModifiedBy>
  <cp:revision>11</cp:revision>
  <dcterms:created xsi:type="dcterms:W3CDTF">2024-04-18T18:16:03Z</dcterms:created>
  <dcterms:modified xsi:type="dcterms:W3CDTF">2024-04-19T06:53:54Z</dcterms:modified>
</cp:coreProperties>
</file>