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87" r:id="rId2"/>
    <p:sldId id="256" r:id="rId3"/>
    <p:sldId id="270" r:id="rId4"/>
    <p:sldId id="285" r:id="rId5"/>
    <p:sldId id="274" r:id="rId6"/>
    <p:sldId id="275" r:id="rId7"/>
    <p:sldId id="271" r:id="rId8"/>
    <p:sldId id="264" r:id="rId9"/>
    <p:sldId id="260" r:id="rId10"/>
    <p:sldId id="283" r:id="rId11"/>
    <p:sldId id="276" r:id="rId12"/>
    <p:sldId id="277" r:id="rId13"/>
    <p:sldId id="278" r:id="rId14"/>
    <p:sldId id="286" r:id="rId15"/>
    <p:sldId id="282" r:id="rId16"/>
    <p:sldId id="279" r:id="rId17"/>
    <p:sldId id="280" r:id="rId18"/>
    <p:sldId id="281" r:id="rId19"/>
    <p:sldId id="284" r:id="rId20"/>
    <p:sldId id="272" r:id="rId21"/>
    <p:sldId id="262" r:id="rId22"/>
    <p:sldId id="263" r:id="rId23"/>
    <p:sldId id="266"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A2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17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88804A3-D9A0-42BC-BDB3-7AFF6DECC44B}"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184299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199831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140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142786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681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1645017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1920106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387080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77588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8804A3-D9A0-42BC-BDB3-7AFF6DECC44B}"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60618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8804A3-D9A0-42BC-BDB3-7AFF6DECC44B}"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86260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804A3-D9A0-42BC-BDB3-7AFF6DECC44B}"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384162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8804A3-D9A0-42BC-BDB3-7AFF6DECC44B}"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207994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804A3-D9A0-42BC-BDB3-7AFF6DECC44B}"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356071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8804A3-D9A0-42BC-BDB3-7AFF6DECC44B}"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207483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8804A3-D9A0-42BC-BDB3-7AFF6DECC44B}"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15309-D2AA-48E7-BED1-9ABF02CB7E98}" type="slidenum">
              <a:rPr lang="en-IN" smtClean="0"/>
              <a:t>‹#›</a:t>
            </a:fld>
            <a:endParaRPr lang="en-IN"/>
          </a:p>
        </p:txBody>
      </p:sp>
    </p:spTree>
    <p:extLst>
      <p:ext uri="{BB962C8B-B14F-4D97-AF65-F5344CB8AC3E}">
        <p14:creationId xmlns:p14="http://schemas.microsoft.com/office/powerpoint/2010/main" val="408803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8804A3-D9A0-42BC-BDB3-7AFF6DECC44B}" type="datetimeFigureOut">
              <a:rPr lang="en-IN" smtClean="0"/>
              <a:t>28-10-2023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D15309-D2AA-48E7-BED1-9ABF02CB7E98}" type="slidenum">
              <a:rPr lang="en-IN" smtClean="0"/>
              <a:t>‹#›</a:t>
            </a:fld>
            <a:endParaRPr lang="en-IN"/>
          </a:p>
        </p:txBody>
      </p:sp>
    </p:spTree>
    <p:extLst>
      <p:ext uri="{BB962C8B-B14F-4D97-AF65-F5344CB8AC3E}">
        <p14:creationId xmlns:p14="http://schemas.microsoft.com/office/powerpoint/2010/main" val="385165012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66470"/>
            <a:ext cx="12192000" cy="8199831"/>
          </a:xfrm>
          <a:prstGeom prst="rect">
            <a:avLst/>
          </a:prstGeom>
        </p:spPr>
      </p:pic>
    </p:spTree>
    <p:extLst>
      <p:ext uri="{BB962C8B-B14F-4D97-AF65-F5344CB8AC3E}">
        <p14:creationId xmlns:p14="http://schemas.microsoft.com/office/powerpoint/2010/main" val="29049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078" y="1670395"/>
            <a:ext cx="8911687" cy="2927982"/>
          </a:xfrm>
        </p:spPr>
        <p:txBody>
          <a:bodyPr>
            <a:noAutofit/>
          </a:bodyPr>
          <a:lstStyle/>
          <a:p>
            <a:r>
              <a:rPr lang="en-US" sz="9600" b="1" dirty="0"/>
              <a:t>Data </a:t>
            </a:r>
            <a:r>
              <a:rPr lang="en-US" sz="9600" b="1" dirty="0"/>
              <a:t/>
            </a:r>
            <a:br>
              <a:rPr lang="en-US" sz="9600" b="1" dirty="0"/>
            </a:br>
            <a:r>
              <a:rPr lang="en-US" sz="9600" b="1" dirty="0"/>
              <a:t>Cleaning</a:t>
            </a:r>
            <a:endParaRPr lang="en-IN" sz="9600" b="1" dirty="0"/>
          </a:p>
        </p:txBody>
      </p:sp>
    </p:spTree>
    <p:extLst>
      <p:ext uri="{BB962C8B-B14F-4D97-AF65-F5344CB8AC3E}">
        <p14:creationId xmlns:p14="http://schemas.microsoft.com/office/powerpoint/2010/main" val="390473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6136" y="228456"/>
            <a:ext cx="7707845" cy="6400944"/>
          </a:xfrm>
          <a:prstGeom prst="rect">
            <a:avLst/>
          </a:prstGeom>
        </p:spPr>
      </p:pic>
      <p:sp>
        <p:nvSpPr>
          <p:cNvPr id="2" name="Title 1"/>
          <p:cNvSpPr>
            <a:spLocks noGrp="1"/>
          </p:cNvSpPr>
          <p:nvPr>
            <p:ph type="title"/>
          </p:nvPr>
        </p:nvSpPr>
        <p:spPr>
          <a:xfrm>
            <a:off x="492368" y="615318"/>
            <a:ext cx="3556713" cy="5064512"/>
          </a:xfrm>
        </p:spPr>
        <p:txBody>
          <a:bodyPr>
            <a:noAutofit/>
          </a:bodyPr>
          <a:lstStyle/>
          <a:p>
            <a:r>
              <a:rPr lang="en-US" sz="5400" b="1" dirty="0"/>
              <a:t>R</a:t>
            </a:r>
            <a:r>
              <a:rPr lang="en-US" sz="5400" b="1" dirty="0" smtClean="0"/>
              <a:t>emoval </a:t>
            </a:r>
            <a:r>
              <a:rPr lang="en-US" sz="5400" b="1" dirty="0"/>
              <a:t>of null </a:t>
            </a:r>
            <a:r>
              <a:rPr lang="en-US" sz="5400" b="1" dirty="0" smtClean="0"/>
              <a:t>values</a:t>
            </a:r>
            <a:endParaRPr lang="en-IN" sz="5400" dirty="0"/>
          </a:p>
        </p:txBody>
      </p:sp>
    </p:spTree>
    <p:extLst>
      <p:ext uri="{BB962C8B-B14F-4D97-AF65-F5344CB8AC3E}">
        <p14:creationId xmlns:p14="http://schemas.microsoft.com/office/powerpoint/2010/main" val="389519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854" y="421888"/>
            <a:ext cx="10568353" cy="1916866"/>
          </a:xfrm>
        </p:spPr>
        <p:txBody>
          <a:bodyPr>
            <a:noAutofit/>
          </a:bodyPr>
          <a:lstStyle/>
          <a:p>
            <a:r>
              <a:rPr lang="en-US" sz="5400" b="1" dirty="0" smtClean="0"/>
              <a:t>Change </a:t>
            </a:r>
            <a:r>
              <a:rPr lang="en-US" sz="5400" b="1" dirty="0"/>
              <a:t>in data types</a:t>
            </a:r>
            <a:br>
              <a:rPr lang="en-US" sz="5400" b="1" dirty="0"/>
            </a:br>
            <a:endParaRPr lang="en-IN" sz="5400" dirty="0"/>
          </a:p>
        </p:txBody>
      </p:sp>
      <p:pic>
        <p:nvPicPr>
          <p:cNvPr id="5" name="Picture 4"/>
          <p:cNvPicPr>
            <a:picLocks noChangeAspect="1"/>
          </p:cNvPicPr>
          <p:nvPr/>
        </p:nvPicPr>
        <p:blipFill>
          <a:blip r:embed="rId2"/>
          <a:stretch>
            <a:fillRect/>
          </a:stretch>
        </p:blipFill>
        <p:spPr>
          <a:xfrm>
            <a:off x="1732085" y="1659495"/>
            <a:ext cx="8581039" cy="3886340"/>
          </a:xfrm>
          <a:prstGeom prst="rect">
            <a:avLst/>
          </a:prstGeom>
        </p:spPr>
      </p:pic>
    </p:spTree>
    <p:extLst>
      <p:ext uri="{BB962C8B-B14F-4D97-AF65-F5344CB8AC3E}">
        <p14:creationId xmlns:p14="http://schemas.microsoft.com/office/powerpoint/2010/main" val="276196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397" y="495523"/>
            <a:ext cx="10568353" cy="1916866"/>
          </a:xfrm>
        </p:spPr>
        <p:txBody>
          <a:bodyPr>
            <a:noAutofit/>
          </a:bodyPr>
          <a:lstStyle/>
          <a:p>
            <a:r>
              <a:rPr lang="en-US" sz="5400" b="1" dirty="0" smtClean="0"/>
              <a:t>Removal </a:t>
            </a:r>
            <a:r>
              <a:rPr lang="en-US" sz="5400" b="1" dirty="0"/>
              <a:t>of duplicates</a:t>
            </a:r>
            <a:r>
              <a:rPr lang="en-IN" sz="5400" dirty="0"/>
              <a:t/>
            </a:r>
            <a:br>
              <a:rPr lang="en-IN" sz="5400" dirty="0"/>
            </a:br>
            <a:endParaRPr lang="en-IN" sz="5400" dirty="0"/>
          </a:p>
        </p:txBody>
      </p:sp>
      <p:pic>
        <p:nvPicPr>
          <p:cNvPr id="5" name="Picture 4"/>
          <p:cNvPicPr>
            <a:picLocks noChangeAspect="1"/>
          </p:cNvPicPr>
          <p:nvPr/>
        </p:nvPicPr>
        <p:blipFill>
          <a:blip r:embed="rId2"/>
          <a:stretch>
            <a:fillRect/>
          </a:stretch>
        </p:blipFill>
        <p:spPr>
          <a:xfrm>
            <a:off x="1573915" y="1621010"/>
            <a:ext cx="9657015" cy="4735829"/>
          </a:xfrm>
          <a:prstGeom prst="rect">
            <a:avLst/>
          </a:prstGeom>
        </p:spPr>
      </p:pic>
    </p:spTree>
    <p:extLst>
      <p:ext uri="{BB962C8B-B14F-4D97-AF65-F5344CB8AC3E}">
        <p14:creationId xmlns:p14="http://schemas.microsoft.com/office/powerpoint/2010/main" val="348072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397" y="495523"/>
            <a:ext cx="10568353" cy="1916866"/>
          </a:xfrm>
        </p:spPr>
        <p:txBody>
          <a:bodyPr>
            <a:noAutofit/>
          </a:bodyPr>
          <a:lstStyle/>
          <a:p>
            <a:r>
              <a:rPr lang="en-US" sz="5400" b="1" dirty="0" smtClean="0"/>
              <a:t>Removal </a:t>
            </a:r>
            <a:r>
              <a:rPr lang="en-US" sz="5400" b="1" dirty="0"/>
              <a:t>of duplicates</a:t>
            </a:r>
            <a:r>
              <a:rPr lang="en-IN" sz="5400" dirty="0"/>
              <a:t/>
            </a:r>
            <a:br>
              <a:rPr lang="en-IN" sz="5400" dirty="0"/>
            </a:br>
            <a:endParaRPr lang="en-IN" sz="5400" dirty="0"/>
          </a:p>
        </p:txBody>
      </p:sp>
      <p:pic>
        <p:nvPicPr>
          <p:cNvPr id="5" name="Picture 4"/>
          <p:cNvPicPr>
            <a:picLocks noChangeAspect="1"/>
          </p:cNvPicPr>
          <p:nvPr/>
        </p:nvPicPr>
        <p:blipFill>
          <a:blip r:embed="rId2"/>
          <a:stretch>
            <a:fillRect/>
          </a:stretch>
        </p:blipFill>
        <p:spPr>
          <a:xfrm>
            <a:off x="1573915" y="1621010"/>
            <a:ext cx="9657015" cy="4735829"/>
          </a:xfrm>
          <a:prstGeom prst="rect">
            <a:avLst/>
          </a:prstGeom>
        </p:spPr>
      </p:pic>
    </p:spTree>
    <p:extLst>
      <p:ext uri="{BB962C8B-B14F-4D97-AF65-F5344CB8AC3E}">
        <p14:creationId xmlns:p14="http://schemas.microsoft.com/office/powerpoint/2010/main" val="321782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01" y="1670394"/>
            <a:ext cx="8911687" cy="2866437"/>
          </a:xfrm>
        </p:spPr>
        <p:txBody>
          <a:bodyPr>
            <a:noAutofit/>
          </a:bodyPr>
          <a:lstStyle/>
          <a:p>
            <a:r>
              <a:rPr lang="en-US" sz="9600" b="1" dirty="0"/>
              <a:t>MODEL </a:t>
            </a:r>
            <a:br>
              <a:rPr lang="en-US" sz="9600" b="1" dirty="0"/>
            </a:br>
            <a:r>
              <a:rPr lang="en-US" sz="9600" b="1" dirty="0"/>
              <a:t>BUILDING</a:t>
            </a:r>
            <a:endParaRPr lang="en-IN" sz="9600" b="1" dirty="0"/>
          </a:p>
        </p:txBody>
      </p:sp>
    </p:spTree>
    <p:extLst>
      <p:ext uri="{BB962C8B-B14F-4D97-AF65-F5344CB8AC3E}">
        <p14:creationId xmlns:p14="http://schemas.microsoft.com/office/powerpoint/2010/main" val="145349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878" y="615318"/>
            <a:ext cx="8911687" cy="1280890"/>
          </a:xfrm>
        </p:spPr>
        <p:txBody>
          <a:bodyPr>
            <a:normAutofit/>
          </a:bodyPr>
          <a:lstStyle/>
          <a:p>
            <a:r>
              <a:rPr lang="en-US" sz="4800" b="1" dirty="0" smtClean="0"/>
              <a:t>LOGISTIC REGRESSION</a:t>
            </a:r>
            <a:endParaRPr lang="en-IN" sz="4800" b="1" dirty="0"/>
          </a:p>
        </p:txBody>
      </p:sp>
      <p:pic>
        <p:nvPicPr>
          <p:cNvPr id="3" name="Picture 2"/>
          <p:cNvPicPr>
            <a:picLocks noChangeAspect="1"/>
          </p:cNvPicPr>
          <p:nvPr/>
        </p:nvPicPr>
        <p:blipFill>
          <a:blip r:embed="rId2"/>
          <a:stretch>
            <a:fillRect/>
          </a:stretch>
        </p:blipFill>
        <p:spPr>
          <a:xfrm>
            <a:off x="2250831" y="1752504"/>
            <a:ext cx="5693306" cy="3483247"/>
          </a:xfrm>
          <a:prstGeom prst="rect">
            <a:avLst/>
          </a:prstGeom>
        </p:spPr>
      </p:pic>
    </p:spTree>
    <p:extLst>
      <p:ext uri="{BB962C8B-B14F-4D97-AF65-F5344CB8AC3E}">
        <p14:creationId xmlns:p14="http://schemas.microsoft.com/office/powerpoint/2010/main" val="77431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5" y="237249"/>
            <a:ext cx="8911687" cy="1280890"/>
          </a:xfrm>
        </p:spPr>
        <p:txBody>
          <a:bodyPr>
            <a:normAutofit/>
          </a:bodyPr>
          <a:lstStyle/>
          <a:p>
            <a:r>
              <a:rPr lang="en-US" sz="4800" b="1" dirty="0" smtClean="0"/>
              <a:t>DECISION TREE</a:t>
            </a:r>
            <a:endParaRPr lang="en-IN" sz="4800" b="1" dirty="0"/>
          </a:p>
        </p:txBody>
      </p:sp>
      <p:pic>
        <p:nvPicPr>
          <p:cNvPr id="5" name="Picture 4"/>
          <p:cNvPicPr>
            <a:picLocks noChangeAspect="1"/>
          </p:cNvPicPr>
          <p:nvPr/>
        </p:nvPicPr>
        <p:blipFill>
          <a:blip r:embed="rId2"/>
          <a:stretch>
            <a:fillRect/>
          </a:stretch>
        </p:blipFill>
        <p:spPr>
          <a:xfrm>
            <a:off x="1869595" y="1387648"/>
            <a:ext cx="6245705" cy="5234077"/>
          </a:xfrm>
          <a:prstGeom prst="rect">
            <a:avLst/>
          </a:prstGeom>
        </p:spPr>
      </p:pic>
    </p:spTree>
    <p:extLst>
      <p:ext uri="{BB962C8B-B14F-4D97-AF65-F5344CB8AC3E}">
        <p14:creationId xmlns:p14="http://schemas.microsoft.com/office/powerpoint/2010/main" val="263698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878" y="615318"/>
            <a:ext cx="8911687" cy="1280890"/>
          </a:xfrm>
        </p:spPr>
        <p:txBody>
          <a:bodyPr>
            <a:normAutofit/>
          </a:bodyPr>
          <a:lstStyle/>
          <a:p>
            <a:r>
              <a:rPr lang="en-US" sz="4800" b="1" dirty="0" smtClean="0"/>
              <a:t>RANDOM FOREST</a:t>
            </a:r>
            <a:endParaRPr lang="en-IN" sz="4800" b="1" dirty="0"/>
          </a:p>
        </p:txBody>
      </p:sp>
      <p:pic>
        <p:nvPicPr>
          <p:cNvPr id="4" name="Picture 3"/>
          <p:cNvPicPr>
            <a:picLocks noChangeAspect="1"/>
          </p:cNvPicPr>
          <p:nvPr/>
        </p:nvPicPr>
        <p:blipFill>
          <a:blip r:embed="rId2"/>
          <a:stretch>
            <a:fillRect/>
          </a:stretch>
        </p:blipFill>
        <p:spPr>
          <a:xfrm>
            <a:off x="1959878" y="1783566"/>
            <a:ext cx="5951091" cy="3582677"/>
          </a:xfrm>
          <a:prstGeom prst="rect">
            <a:avLst/>
          </a:prstGeom>
        </p:spPr>
      </p:pic>
    </p:spTree>
    <p:extLst>
      <p:ext uri="{BB962C8B-B14F-4D97-AF65-F5344CB8AC3E}">
        <p14:creationId xmlns:p14="http://schemas.microsoft.com/office/powerpoint/2010/main" val="236177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586" y="2233102"/>
            <a:ext cx="9684603" cy="2444405"/>
          </a:xfrm>
        </p:spPr>
        <p:txBody>
          <a:bodyPr>
            <a:noAutofit/>
          </a:bodyPr>
          <a:lstStyle/>
          <a:p>
            <a:r>
              <a:rPr lang="en-US" sz="9600" b="1" dirty="0"/>
              <a:t>RESULTS &amp; </a:t>
            </a:r>
            <a:r>
              <a:rPr lang="en-US" sz="9600" b="1" dirty="0" smtClean="0"/>
              <a:t/>
            </a:r>
            <a:br>
              <a:rPr lang="en-US" sz="9600" b="1" dirty="0" smtClean="0"/>
            </a:br>
            <a:r>
              <a:rPr lang="en-US" sz="9600" b="1" dirty="0" smtClean="0"/>
              <a:t>CONCLUSION</a:t>
            </a:r>
            <a:r>
              <a:rPr lang="en-US" sz="6000" dirty="0" smtClean="0"/>
              <a:t>​</a:t>
            </a:r>
            <a:br>
              <a:rPr lang="en-US" sz="6000" dirty="0" smtClean="0"/>
            </a:br>
            <a:endParaRPr lang="en-IN" sz="6000" dirty="0"/>
          </a:p>
        </p:txBody>
      </p:sp>
    </p:spTree>
    <p:extLst>
      <p:ext uri="{BB962C8B-B14F-4D97-AF65-F5344CB8AC3E}">
        <p14:creationId xmlns:p14="http://schemas.microsoft.com/office/powerpoint/2010/main" val="240072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4767" y="545123"/>
            <a:ext cx="8915399" cy="2611315"/>
          </a:xfrm>
        </p:spPr>
        <p:txBody>
          <a:bodyPr>
            <a:normAutofit/>
          </a:bodyPr>
          <a:lstStyle/>
          <a:p>
            <a:pPr fontAlgn="base"/>
            <a:r>
              <a:rPr lang="en-US" sz="6700" b="1" dirty="0" smtClean="0"/>
              <a:t>CAPSTONE PROJECT: </a:t>
            </a:r>
            <a:r>
              <a:rPr lang="en-US" b="1" dirty="0" err="1" smtClean="0"/>
              <a:t>aNALYSIS</a:t>
            </a:r>
            <a:r>
              <a:rPr lang="en-US" b="1" dirty="0" smtClean="0"/>
              <a:t> </a:t>
            </a:r>
            <a:r>
              <a:rPr lang="en-US" b="1" dirty="0"/>
              <a:t>for Product </a:t>
            </a:r>
            <a:r>
              <a:rPr lang="en-US" b="1" dirty="0" smtClean="0"/>
              <a:t>Demand</a:t>
            </a:r>
            <a:endParaRPr lang="en-IN" dirty="0"/>
          </a:p>
        </p:txBody>
      </p:sp>
      <p:sp>
        <p:nvSpPr>
          <p:cNvPr id="3" name="Subtitle 2"/>
          <p:cNvSpPr>
            <a:spLocks noGrp="1"/>
          </p:cNvSpPr>
          <p:nvPr>
            <p:ph type="subTitle" idx="1"/>
          </p:nvPr>
        </p:nvSpPr>
        <p:spPr>
          <a:xfrm>
            <a:off x="2255105" y="3845396"/>
            <a:ext cx="8915399" cy="1126283"/>
          </a:xfrm>
        </p:spPr>
        <p:txBody>
          <a:bodyPr>
            <a:normAutofit/>
          </a:bodyPr>
          <a:lstStyle/>
          <a:p>
            <a:r>
              <a:rPr lang="en-US" sz="2400" dirty="0" smtClean="0">
                <a:solidFill>
                  <a:schemeClr val="tx1"/>
                </a:solidFill>
              </a:rPr>
              <a:t>Presented by: Shruti </a:t>
            </a:r>
            <a:r>
              <a:rPr lang="en-US" sz="2400" dirty="0" err="1" smtClean="0">
                <a:solidFill>
                  <a:schemeClr val="tx1"/>
                </a:solidFill>
              </a:rPr>
              <a:t>Shikha</a:t>
            </a:r>
            <a:r>
              <a:rPr lang="en-US" sz="2400" dirty="0" smtClean="0">
                <a:solidFill>
                  <a:schemeClr val="tx1"/>
                </a:solidFill>
              </a:rPr>
              <a:t> Singh</a:t>
            </a:r>
          </a:p>
        </p:txBody>
      </p:sp>
    </p:spTree>
    <p:extLst>
      <p:ext uri="{BB962C8B-B14F-4D97-AF65-F5344CB8AC3E}">
        <p14:creationId xmlns:p14="http://schemas.microsoft.com/office/powerpoint/2010/main" val="4186612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900" y="0"/>
            <a:ext cx="11144250" cy="4450466"/>
          </a:xfrm>
          <a:prstGeom prst="rect">
            <a:avLst/>
          </a:prstGeom>
        </p:spPr>
      </p:pic>
      <p:sp>
        <p:nvSpPr>
          <p:cNvPr id="3" name="TextBox 2"/>
          <p:cNvSpPr txBox="1"/>
          <p:nvPr/>
        </p:nvSpPr>
        <p:spPr>
          <a:xfrm>
            <a:off x="723900" y="4450466"/>
            <a:ext cx="11144250" cy="2185214"/>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dirty="0">
                <a:solidFill>
                  <a:schemeClr val="tx1"/>
                </a:solidFill>
              </a:rPr>
              <a:t>Observation 6:</a:t>
            </a:r>
            <a:r>
              <a:rPr lang="en-US" dirty="0">
                <a:solidFill>
                  <a:schemeClr val="tx1"/>
                </a:solidFill>
              </a:rPr>
              <a:t> </a:t>
            </a:r>
            <a:endParaRPr lang="en-US" dirty="0" smtClean="0">
              <a:solidFill>
                <a:schemeClr val="tx1"/>
              </a:solidFill>
            </a:endParaRPr>
          </a:p>
          <a:p>
            <a:r>
              <a:rPr lang="en-US" dirty="0" smtClean="0">
                <a:solidFill>
                  <a:schemeClr val="tx1"/>
                </a:solidFill>
              </a:rPr>
              <a:t>The </a:t>
            </a:r>
            <a:r>
              <a:rPr lang="en-US" dirty="0">
                <a:solidFill>
                  <a:schemeClr val="tx1"/>
                </a:solidFill>
              </a:rPr>
              <a:t>displayed graph provides insight into the yearly demand patterns of the top 5 Product Categories.</a:t>
            </a:r>
          </a:p>
          <a:p>
            <a:r>
              <a:rPr lang="en-US" dirty="0">
                <a:solidFill>
                  <a:schemeClr val="tx1"/>
                </a:solidFill>
              </a:rPr>
              <a:t/>
            </a:r>
            <a:br>
              <a:rPr lang="en-US" dirty="0">
                <a:solidFill>
                  <a:schemeClr val="tx1"/>
                </a:solidFill>
              </a:rPr>
            </a:br>
            <a:r>
              <a:rPr lang="en-US" sz="1600" dirty="0" smtClean="0">
                <a:solidFill>
                  <a:schemeClr val="tx1"/>
                </a:solidFill>
              </a:rPr>
              <a:t>1. </a:t>
            </a:r>
            <a:r>
              <a:rPr lang="en-US" sz="1600" b="1" dirty="0" smtClean="0">
                <a:solidFill>
                  <a:schemeClr val="tx1"/>
                </a:solidFill>
              </a:rPr>
              <a:t>Category_025</a:t>
            </a:r>
            <a:r>
              <a:rPr lang="en-US" sz="1600" dirty="0" smtClean="0">
                <a:solidFill>
                  <a:schemeClr val="tx1"/>
                </a:solidFill>
              </a:rPr>
              <a:t> </a:t>
            </a:r>
            <a:r>
              <a:rPr lang="en-US" sz="1600" dirty="0">
                <a:solidFill>
                  <a:schemeClr val="tx1"/>
                </a:solidFill>
              </a:rPr>
              <a:t>exhibits a perplexing performance marked by fluctuations and unpredictable demand trends.</a:t>
            </a:r>
          </a:p>
          <a:p>
            <a:r>
              <a:rPr lang="en-US" sz="1600" dirty="0">
                <a:solidFill>
                  <a:schemeClr val="tx1"/>
                </a:solidFill>
              </a:rPr>
              <a:t/>
            </a:r>
            <a:br>
              <a:rPr lang="en-US" sz="1600" dirty="0">
                <a:solidFill>
                  <a:schemeClr val="tx1"/>
                </a:solidFill>
              </a:rPr>
            </a:br>
            <a:r>
              <a:rPr lang="en-US" sz="1600" dirty="0" smtClean="0">
                <a:solidFill>
                  <a:schemeClr val="tx1"/>
                </a:solidFill>
              </a:rPr>
              <a:t>2. </a:t>
            </a:r>
            <a:r>
              <a:rPr lang="en-US" sz="1600" b="1" dirty="0" smtClean="0">
                <a:solidFill>
                  <a:schemeClr val="tx1"/>
                </a:solidFill>
              </a:rPr>
              <a:t>Category_033</a:t>
            </a:r>
            <a:r>
              <a:rPr lang="en-US" sz="1600" dirty="0" smtClean="0">
                <a:solidFill>
                  <a:schemeClr val="tx1"/>
                </a:solidFill>
              </a:rPr>
              <a:t> </a:t>
            </a:r>
            <a:r>
              <a:rPr lang="en-US" sz="1600" dirty="0">
                <a:solidFill>
                  <a:schemeClr val="tx1"/>
                </a:solidFill>
              </a:rPr>
              <a:t>stands out with the highest recorded performance, showcasing remarkable consistency in its demand over the years</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271570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304085" y="12413"/>
            <a:ext cx="5887915" cy="6845588"/>
          </a:xfrm>
          <a:prstGeom prst="rect">
            <a:avLst/>
          </a:prstGeom>
        </p:spPr>
      </p:pic>
      <p:sp>
        <p:nvSpPr>
          <p:cNvPr id="4" name="TextBox 3"/>
          <p:cNvSpPr txBox="1"/>
          <p:nvPr/>
        </p:nvSpPr>
        <p:spPr>
          <a:xfrm>
            <a:off x="1122486" y="1504216"/>
            <a:ext cx="3653790" cy="2308324"/>
          </a:xfrm>
          <a:prstGeom prst="rect">
            <a:avLst/>
          </a:prstGeom>
          <a:noFill/>
        </p:spPr>
        <p:txBody>
          <a:bodyPr wrap="square" rtlCol="0">
            <a:spAutoFit/>
          </a:bodyPr>
          <a:lstStyle/>
          <a:p>
            <a:r>
              <a:rPr lang="en-US" b="1" dirty="0">
                <a:solidFill>
                  <a:schemeClr val="bg1"/>
                </a:solidFill>
              </a:rPr>
              <a:t>Observation </a:t>
            </a:r>
            <a:r>
              <a:rPr lang="en-US" b="1" dirty="0" smtClean="0">
                <a:solidFill>
                  <a:schemeClr val="bg1"/>
                </a:solidFill>
              </a:rPr>
              <a:t>9:</a:t>
            </a:r>
            <a:r>
              <a:rPr lang="en-US" dirty="0" smtClean="0">
                <a:solidFill>
                  <a:schemeClr val="bg1"/>
                </a:solidFill>
              </a:rPr>
              <a:t> </a:t>
            </a:r>
          </a:p>
          <a:p>
            <a:r>
              <a:rPr lang="en-US" dirty="0" smtClean="0">
                <a:solidFill>
                  <a:schemeClr val="bg1"/>
                </a:solidFill>
              </a:rPr>
              <a:t>The </a:t>
            </a:r>
            <a:r>
              <a:rPr lang="en-US" dirty="0">
                <a:solidFill>
                  <a:schemeClr val="bg1"/>
                </a:solidFill>
              </a:rPr>
              <a:t>graph clearly illustrates that </a:t>
            </a:r>
            <a:r>
              <a:rPr lang="en-US" dirty="0" smtClean="0">
                <a:solidFill>
                  <a:schemeClr val="bg1"/>
                </a:solidFill>
              </a:rPr>
              <a:t>March </a:t>
            </a:r>
            <a:r>
              <a:rPr lang="en-US" dirty="0">
                <a:solidFill>
                  <a:schemeClr val="bg1"/>
                </a:solidFill>
              </a:rPr>
              <a:t>experiences the highest demand </a:t>
            </a:r>
            <a:r>
              <a:rPr lang="en-US" dirty="0" smtClean="0">
                <a:solidFill>
                  <a:schemeClr val="bg1"/>
                </a:solidFill>
              </a:rPr>
              <a:t>for different Product Categories, </a:t>
            </a:r>
            <a:r>
              <a:rPr lang="en-US" dirty="0">
                <a:solidFill>
                  <a:schemeClr val="bg1"/>
                </a:solidFill>
              </a:rPr>
              <a:t>while </a:t>
            </a:r>
            <a:r>
              <a:rPr lang="en-US" dirty="0" smtClean="0">
                <a:solidFill>
                  <a:schemeClr val="bg1"/>
                </a:solidFill>
              </a:rPr>
              <a:t>August </a:t>
            </a:r>
            <a:r>
              <a:rPr lang="en-US" dirty="0">
                <a:solidFill>
                  <a:schemeClr val="bg1"/>
                </a:solidFill>
              </a:rPr>
              <a:t>records the lowest demand throughout the observed period</a:t>
            </a:r>
            <a:r>
              <a:rPr lang="en-US" dirty="0" smtClean="0">
                <a:solidFill>
                  <a:schemeClr val="bg1"/>
                </a:solidFill>
              </a:rPr>
              <a:t>.</a:t>
            </a:r>
          </a:p>
        </p:txBody>
      </p:sp>
    </p:spTree>
    <p:extLst>
      <p:ext uri="{BB962C8B-B14F-4D97-AF65-F5344CB8AC3E}">
        <p14:creationId xmlns:p14="http://schemas.microsoft.com/office/powerpoint/2010/main" val="97155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91963" y="0"/>
            <a:ext cx="6500037" cy="5032678"/>
          </a:xfrm>
          <a:prstGeom prst="rect">
            <a:avLst/>
          </a:prstGeom>
        </p:spPr>
      </p:pic>
      <p:sp>
        <p:nvSpPr>
          <p:cNvPr id="4" name="TextBox 3"/>
          <p:cNvSpPr txBox="1"/>
          <p:nvPr/>
        </p:nvSpPr>
        <p:spPr>
          <a:xfrm>
            <a:off x="1851661" y="476250"/>
            <a:ext cx="3459480" cy="2686050"/>
          </a:xfrm>
          <a:prstGeom prst="rect">
            <a:avLst/>
          </a:prstGeom>
          <a:noFill/>
        </p:spPr>
        <p:txBody>
          <a:bodyPr wrap="square" rtlCol="0">
            <a:spAutoFit/>
          </a:bodyPr>
          <a:lstStyle/>
          <a:p>
            <a:r>
              <a:rPr lang="en-US" b="1" dirty="0"/>
              <a:t>Observation </a:t>
            </a:r>
            <a:r>
              <a:rPr lang="en-US" b="1" dirty="0" smtClean="0"/>
              <a:t>10: </a:t>
            </a:r>
          </a:p>
          <a:p>
            <a:r>
              <a:rPr lang="en-US" dirty="0" smtClean="0"/>
              <a:t>It </a:t>
            </a:r>
            <a:r>
              <a:rPr lang="en-US" dirty="0"/>
              <a:t>is evident from the data that the year </a:t>
            </a:r>
            <a:r>
              <a:rPr lang="en-US" dirty="0" smtClean="0"/>
              <a:t>2015 </a:t>
            </a:r>
            <a:r>
              <a:rPr lang="en-US" dirty="0"/>
              <a:t>stands out with the highest </a:t>
            </a:r>
            <a:r>
              <a:rPr lang="en-US" dirty="0" smtClean="0"/>
              <a:t>Order Demand </a:t>
            </a:r>
            <a:r>
              <a:rPr lang="en-US" dirty="0"/>
              <a:t>compared to all other years, indicating a peak in demand during that particular year.</a:t>
            </a:r>
          </a:p>
          <a:p>
            <a:endParaRPr lang="en-IN" dirty="0"/>
          </a:p>
        </p:txBody>
      </p:sp>
    </p:spTree>
    <p:extLst>
      <p:ext uri="{BB962C8B-B14F-4D97-AF65-F5344CB8AC3E}">
        <p14:creationId xmlns:p14="http://schemas.microsoft.com/office/powerpoint/2010/main" val="42230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37930" y="0"/>
            <a:ext cx="7667398" cy="5162309"/>
          </a:xfrm>
          <a:prstGeom prst="rect">
            <a:avLst/>
          </a:prstGeom>
        </p:spPr>
      </p:pic>
      <p:sp>
        <p:nvSpPr>
          <p:cNvPr id="4" name="TextBox 3"/>
          <p:cNvSpPr txBox="1"/>
          <p:nvPr/>
        </p:nvSpPr>
        <p:spPr>
          <a:xfrm>
            <a:off x="1002323" y="5162309"/>
            <a:ext cx="10417517" cy="1354217"/>
          </a:xfrm>
          <a:prstGeom prst="rect">
            <a:avLst/>
          </a:prstGeom>
          <a:noFill/>
        </p:spPr>
        <p:txBody>
          <a:bodyPr wrap="square" rtlCol="0">
            <a:spAutoFit/>
          </a:bodyPr>
          <a:lstStyle/>
          <a:p>
            <a:r>
              <a:rPr lang="en-US" b="1" dirty="0"/>
              <a:t>Observation 8: </a:t>
            </a:r>
            <a:endParaRPr lang="en-US" b="1" dirty="0" smtClean="0"/>
          </a:p>
          <a:p>
            <a:r>
              <a:rPr lang="en-US" sz="1600" dirty="0" smtClean="0"/>
              <a:t>Warehouse-J </a:t>
            </a:r>
            <a:r>
              <a:rPr lang="en-US" sz="1600" dirty="0"/>
              <a:t>exhibits a significantly higher order demand in </a:t>
            </a:r>
            <a:r>
              <a:rPr lang="en-US" sz="1600" dirty="0" smtClean="0"/>
              <a:t>compared to other warehouses especially in 2015 it reaches its utmost capability till now same with the other warehouses.</a:t>
            </a:r>
          </a:p>
          <a:p>
            <a:endParaRPr lang="en-US" sz="1600" dirty="0"/>
          </a:p>
          <a:p>
            <a:r>
              <a:rPr lang="en-US" sz="1600" dirty="0" smtClean="0"/>
              <a:t>Whereas </a:t>
            </a:r>
            <a:r>
              <a:rPr lang="en-US" sz="1600" dirty="0"/>
              <a:t>Warehouse-A exhibits a significantly </a:t>
            </a:r>
            <a:r>
              <a:rPr lang="en-US" sz="1600" dirty="0" smtClean="0"/>
              <a:t>lower order </a:t>
            </a:r>
            <a:r>
              <a:rPr lang="en-US" sz="1600" dirty="0"/>
              <a:t>demand in compared to other </a:t>
            </a:r>
            <a:r>
              <a:rPr lang="en-US" sz="1600" dirty="0" smtClean="0"/>
              <a:t>warehouses.</a:t>
            </a:r>
            <a:endParaRPr lang="en-US" sz="1600" dirty="0"/>
          </a:p>
        </p:txBody>
      </p:sp>
    </p:spTree>
    <p:extLst>
      <p:ext uri="{BB962C8B-B14F-4D97-AF65-F5344CB8AC3E}">
        <p14:creationId xmlns:p14="http://schemas.microsoft.com/office/powerpoint/2010/main" val="38849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572" y="1908899"/>
            <a:ext cx="6909891" cy="4376154"/>
          </a:xfrm>
          <a:noFill/>
        </p:spPr>
        <p:txBody>
          <a:bodyPr>
            <a:noAutofit/>
          </a:bodyPr>
          <a:lstStyle/>
          <a:p>
            <a:pPr algn="ctr"/>
            <a:r>
              <a:rPr lang="en-IN" sz="13800" b="1" spc="-300" dirty="0" smtClean="0">
                <a:solidFill>
                  <a:schemeClr val="tx1"/>
                </a:solidFill>
                <a:latin typeface="Forte" panose="03060902040502070203" pitchFamily="66" charset="0"/>
              </a:rPr>
              <a:t>Thank You</a:t>
            </a:r>
            <a:endParaRPr lang="en-IN" sz="13800" b="1" spc="-300" dirty="0">
              <a:solidFill>
                <a:schemeClr val="tx1"/>
              </a:solidFill>
              <a:latin typeface="Forte" panose="03060902040502070203" pitchFamily="66" charset="0"/>
            </a:endParaRPr>
          </a:p>
        </p:txBody>
      </p:sp>
    </p:spTree>
    <p:extLst>
      <p:ext uri="{BB962C8B-B14F-4D97-AF65-F5344CB8AC3E}">
        <p14:creationId xmlns:p14="http://schemas.microsoft.com/office/powerpoint/2010/main" val="350945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301" y="657664"/>
            <a:ext cx="9338017" cy="3354765"/>
          </a:xfrm>
          <a:prstGeom prst="rect">
            <a:avLst/>
          </a:prstGeom>
          <a:noFill/>
        </p:spPr>
        <p:txBody>
          <a:bodyPr wrap="square" rtlCol="0">
            <a:spAutoFit/>
          </a:bodyPr>
          <a:lstStyle/>
          <a:p>
            <a:pPr fontAlgn="base"/>
            <a:r>
              <a:rPr lang="en-US" sz="3200" b="1" dirty="0">
                <a:solidFill>
                  <a:schemeClr val="bg1"/>
                </a:solidFill>
              </a:rPr>
              <a:t>About </a:t>
            </a:r>
            <a:r>
              <a:rPr lang="en-US" sz="3200" b="1" dirty="0" smtClean="0">
                <a:solidFill>
                  <a:schemeClr val="bg1"/>
                </a:solidFill>
              </a:rPr>
              <a:t>Dataset Context</a:t>
            </a:r>
          </a:p>
          <a:p>
            <a:pPr fontAlgn="base"/>
            <a:endParaRPr lang="en-US" b="1" dirty="0"/>
          </a:p>
          <a:p>
            <a:pPr marL="285750" indent="-285750" fontAlgn="base">
              <a:buFont typeface="Arial" panose="020B0604020202020204" pitchFamily="34" charset="0"/>
              <a:buChar char="•"/>
            </a:pPr>
            <a:r>
              <a:rPr lang="en-US" sz="1600" dirty="0"/>
              <a:t>The dataset contains historical product demand for a manufacturing company with footprints globally. </a:t>
            </a:r>
            <a:endParaRPr lang="en-US" sz="1600" dirty="0" smtClean="0"/>
          </a:p>
          <a:p>
            <a:pPr marL="285750" indent="-285750" fontAlgn="base">
              <a:buFont typeface="Arial" panose="020B0604020202020204" pitchFamily="34" charset="0"/>
              <a:buChar char="•"/>
            </a:pPr>
            <a:r>
              <a:rPr lang="en-US" sz="1600" dirty="0" smtClean="0"/>
              <a:t>The </a:t>
            </a:r>
            <a:r>
              <a:rPr lang="en-US" sz="1600" dirty="0"/>
              <a:t>company provides </a:t>
            </a:r>
            <a:r>
              <a:rPr lang="en-US" sz="1600" b="1" dirty="0"/>
              <a:t>thousands of products </a:t>
            </a:r>
            <a:r>
              <a:rPr lang="en-US" sz="1600" dirty="0"/>
              <a:t>within </a:t>
            </a:r>
            <a:r>
              <a:rPr lang="en-US" sz="1600" b="1" dirty="0"/>
              <a:t>dozens of product categories</a:t>
            </a:r>
            <a:r>
              <a:rPr lang="en-US" sz="1600" dirty="0"/>
              <a:t>. </a:t>
            </a:r>
            <a:endParaRPr lang="en-US" sz="1600" dirty="0" smtClean="0"/>
          </a:p>
          <a:p>
            <a:pPr marL="285750" indent="-285750" fontAlgn="base">
              <a:buFont typeface="Arial" panose="020B0604020202020204" pitchFamily="34" charset="0"/>
              <a:buChar char="•"/>
            </a:pPr>
            <a:r>
              <a:rPr lang="en-US" sz="1600" dirty="0" smtClean="0"/>
              <a:t>There </a:t>
            </a:r>
            <a:r>
              <a:rPr lang="en-US" sz="1600" dirty="0"/>
              <a:t>are </a:t>
            </a:r>
            <a:r>
              <a:rPr lang="en-US" sz="1600" b="1" dirty="0"/>
              <a:t>four central warehouses</a:t>
            </a:r>
            <a:r>
              <a:rPr lang="en-US" sz="1600" dirty="0"/>
              <a:t> to ship products within the region it is responsible for. </a:t>
            </a:r>
            <a:endParaRPr lang="en-US" sz="1600" dirty="0" smtClean="0"/>
          </a:p>
          <a:p>
            <a:pPr marL="285750" indent="-285750" fontAlgn="base">
              <a:buFont typeface="Arial" panose="020B0604020202020204" pitchFamily="34" charset="0"/>
              <a:buChar char="•"/>
            </a:pPr>
            <a:r>
              <a:rPr lang="en-US" sz="1600" dirty="0" smtClean="0"/>
              <a:t>Since </a:t>
            </a:r>
            <a:r>
              <a:rPr lang="en-US" sz="1600" dirty="0"/>
              <a:t>the products are manufactured in different locations all over the world, it normally takes more than one month to ship products via ocean to different central warehouses. </a:t>
            </a:r>
            <a:endParaRPr lang="en-US" sz="1600" dirty="0" smtClean="0"/>
          </a:p>
          <a:p>
            <a:pPr marL="285750" indent="-285750" fontAlgn="base">
              <a:buFont typeface="Arial" panose="020B0604020202020204" pitchFamily="34" charset="0"/>
              <a:buChar char="•"/>
            </a:pPr>
            <a:r>
              <a:rPr lang="en-US" sz="1600" dirty="0" smtClean="0"/>
              <a:t>If </a:t>
            </a:r>
            <a:r>
              <a:rPr lang="en-US" sz="1600" dirty="0"/>
              <a:t>forecasts for each product in different central with reasonable accuracy for the monthly demand for month after next can be achieved, it would be beneficial to the company in multiple ways</a:t>
            </a:r>
            <a:r>
              <a:rPr lang="en-US" sz="1600" dirty="0" smtClean="0"/>
              <a:t>.</a:t>
            </a:r>
          </a:p>
          <a:p>
            <a:pPr fontAlgn="base"/>
            <a:endParaRPr lang="en-US" dirty="0"/>
          </a:p>
        </p:txBody>
      </p:sp>
      <p:sp>
        <p:nvSpPr>
          <p:cNvPr id="3" name="TextBox 2"/>
          <p:cNvSpPr txBox="1"/>
          <p:nvPr/>
        </p:nvSpPr>
        <p:spPr>
          <a:xfrm>
            <a:off x="639300" y="3931982"/>
            <a:ext cx="9338017" cy="2277547"/>
          </a:xfrm>
          <a:prstGeom prst="rect">
            <a:avLst/>
          </a:prstGeom>
          <a:noFill/>
        </p:spPr>
        <p:txBody>
          <a:bodyPr wrap="square" rtlCol="0">
            <a:spAutoFit/>
          </a:bodyPr>
          <a:lstStyle/>
          <a:p>
            <a:pPr fontAlgn="base"/>
            <a:r>
              <a:rPr lang="en-US" sz="2400" b="1" dirty="0" smtClean="0">
                <a:solidFill>
                  <a:schemeClr val="bg1"/>
                </a:solidFill>
              </a:rPr>
              <a:t>Content</a:t>
            </a:r>
            <a:endParaRPr lang="en-US" b="1" dirty="0" smtClean="0">
              <a:solidFill>
                <a:schemeClr val="bg1"/>
              </a:solidFill>
            </a:endParaRPr>
          </a:p>
          <a:p>
            <a:pPr fontAlgn="base"/>
            <a:endParaRPr lang="en-US" b="1" dirty="0"/>
          </a:p>
          <a:p>
            <a:pPr fontAlgn="base"/>
            <a:r>
              <a:rPr lang="en-US" sz="1600" b="1" dirty="0"/>
              <a:t>Historical Product Demand.csv</a:t>
            </a:r>
            <a:r>
              <a:rPr lang="en-US" sz="1600" dirty="0"/>
              <a:t> - CSV data file containing product demand for encoded product </a:t>
            </a:r>
            <a:r>
              <a:rPr lang="en-US" sz="1600" dirty="0" smtClean="0"/>
              <a:t>id's</a:t>
            </a:r>
          </a:p>
          <a:p>
            <a:pPr fontAlgn="base"/>
            <a:r>
              <a:rPr lang="en-US" sz="1600" b="1" dirty="0" smtClean="0"/>
              <a:t>Acknowledgements</a:t>
            </a:r>
            <a:endParaRPr lang="en-US" sz="1600" b="1" dirty="0"/>
          </a:p>
          <a:p>
            <a:pPr fontAlgn="base"/>
            <a:r>
              <a:rPr lang="en-US" sz="1600" dirty="0"/>
              <a:t>This dataset is all real-life data and products/warehouse and category information encoded</a:t>
            </a:r>
            <a:r>
              <a:rPr lang="en-US" sz="1600" dirty="0" smtClean="0"/>
              <a:t>.</a:t>
            </a:r>
          </a:p>
          <a:p>
            <a:endParaRPr lang="en-IN" dirty="0"/>
          </a:p>
          <a:p>
            <a:endParaRPr lang="en-IN" dirty="0"/>
          </a:p>
        </p:txBody>
      </p:sp>
    </p:spTree>
    <p:extLst>
      <p:ext uri="{BB962C8B-B14F-4D97-AF65-F5344CB8AC3E}">
        <p14:creationId xmlns:p14="http://schemas.microsoft.com/office/powerpoint/2010/main" val="181401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1765" y="1969477"/>
            <a:ext cx="8952863" cy="2910602"/>
          </a:xfrm>
          <a:prstGeom prst="rect">
            <a:avLst/>
          </a:prstGeom>
        </p:spPr>
      </p:pic>
      <p:sp>
        <p:nvSpPr>
          <p:cNvPr id="3" name="Title 1"/>
          <p:cNvSpPr txBox="1">
            <a:spLocks/>
          </p:cNvSpPr>
          <p:nvPr/>
        </p:nvSpPr>
        <p:spPr>
          <a:xfrm>
            <a:off x="1783847" y="1028700"/>
            <a:ext cx="8110781" cy="940777"/>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bg1"/>
                </a:solidFill>
              </a:rPr>
              <a:t>DATASET</a:t>
            </a:r>
            <a:r>
              <a:rPr lang="en-US" sz="4400" dirty="0" smtClean="0">
                <a:solidFill>
                  <a:schemeClr val="bg1"/>
                </a:solidFill>
              </a:rPr>
              <a:t>​</a:t>
            </a:r>
            <a:endParaRPr lang="en-IN" sz="4400" dirty="0">
              <a:solidFill>
                <a:schemeClr val="bg1"/>
              </a:solidFill>
            </a:endParaRPr>
          </a:p>
        </p:txBody>
      </p:sp>
    </p:spTree>
    <p:extLst>
      <p:ext uri="{BB962C8B-B14F-4D97-AF65-F5344CB8AC3E}">
        <p14:creationId xmlns:p14="http://schemas.microsoft.com/office/powerpoint/2010/main" val="71763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967" y="281354"/>
            <a:ext cx="8915399" cy="940777"/>
          </a:xfrm>
        </p:spPr>
        <p:txBody>
          <a:bodyPr>
            <a:normAutofit/>
          </a:bodyPr>
          <a:lstStyle/>
          <a:p>
            <a:r>
              <a:rPr lang="en-US" b="1" dirty="0">
                <a:solidFill>
                  <a:schemeClr val="bg1"/>
                </a:solidFill>
              </a:rPr>
              <a:t>Importing libraries</a:t>
            </a:r>
            <a:r>
              <a:rPr lang="en-US" dirty="0" smtClean="0">
                <a:solidFill>
                  <a:schemeClr val="bg1"/>
                </a:solidFill>
              </a:rPr>
              <a:t>​</a:t>
            </a:r>
            <a:endParaRPr lang="en-IN" dirty="0">
              <a:solidFill>
                <a:schemeClr val="bg1"/>
              </a:solidFill>
            </a:endParaRPr>
          </a:p>
        </p:txBody>
      </p:sp>
      <p:pic>
        <p:nvPicPr>
          <p:cNvPr id="4" name="Picture 3"/>
          <p:cNvPicPr>
            <a:picLocks noChangeAspect="1"/>
          </p:cNvPicPr>
          <p:nvPr/>
        </p:nvPicPr>
        <p:blipFill>
          <a:blip r:embed="rId2"/>
          <a:stretch>
            <a:fillRect/>
          </a:stretch>
        </p:blipFill>
        <p:spPr>
          <a:xfrm>
            <a:off x="1017152" y="1222131"/>
            <a:ext cx="5461030" cy="2493342"/>
          </a:xfrm>
          <a:prstGeom prst="rect">
            <a:avLst/>
          </a:prstGeom>
        </p:spPr>
      </p:pic>
      <p:pic>
        <p:nvPicPr>
          <p:cNvPr id="5" name="Picture 4"/>
          <p:cNvPicPr>
            <a:picLocks noChangeAspect="1"/>
          </p:cNvPicPr>
          <p:nvPr/>
        </p:nvPicPr>
        <p:blipFill rotWithShape="1">
          <a:blip r:embed="rId3"/>
          <a:srcRect r="34424"/>
          <a:stretch/>
        </p:blipFill>
        <p:spPr>
          <a:xfrm>
            <a:off x="1017152" y="3914149"/>
            <a:ext cx="9998786" cy="1927570"/>
          </a:xfrm>
          <a:prstGeom prst="rect">
            <a:avLst/>
          </a:prstGeom>
        </p:spPr>
      </p:pic>
    </p:spTree>
    <p:extLst>
      <p:ext uri="{BB962C8B-B14F-4D97-AF65-F5344CB8AC3E}">
        <p14:creationId xmlns:p14="http://schemas.microsoft.com/office/powerpoint/2010/main" val="117554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652" y="1134206"/>
            <a:ext cx="9157310" cy="3050931"/>
          </a:xfrm>
        </p:spPr>
        <p:txBody>
          <a:bodyPr>
            <a:normAutofit/>
          </a:bodyPr>
          <a:lstStyle/>
          <a:p>
            <a:r>
              <a:rPr lang="en-US" sz="9600" b="1" dirty="0"/>
              <a:t>Univariate </a:t>
            </a:r>
            <a:r>
              <a:rPr lang="en-US" sz="9600" b="1" dirty="0" smtClean="0"/>
              <a:t/>
            </a:r>
            <a:br>
              <a:rPr lang="en-US" sz="9600" b="1" dirty="0" smtClean="0"/>
            </a:br>
            <a:r>
              <a:rPr lang="en-US" sz="9600" b="1" dirty="0" smtClean="0"/>
              <a:t>Analysis</a:t>
            </a:r>
            <a:r>
              <a:rPr lang="en-US" sz="9600" b="1" dirty="0"/>
              <a:t> </a:t>
            </a:r>
            <a:r>
              <a:rPr lang="en-US" sz="9600" dirty="0" smtClean="0"/>
              <a:t>​</a:t>
            </a:r>
            <a:endParaRPr lang="en-IN" sz="9600" dirty="0"/>
          </a:p>
        </p:txBody>
      </p:sp>
    </p:spTree>
    <p:extLst>
      <p:ext uri="{BB962C8B-B14F-4D97-AF65-F5344CB8AC3E}">
        <p14:creationId xmlns:p14="http://schemas.microsoft.com/office/powerpoint/2010/main" val="85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3131" y="768715"/>
            <a:ext cx="4310575" cy="4616648"/>
          </a:xfrm>
          <a:prstGeom prst="rect">
            <a:avLst/>
          </a:prstGeom>
          <a:noFill/>
        </p:spPr>
        <p:txBody>
          <a:bodyPr wrap="square" rtlCol="0">
            <a:spAutoFit/>
          </a:bodyPr>
          <a:lstStyle/>
          <a:p>
            <a:r>
              <a:rPr lang="en-US" b="1" dirty="0">
                <a:solidFill>
                  <a:schemeClr val="bg1"/>
                </a:solidFill>
              </a:rPr>
              <a:t>Observation</a:t>
            </a:r>
            <a:r>
              <a:rPr lang="en-US" dirty="0">
                <a:solidFill>
                  <a:schemeClr val="bg1"/>
                </a:solidFill>
              </a:rPr>
              <a:t> </a:t>
            </a:r>
            <a:r>
              <a:rPr lang="en-US" b="1" dirty="0">
                <a:solidFill>
                  <a:schemeClr val="bg1"/>
                </a:solidFill>
              </a:rPr>
              <a:t>1: </a:t>
            </a:r>
            <a:endParaRPr lang="en-US" b="1" dirty="0" smtClean="0">
              <a:solidFill>
                <a:schemeClr val="bg1"/>
              </a:solidFill>
            </a:endParaRPr>
          </a:p>
          <a:p>
            <a:r>
              <a:rPr lang="en-US" dirty="0" smtClean="0">
                <a:solidFill>
                  <a:schemeClr val="bg1"/>
                </a:solidFill>
              </a:rPr>
              <a:t>This graph is the ranking of the average Order demanded by different warehouses.</a:t>
            </a:r>
            <a:endParaRPr lang="en-US" dirty="0">
              <a:solidFill>
                <a:schemeClr val="bg1"/>
              </a:solidFill>
            </a:endParaRPr>
          </a:p>
          <a:p>
            <a:endParaRPr lang="en-US" b="1" dirty="0" smtClean="0">
              <a:solidFill>
                <a:schemeClr val="bg1"/>
              </a:solidFill>
            </a:endParaRPr>
          </a:p>
          <a:p>
            <a:r>
              <a:rPr lang="en-US" dirty="0" smtClean="0">
                <a:solidFill>
                  <a:schemeClr val="bg1"/>
                </a:solidFill>
              </a:rPr>
              <a:t>This </a:t>
            </a:r>
            <a:r>
              <a:rPr lang="en-US" dirty="0">
                <a:solidFill>
                  <a:schemeClr val="bg1"/>
                </a:solidFill>
              </a:rPr>
              <a:t>analysis clearly reveals that the product category </a:t>
            </a:r>
            <a:r>
              <a:rPr lang="en-US" u="sng" dirty="0" smtClean="0">
                <a:solidFill>
                  <a:schemeClr val="bg1"/>
                </a:solidFill>
              </a:rPr>
              <a:t>'</a:t>
            </a:r>
            <a:r>
              <a:rPr lang="en-US" b="1" u="sng" dirty="0" smtClean="0">
                <a:solidFill>
                  <a:schemeClr val="bg1"/>
                </a:solidFill>
              </a:rPr>
              <a:t>Category_033</a:t>
            </a:r>
            <a:r>
              <a:rPr lang="en-US" u="sng" dirty="0" smtClean="0">
                <a:solidFill>
                  <a:schemeClr val="bg1"/>
                </a:solidFill>
              </a:rPr>
              <a:t>' </a:t>
            </a:r>
            <a:r>
              <a:rPr lang="en-US" u="sng" dirty="0">
                <a:solidFill>
                  <a:schemeClr val="bg1"/>
                </a:solidFill>
              </a:rPr>
              <a:t>ranks as the </a:t>
            </a:r>
            <a:r>
              <a:rPr lang="en-US" u="sng" dirty="0" smtClean="0">
                <a:solidFill>
                  <a:schemeClr val="bg1"/>
                </a:solidFill>
              </a:rPr>
              <a:t>highest </a:t>
            </a:r>
            <a:r>
              <a:rPr lang="en-US" u="sng" dirty="0" err="1" smtClean="0">
                <a:solidFill>
                  <a:schemeClr val="bg1"/>
                </a:solidFill>
              </a:rPr>
              <a:t>Avg</a:t>
            </a:r>
            <a:r>
              <a:rPr lang="en-US" u="sng" dirty="0" smtClean="0">
                <a:solidFill>
                  <a:schemeClr val="bg1"/>
                </a:solidFill>
              </a:rPr>
              <a:t> Order Demanded</a:t>
            </a:r>
            <a:r>
              <a:rPr lang="en-US" dirty="0" smtClean="0">
                <a:solidFill>
                  <a:schemeClr val="bg1"/>
                </a:solidFill>
              </a:rPr>
              <a:t>, </a:t>
            </a:r>
            <a:r>
              <a:rPr lang="en-US" dirty="0">
                <a:solidFill>
                  <a:schemeClr val="bg1"/>
                </a:solidFill>
              </a:rPr>
              <a:t>outperforming all other categories in terms of </a:t>
            </a:r>
            <a:r>
              <a:rPr lang="en-US" dirty="0" smtClean="0">
                <a:solidFill>
                  <a:schemeClr val="bg1"/>
                </a:solidFill>
              </a:rPr>
              <a:t>demand.</a:t>
            </a:r>
          </a:p>
          <a:p>
            <a:endParaRPr lang="en-US" dirty="0">
              <a:solidFill>
                <a:schemeClr val="bg1"/>
              </a:solidFill>
            </a:endParaRPr>
          </a:p>
          <a:p>
            <a:pPr marL="342900" indent="-342900">
              <a:buAutoNum type="arabicPeriod"/>
            </a:pPr>
            <a:r>
              <a:rPr lang="en-US" sz="1600" b="1" dirty="0" smtClean="0">
                <a:solidFill>
                  <a:schemeClr val="bg1"/>
                </a:solidFill>
              </a:rPr>
              <a:t>We need to maintain the order demand of top 9 Categories.</a:t>
            </a:r>
          </a:p>
          <a:p>
            <a:pPr marL="342900" indent="-342900">
              <a:buAutoNum type="arabicPeriod"/>
            </a:pPr>
            <a:endParaRPr lang="en-US" sz="1600" b="1" dirty="0" smtClean="0">
              <a:solidFill>
                <a:schemeClr val="bg1"/>
              </a:solidFill>
            </a:endParaRPr>
          </a:p>
          <a:p>
            <a:pPr marL="342900" indent="-342900">
              <a:buAutoNum type="arabicPeriod"/>
            </a:pPr>
            <a:r>
              <a:rPr lang="en-US" sz="1600" b="1" dirty="0" smtClean="0">
                <a:solidFill>
                  <a:schemeClr val="bg1"/>
                </a:solidFill>
              </a:rPr>
              <a:t>We need to increase or work on rest of the categories as they are not performing well.</a:t>
            </a:r>
          </a:p>
        </p:txBody>
      </p:sp>
      <p:pic>
        <p:nvPicPr>
          <p:cNvPr id="3" name="Picture 2"/>
          <p:cNvPicPr>
            <a:picLocks noChangeAspect="1"/>
          </p:cNvPicPr>
          <p:nvPr/>
        </p:nvPicPr>
        <p:blipFill>
          <a:blip r:embed="rId2"/>
          <a:stretch>
            <a:fillRect/>
          </a:stretch>
        </p:blipFill>
        <p:spPr>
          <a:xfrm>
            <a:off x="5978769" y="0"/>
            <a:ext cx="6213232" cy="6855490"/>
          </a:xfrm>
          <a:prstGeom prst="rect">
            <a:avLst/>
          </a:prstGeom>
        </p:spPr>
      </p:pic>
    </p:spTree>
    <p:extLst>
      <p:ext uri="{BB962C8B-B14F-4D97-AF65-F5344CB8AC3E}">
        <p14:creationId xmlns:p14="http://schemas.microsoft.com/office/powerpoint/2010/main" val="340239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92"/>
          <a:stretch/>
        </p:blipFill>
        <p:spPr>
          <a:xfrm>
            <a:off x="2974694" y="46298"/>
            <a:ext cx="6481822" cy="4428987"/>
          </a:xfrm>
          <a:prstGeom prst="rect">
            <a:avLst/>
          </a:prstGeom>
        </p:spPr>
      </p:pic>
      <p:sp>
        <p:nvSpPr>
          <p:cNvPr id="4" name="TextBox 3"/>
          <p:cNvSpPr txBox="1"/>
          <p:nvPr/>
        </p:nvSpPr>
        <p:spPr>
          <a:xfrm>
            <a:off x="723900" y="4450466"/>
            <a:ext cx="11144250" cy="2308324"/>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dirty="0">
                <a:solidFill>
                  <a:schemeClr val="tx1"/>
                </a:solidFill>
              </a:rPr>
              <a:t>Observation </a:t>
            </a:r>
            <a:r>
              <a:rPr lang="en-US" b="1" dirty="0" smtClean="0">
                <a:solidFill>
                  <a:schemeClr val="tx1"/>
                </a:solidFill>
              </a:rPr>
              <a:t>7:</a:t>
            </a:r>
            <a:r>
              <a:rPr lang="en-US" dirty="0" smtClean="0">
                <a:solidFill>
                  <a:schemeClr val="tx1"/>
                </a:solidFill>
              </a:rPr>
              <a:t> </a:t>
            </a:r>
          </a:p>
          <a:p>
            <a:r>
              <a:rPr lang="en-US" dirty="0" smtClean="0">
                <a:solidFill>
                  <a:schemeClr val="tx1"/>
                </a:solidFill>
              </a:rPr>
              <a:t>The </a:t>
            </a:r>
            <a:r>
              <a:rPr lang="en-US" dirty="0">
                <a:solidFill>
                  <a:schemeClr val="tx1"/>
                </a:solidFill>
              </a:rPr>
              <a:t>displayed graph provides insight into the yearly demand patterns of the </a:t>
            </a:r>
            <a:r>
              <a:rPr lang="en-US" dirty="0" smtClean="0">
                <a:solidFill>
                  <a:schemeClr val="tx1"/>
                </a:solidFill>
              </a:rPr>
              <a:t>all the </a:t>
            </a:r>
            <a:r>
              <a:rPr lang="en-US" dirty="0">
                <a:solidFill>
                  <a:schemeClr val="tx1"/>
                </a:solidFill>
              </a:rPr>
              <a:t>Product Categories.</a:t>
            </a:r>
          </a:p>
          <a:p>
            <a:r>
              <a:rPr lang="en-US" dirty="0">
                <a:solidFill>
                  <a:schemeClr val="tx1"/>
                </a:solidFill>
              </a:rPr>
              <a:t/>
            </a:r>
            <a:br>
              <a:rPr lang="en-US" dirty="0">
                <a:solidFill>
                  <a:schemeClr val="tx1"/>
                </a:solidFill>
              </a:rPr>
            </a:br>
            <a:r>
              <a:rPr lang="en-US" dirty="0">
                <a:solidFill>
                  <a:schemeClr val="tx1"/>
                </a:solidFill>
              </a:rPr>
              <a:t>1. It shows that after increase in the product demand in the year 2011 the product demand is stable in the rest of the </a:t>
            </a:r>
            <a:r>
              <a:rPr lang="en-US" dirty="0" smtClean="0">
                <a:solidFill>
                  <a:schemeClr val="tx1"/>
                </a:solidFill>
              </a:rPr>
              <a:t>year.</a:t>
            </a:r>
          </a:p>
          <a:p>
            <a:endParaRPr lang="en-US" dirty="0">
              <a:solidFill>
                <a:schemeClr val="tx1"/>
              </a:solidFill>
            </a:endParaRPr>
          </a:p>
          <a:p>
            <a:r>
              <a:rPr lang="en-US" dirty="0" smtClean="0">
                <a:solidFill>
                  <a:schemeClr val="tx1"/>
                </a:solidFill>
              </a:rPr>
              <a:t>2. And a huge decline in the year 2017.</a:t>
            </a:r>
          </a:p>
        </p:txBody>
      </p:sp>
    </p:spTree>
    <p:extLst>
      <p:ext uri="{BB962C8B-B14F-4D97-AF65-F5344CB8AC3E}">
        <p14:creationId xmlns:p14="http://schemas.microsoft.com/office/powerpoint/2010/main" val="17244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96" r="2213" b="1330"/>
          <a:stretch/>
        </p:blipFill>
        <p:spPr>
          <a:xfrm>
            <a:off x="5776546" y="443260"/>
            <a:ext cx="6415453" cy="5523489"/>
          </a:xfrm>
          <a:prstGeom prst="rect">
            <a:avLst/>
          </a:prstGeom>
        </p:spPr>
      </p:pic>
      <p:sp>
        <p:nvSpPr>
          <p:cNvPr id="4" name="TextBox 3"/>
          <p:cNvSpPr txBox="1"/>
          <p:nvPr/>
        </p:nvSpPr>
        <p:spPr>
          <a:xfrm>
            <a:off x="673198" y="912593"/>
            <a:ext cx="4619215" cy="3785652"/>
          </a:xfrm>
          <a:prstGeom prst="rect">
            <a:avLst/>
          </a:prstGeom>
          <a:noFill/>
        </p:spPr>
        <p:txBody>
          <a:bodyPr wrap="square" rtlCol="0">
            <a:spAutoFit/>
          </a:bodyPr>
          <a:lstStyle/>
          <a:p>
            <a:r>
              <a:rPr lang="en-US" b="1" dirty="0" smtClean="0">
                <a:solidFill>
                  <a:schemeClr val="bg1"/>
                </a:solidFill>
              </a:rPr>
              <a:t>Observation 8: </a:t>
            </a:r>
          </a:p>
          <a:p>
            <a:r>
              <a:rPr lang="en-US" b="1" u="sng" dirty="0" smtClean="0">
                <a:solidFill>
                  <a:schemeClr val="bg1"/>
                </a:solidFill>
              </a:rPr>
              <a:t>Warehouse-J</a:t>
            </a:r>
            <a:r>
              <a:rPr lang="en-US" dirty="0" smtClean="0">
                <a:solidFill>
                  <a:schemeClr val="bg1"/>
                </a:solidFill>
              </a:rPr>
              <a:t> </a:t>
            </a:r>
            <a:r>
              <a:rPr lang="en-US" dirty="0">
                <a:solidFill>
                  <a:schemeClr val="bg1"/>
                </a:solidFill>
              </a:rPr>
              <a:t>holds the distinction of having the highest maximum order demand, followed by </a:t>
            </a:r>
            <a:r>
              <a:rPr lang="en-US" dirty="0" smtClean="0">
                <a:solidFill>
                  <a:schemeClr val="bg1"/>
                </a:solidFill>
              </a:rPr>
              <a:t>Warehouse-S, Warehouse-C, </a:t>
            </a:r>
            <a:r>
              <a:rPr lang="en-US" dirty="0">
                <a:solidFill>
                  <a:schemeClr val="bg1"/>
                </a:solidFill>
              </a:rPr>
              <a:t>and </a:t>
            </a:r>
            <a:r>
              <a:rPr lang="en-US" dirty="0" smtClean="0">
                <a:solidFill>
                  <a:schemeClr val="bg1"/>
                </a:solidFill>
              </a:rPr>
              <a:t>Warehouse-A, </a:t>
            </a:r>
            <a:r>
              <a:rPr lang="en-US" dirty="0">
                <a:solidFill>
                  <a:schemeClr val="bg1"/>
                </a:solidFill>
              </a:rPr>
              <a:t>in descending order of their maximum demand levels</a:t>
            </a:r>
            <a:r>
              <a:rPr lang="en-US" dirty="0" smtClean="0">
                <a:solidFill>
                  <a:schemeClr val="bg1"/>
                </a:solidFill>
              </a:rPr>
              <a:t>.</a:t>
            </a:r>
          </a:p>
          <a:p>
            <a:endParaRPr lang="en-US" dirty="0">
              <a:solidFill>
                <a:schemeClr val="bg1"/>
              </a:solidFill>
            </a:endParaRPr>
          </a:p>
          <a:p>
            <a:pPr marL="342900" indent="-342900">
              <a:buAutoNum type="arabicPeriod"/>
            </a:pPr>
            <a:r>
              <a:rPr lang="en-US" sz="1600" b="1" dirty="0" smtClean="0">
                <a:solidFill>
                  <a:schemeClr val="bg1"/>
                </a:solidFill>
              </a:rPr>
              <a:t>We need to observe the </a:t>
            </a:r>
            <a:r>
              <a:rPr lang="en-US" sz="1600" b="1" dirty="0" err="1" smtClean="0">
                <a:solidFill>
                  <a:schemeClr val="bg1"/>
                </a:solidFill>
              </a:rPr>
              <a:t>Whse_A</a:t>
            </a:r>
            <a:r>
              <a:rPr lang="en-US" sz="1600" b="1" dirty="0" smtClean="0">
                <a:solidFill>
                  <a:schemeClr val="bg1"/>
                </a:solidFill>
              </a:rPr>
              <a:t> and see what is the reason this warehouse is not performing well.</a:t>
            </a:r>
          </a:p>
          <a:p>
            <a:pPr marL="342900" indent="-342900">
              <a:buAutoNum type="arabicPeriod"/>
            </a:pPr>
            <a:endParaRPr lang="en-US" sz="1600" b="1" dirty="0" smtClean="0">
              <a:solidFill>
                <a:schemeClr val="bg1"/>
              </a:solidFill>
            </a:endParaRPr>
          </a:p>
          <a:p>
            <a:pPr marL="342900" indent="-342900">
              <a:buAutoNum type="arabicPeriod"/>
            </a:pPr>
            <a:r>
              <a:rPr lang="en-US" sz="1600" b="1" dirty="0" smtClean="0">
                <a:solidFill>
                  <a:schemeClr val="bg1"/>
                </a:solidFill>
              </a:rPr>
              <a:t>And see what we can do to improve its performance.</a:t>
            </a:r>
            <a:endParaRPr lang="en-IN" dirty="0">
              <a:solidFill>
                <a:schemeClr val="bg1"/>
              </a:solidFill>
            </a:endParaRPr>
          </a:p>
        </p:txBody>
      </p:sp>
    </p:spTree>
    <p:extLst>
      <p:ext uri="{BB962C8B-B14F-4D97-AF65-F5344CB8AC3E}">
        <p14:creationId xmlns:p14="http://schemas.microsoft.com/office/powerpoint/2010/main" val="9214236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1503</TotalTime>
  <Words>442</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Forte</vt:lpstr>
      <vt:lpstr>Wingdings 3</vt:lpstr>
      <vt:lpstr>Slice</vt:lpstr>
      <vt:lpstr>PowerPoint Presentation</vt:lpstr>
      <vt:lpstr>CAPSTONE PROJECT: aNALYSIS for Product Demand</vt:lpstr>
      <vt:lpstr>PowerPoint Presentation</vt:lpstr>
      <vt:lpstr>PowerPoint Presentation</vt:lpstr>
      <vt:lpstr>Importing libraries​</vt:lpstr>
      <vt:lpstr>Univariate  Analysis ​</vt:lpstr>
      <vt:lpstr>PowerPoint Presentation</vt:lpstr>
      <vt:lpstr>PowerPoint Presentation</vt:lpstr>
      <vt:lpstr>PowerPoint Presentation</vt:lpstr>
      <vt:lpstr>Data  Cleaning</vt:lpstr>
      <vt:lpstr>Removal of null values</vt:lpstr>
      <vt:lpstr>Change in data types </vt:lpstr>
      <vt:lpstr>Removal of duplicates </vt:lpstr>
      <vt:lpstr>Removal of duplicates </vt:lpstr>
      <vt:lpstr>MODEL  BUILDING</vt:lpstr>
      <vt:lpstr>LOGISTIC REGRESSION</vt:lpstr>
      <vt:lpstr>DECISION TREE</vt:lpstr>
      <vt:lpstr>RANDOM FOREST</vt:lpstr>
      <vt:lpstr>RESULTS &amp;  CONCLUSION​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Forecasts for Product Demand</dc:title>
  <dc:creator>Shruti Singh</dc:creator>
  <cp:lastModifiedBy>Shruti Singh</cp:lastModifiedBy>
  <cp:revision>34</cp:revision>
  <dcterms:created xsi:type="dcterms:W3CDTF">2023-10-24T13:43:07Z</dcterms:created>
  <dcterms:modified xsi:type="dcterms:W3CDTF">2023-10-28T08:54:03Z</dcterms:modified>
</cp:coreProperties>
</file>