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Lora" pitchFamily="2" charset="0"/>
      <p:regular r:id="rId10"/>
      <p:bold r:id="rId11"/>
    </p:embeddedFont>
    <p:embeddedFont>
      <p:font typeface="Source Sans Pro" panose="020B0503030403020204" pitchFamily="34"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415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2304693"/>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38512F"/>
                </a:solidFill>
                <a:latin typeface="Lora" pitchFamily="34" charset="0"/>
                <a:ea typeface="Lora" pitchFamily="34" charset="-122"/>
                <a:cs typeface="Lora" pitchFamily="34" charset="-120"/>
              </a:rPr>
              <a:t>A Study on Consumer Perception of Private Label Brands</a:t>
            </a:r>
            <a:endParaRPr lang="en-US" sz="4400" dirty="0"/>
          </a:p>
        </p:txBody>
      </p:sp>
      <p:sp>
        <p:nvSpPr>
          <p:cNvPr id="4" name="Text 1"/>
          <p:cNvSpPr/>
          <p:nvPr/>
        </p:nvSpPr>
        <p:spPr>
          <a:xfrm>
            <a:off x="6324124" y="4775716"/>
            <a:ext cx="7468553" cy="1149072"/>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M.Sc. Applied Statistics | PRN: 23060641083
</a:t>
            </a:r>
            <a:r>
              <a:rPr lang="en-US" sz="1850" b="1" dirty="0">
                <a:solidFill>
                  <a:srgbClr val="3A3630"/>
                </a:solidFill>
                <a:latin typeface="Source Sans Pro" pitchFamily="34" charset="0"/>
                <a:ea typeface="Source Sans Pro" pitchFamily="34" charset="-122"/>
                <a:cs typeface="Source Sans Pro" pitchFamily="34" charset="-120"/>
              </a:rPr>
              <a:t>Name</a:t>
            </a:r>
            <a:r>
              <a:rPr lang="en-US" sz="1850" dirty="0">
                <a:solidFill>
                  <a:srgbClr val="3A3630"/>
                </a:solidFill>
                <a:latin typeface="Source Sans Pro" pitchFamily="34" charset="0"/>
                <a:ea typeface="Source Sans Pro" pitchFamily="34" charset="-122"/>
                <a:cs typeface="Source Sans Pro" pitchFamily="34" charset="-120"/>
              </a:rPr>
              <a:t>: Shruti Shukla
</a:t>
            </a:r>
            <a:r>
              <a:rPr lang="en-US" sz="1850" b="1" dirty="0">
                <a:solidFill>
                  <a:srgbClr val="3A3630"/>
                </a:solidFill>
                <a:latin typeface="Source Sans Pro" pitchFamily="34" charset="0"/>
                <a:ea typeface="Source Sans Pro" pitchFamily="34" charset="-122"/>
                <a:cs typeface="Source Sans Pro" pitchFamily="34" charset="-120"/>
              </a:rPr>
              <a:t>Guide</a:t>
            </a:r>
            <a:r>
              <a:rPr lang="en-US" sz="1850" dirty="0">
                <a:solidFill>
                  <a:srgbClr val="3A3630"/>
                </a:solidFill>
                <a:latin typeface="Source Sans Pro" pitchFamily="34" charset="0"/>
                <a:ea typeface="Source Sans Pro" pitchFamily="34" charset="-122"/>
                <a:cs typeface="Source Sans Pro" pitchFamily="34" charset="-120"/>
              </a:rPr>
              <a:t>: Miss Navya Sharma</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849630"/>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38512F"/>
                </a:solidFill>
                <a:latin typeface="Lora" pitchFamily="34" charset="0"/>
                <a:ea typeface="Lora" pitchFamily="34" charset="-122"/>
                <a:cs typeface="Lora" pitchFamily="34" charset="-120"/>
              </a:rPr>
              <a:t>Executive Summary &amp; Introduction</a:t>
            </a:r>
            <a:endParaRPr lang="en-US" sz="4400" dirty="0"/>
          </a:p>
        </p:txBody>
      </p:sp>
      <p:sp>
        <p:nvSpPr>
          <p:cNvPr id="4" name="Text 1"/>
          <p:cNvSpPr/>
          <p:nvPr/>
        </p:nvSpPr>
        <p:spPr>
          <a:xfrm>
            <a:off x="6324124" y="2700338"/>
            <a:ext cx="626066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Study explores consumer perception of private label brands (PLBs)</a:t>
            </a:r>
            <a:endParaRPr lang="en-US" sz="1850" dirty="0"/>
          </a:p>
        </p:txBody>
      </p:sp>
      <p:sp>
        <p:nvSpPr>
          <p:cNvPr id="5" name="Text 2"/>
          <p:cNvSpPr/>
          <p:nvPr/>
        </p:nvSpPr>
        <p:spPr>
          <a:xfrm>
            <a:off x="6324124" y="3550087"/>
            <a:ext cx="626066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PLBs have evolved from low-cost options to quality-driven alternatives</a:t>
            </a:r>
            <a:endParaRPr lang="en-US" sz="1850" dirty="0"/>
          </a:p>
        </p:txBody>
      </p:sp>
      <p:sp>
        <p:nvSpPr>
          <p:cNvPr id="6" name="Text 3"/>
          <p:cNvSpPr/>
          <p:nvPr/>
        </p:nvSpPr>
        <p:spPr>
          <a:xfrm>
            <a:off x="6324124" y="4399836"/>
            <a:ext cx="62606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Based on survey data from 109 respondents</a:t>
            </a:r>
            <a:endParaRPr lang="en-US" sz="1850" dirty="0"/>
          </a:p>
        </p:txBody>
      </p:sp>
      <p:sp>
        <p:nvSpPr>
          <p:cNvPr id="7" name="Text 4"/>
          <p:cNvSpPr/>
          <p:nvPr/>
        </p:nvSpPr>
        <p:spPr>
          <a:xfrm>
            <a:off x="6324124" y="4866561"/>
            <a:ext cx="62606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Focus areas: demographics, satisfaction, brand familiarity</a:t>
            </a:r>
            <a:endParaRPr lang="en-US" sz="1850" dirty="0"/>
          </a:p>
        </p:txBody>
      </p:sp>
      <p:sp>
        <p:nvSpPr>
          <p:cNvPr id="8" name="Text 5"/>
          <p:cNvSpPr/>
          <p:nvPr/>
        </p:nvSpPr>
        <p:spPr>
          <a:xfrm>
            <a:off x="6324124" y="5333286"/>
            <a:ext cx="626066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Tools used: Python, pandas, seaborn, matplotlib, scikit-learn</a:t>
            </a:r>
            <a:endParaRPr lang="en-US" sz="1850" dirty="0"/>
          </a:p>
        </p:txBody>
      </p:sp>
      <p:sp>
        <p:nvSpPr>
          <p:cNvPr id="9" name="Text 6"/>
          <p:cNvSpPr/>
          <p:nvPr/>
        </p:nvSpPr>
        <p:spPr>
          <a:xfrm>
            <a:off x="6324124" y="6183035"/>
            <a:ext cx="62606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Methods: descriptive analysis and predictive modelling</a:t>
            </a:r>
            <a:endParaRPr lang="en-US" sz="1850" dirty="0"/>
          </a:p>
        </p:txBody>
      </p:sp>
      <p:sp>
        <p:nvSpPr>
          <p:cNvPr id="10" name="Text 7"/>
          <p:cNvSpPr/>
          <p:nvPr/>
        </p:nvSpPr>
        <p:spPr>
          <a:xfrm>
            <a:off x="6324124" y="6781443"/>
            <a:ext cx="6260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1" name="Text 8"/>
          <p:cNvSpPr/>
          <p:nvPr/>
        </p:nvSpPr>
        <p:spPr>
          <a:xfrm>
            <a:off x="13176290" y="2832021"/>
            <a:ext cx="623888" cy="383024"/>
          </a:xfrm>
          <a:prstGeom prst="rect">
            <a:avLst/>
          </a:prstGeom>
          <a:noFill/>
          <a:ln/>
        </p:spPr>
        <p:txBody>
          <a:bodyPr wrap="none" lIns="0" tIns="0" rIns="0" bIns="0" rtlCol="0" anchor="t"/>
          <a:lstStyle/>
          <a:p>
            <a:pPr marL="0" indent="0" algn="l">
              <a:lnSpc>
                <a:spcPts val="3000"/>
              </a:lnSpc>
              <a:buNone/>
            </a:pP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837724" y="807839"/>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38512F"/>
                </a:solidFill>
                <a:latin typeface="Lora" pitchFamily="34" charset="0"/>
                <a:ea typeface="Lora" pitchFamily="34" charset="-122"/>
                <a:cs typeface="Lora" pitchFamily="34" charset="-120"/>
              </a:rPr>
              <a:t>Aims &amp; Objectives</a:t>
            </a:r>
            <a:endParaRPr lang="en-US" sz="4400" dirty="0"/>
          </a:p>
        </p:txBody>
      </p:sp>
      <p:pic>
        <p:nvPicPr>
          <p:cNvPr id="3" name="Image 0" descr="preencoded.png"/>
          <p:cNvPicPr>
            <a:picLocks noChangeAspect="1"/>
          </p:cNvPicPr>
          <p:nvPr/>
        </p:nvPicPr>
        <p:blipFill>
          <a:blip r:embed="rId3"/>
          <a:stretch>
            <a:fillRect/>
          </a:stretch>
        </p:blipFill>
        <p:spPr>
          <a:xfrm>
            <a:off x="837724" y="1990606"/>
            <a:ext cx="1196816" cy="1740218"/>
          </a:xfrm>
          <a:prstGeom prst="rect">
            <a:avLst/>
          </a:prstGeom>
        </p:spPr>
      </p:pic>
      <p:sp>
        <p:nvSpPr>
          <p:cNvPr id="4" name="Text 1"/>
          <p:cNvSpPr/>
          <p:nvPr/>
        </p:nvSpPr>
        <p:spPr>
          <a:xfrm>
            <a:off x="2393513" y="222992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Aim</a:t>
            </a:r>
            <a:endParaRPr lang="en-US" sz="2200" dirty="0"/>
          </a:p>
        </p:txBody>
      </p:sp>
      <p:sp>
        <p:nvSpPr>
          <p:cNvPr id="5" name="Text 2"/>
          <p:cNvSpPr/>
          <p:nvPr/>
        </p:nvSpPr>
        <p:spPr>
          <a:xfrm>
            <a:off x="2393513" y="2725460"/>
            <a:ext cx="11399163" cy="766048"/>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To explore and analyze consumer perceptions, satisfaction, and purchasing patterns toward private brands using statistical and machine learning techniques.</a:t>
            </a:r>
            <a:endParaRPr lang="en-US" sz="1850" dirty="0"/>
          </a:p>
        </p:txBody>
      </p:sp>
      <p:pic>
        <p:nvPicPr>
          <p:cNvPr id="6" name="Image 1" descr="preencoded.png"/>
          <p:cNvPicPr>
            <a:picLocks noChangeAspect="1"/>
          </p:cNvPicPr>
          <p:nvPr/>
        </p:nvPicPr>
        <p:blipFill>
          <a:blip r:embed="rId4"/>
          <a:stretch>
            <a:fillRect/>
          </a:stretch>
        </p:blipFill>
        <p:spPr>
          <a:xfrm>
            <a:off x="837724" y="3730823"/>
            <a:ext cx="1196816" cy="3690818"/>
          </a:xfrm>
          <a:prstGeom prst="rect">
            <a:avLst/>
          </a:prstGeom>
        </p:spPr>
      </p:pic>
      <p:sp>
        <p:nvSpPr>
          <p:cNvPr id="7" name="Text 3"/>
          <p:cNvSpPr/>
          <p:nvPr/>
        </p:nvSpPr>
        <p:spPr>
          <a:xfrm>
            <a:off x="2393513" y="397013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Objectives</a:t>
            </a:r>
            <a:endParaRPr lang="en-US" sz="2200" dirty="0"/>
          </a:p>
        </p:txBody>
      </p:sp>
      <p:sp>
        <p:nvSpPr>
          <p:cNvPr id="8" name="Text 4"/>
          <p:cNvSpPr/>
          <p:nvPr/>
        </p:nvSpPr>
        <p:spPr>
          <a:xfrm>
            <a:off x="2393513" y="4465677"/>
            <a:ext cx="113991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Measure awareness and brand recognition.</a:t>
            </a:r>
            <a:endParaRPr lang="en-US" sz="1850" dirty="0"/>
          </a:p>
        </p:txBody>
      </p:sp>
      <p:sp>
        <p:nvSpPr>
          <p:cNvPr id="9" name="Text 5"/>
          <p:cNvSpPr/>
          <p:nvPr/>
        </p:nvSpPr>
        <p:spPr>
          <a:xfrm>
            <a:off x="2393513" y="4932402"/>
            <a:ext cx="113991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Evaluate opinions on quality, value, and trustworthiness.</a:t>
            </a:r>
            <a:endParaRPr lang="en-US" sz="1850" dirty="0"/>
          </a:p>
        </p:txBody>
      </p:sp>
      <p:sp>
        <p:nvSpPr>
          <p:cNvPr id="10" name="Text 6"/>
          <p:cNvSpPr/>
          <p:nvPr/>
        </p:nvSpPr>
        <p:spPr>
          <a:xfrm>
            <a:off x="2393513" y="5399127"/>
            <a:ext cx="113991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Identify key factors influencing private brand choice.</a:t>
            </a:r>
            <a:endParaRPr lang="en-US" sz="1850" dirty="0"/>
          </a:p>
        </p:txBody>
      </p:sp>
      <p:sp>
        <p:nvSpPr>
          <p:cNvPr id="11" name="Text 7"/>
          <p:cNvSpPr/>
          <p:nvPr/>
        </p:nvSpPr>
        <p:spPr>
          <a:xfrm>
            <a:off x="2393513" y="5865852"/>
            <a:ext cx="113991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Analyse satisfaction's impact on recommendation willingness.</a:t>
            </a:r>
            <a:endParaRPr lang="en-US" sz="1850" dirty="0"/>
          </a:p>
        </p:txBody>
      </p:sp>
      <p:sp>
        <p:nvSpPr>
          <p:cNvPr id="12" name="Text 8"/>
          <p:cNvSpPr/>
          <p:nvPr/>
        </p:nvSpPr>
        <p:spPr>
          <a:xfrm>
            <a:off x="2393513" y="6332577"/>
            <a:ext cx="113991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Build predictive models for consumer behaviour.</a:t>
            </a:r>
            <a:endParaRPr lang="en-US" sz="1850" dirty="0"/>
          </a:p>
        </p:txBody>
      </p:sp>
      <p:sp>
        <p:nvSpPr>
          <p:cNvPr id="13" name="Text 9"/>
          <p:cNvSpPr/>
          <p:nvPr/>
        </p:nvSpPr>
        <p:spPr>
          <a:xfrm>
            <a:off x="2393513" y="6799302"/>
            <a:ext cx="1139916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Offer practical recommendations for retailers.</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742593" y="680085"/>
            <a:ext cx="10067092" cy="624007"/>
          </a:xfrm>
          <a:prstGeom prst="rect">
            <a:avLst/>
          </a:prstGeom>
          <a:noFill/>
          <a:ln/>
        </p:spPr>
        <p:txBody>
          <a:bodyPr wrap="none" lIns="0" tIns="0" rIns="0" bIns="0" rtlCol="0" anchor="t"/>
          <a:lstStyle/>
          <a:p>
            <a:pPr marL="0" indent="0" algn="l">
              <a:lnSpc>
                <a:spcPts val="4900"/>
              </a:lnSpc>
              <a:buNone/>
            </a:pPr>
            <a:r>
              <a:rPr lang="en-US" sz="3900" dirty="0">
                <a:solidFill>
                  <a:srgbClr val="38512F"/>
                </a:solidFill>
                <a:latin typeface="Lora" pitchFamily="34" charset="0"/>
                <a:ea typeface="Lora" pitchFamily="34" charset="-122"/>
                <a:cs typeface="Lora" pitchFamily="34" charset="-120"/>
              </a:rPr>
              <a:t>Descriptive Analysis: Key Consumer Trends</a:t>
            </a:r>
            <a:endParaRPr lang="en-US" sz="3900" dirty="0"/>
          </a:p>
        </p:txBody>
      </p:sp>
      <p:pic>
        <p:nvPicPr>
          <p:cNvPr id="3" name="Image 0" descr="preencoded.png"/>
          <p:cNvPicPr>
            <a:picLocks noChangeAspect="1"/>
          </p:cNvPicPr>
          <p:nvPr/>
        </p:nvPicPr>
        <p:blipFill>
          <a:blip r:embed="rId3"/>
          <a:stretch>
            <a:fillRect/>
          </a:stretch>
        </p:blipFill>
        <p:spPr>
          <a:xfrm>
            <a:off x="742593" y="1860947"/>
            <a:ext cx="4447342" cy="2132052"/>
          </a:xfrm>
          <a:prstGeom prst="rect">
            <a:avLst/>
          </a:prstGeom>
        </p:spPr>
      </p:pic>
      <p:sp>
        <p:nvSpPr>
          <p:cNvPr id="4" name="Text 1"/>
          <p:cNvSpPr/>
          <p:nvPr/>
        </p:nvSpPr>
        <p:spPr>
          <a:xfrm>
            <a:off x="742593" y="4231600"/>
            <a:ext cx="4447342" cy="339447"/>
          </a:xfrm>
          <a:prstGeom prst="rect">
            <a:avLst/>
          </a:prstGeom>
          <a:noFill/>
          <a:ln/>
        </p:spPr>
        <p:txBody>
          <a:bodyPr wrap="none" lIns="0" tIns="0" rIns="0" bIns="0" rtlCol="0" anchor="t"/>
          <a:lstStyle/>
          <a:p>
            <a:pPr marL="0" indent="0" algn="l">
              <a:lnSpc>
                <a:spcPts val="2650"/>
              </a:lnSpc>
              <a:buNone/>
            </a:pPr>
            <a:endParaRPr lang="en-US" sz="1650" dirty="0"/>
          </a:p>
        </p:txBody>
      </p:sp>
      <p:pic>
        <p:nvPicPr>
          <p:cNvPr id="5" name="Image 1" descr="preencoded.png"/>
          <p:cNvPicPr>
            <a:picLocks noChangeAspect="1"/>
          </p:cNvPicPr>
          <p:nvPr/>
        </p:nvPicPr>
        <p:blipFill>
          <a:blip r:embed="rId4"/>
          <a:stretch>
            <a:fillRect/>
          </a:stretch>
        </p:blipFill>
        <p:spPr>
          <a:xfrm>
            <a:off x="5715238" y="1860947"/>
            <a:ext cx="3483531" cy="1940719"/>
          </a:xfrm>
          <a:prstGeom prst="rect">
            <a:avLst/>
          </a:prstGeom>
        </p:spPr>
      </p:pic>
      <p:sp>
        <p:nvSpPr>
          <p:cNvPr id="6" name="Text 2"/>
          <p:cNvSpPr/>
          <p:nvPr/>
        </p:nvSpPr>
        <p:spPr>
          <a:xfrm>
            <a:off x="5715238" y="4040267"/>
            <a:ext cx="3965019" cy="339447"/>
          </a:xfrm>
          <a:prstGeom prst="rect">
            <a:avLst/>
          </a:prstGeom>
          <a:noFill/>
          <a:ln/>
        </p:spPr>
        <p:txBody>
          <a:bodyPr wrap="none" lIns="0" tIns="0" rIns="0" bIns="0" rtlCol="0" anchor="t"/>
          <a:lstStyle/>
          <a:p>
            <a:pPr marL="0" indent="0" algn="l">
              <a:lnSpc>
                <a:spcPts val="2650"/>
              </a:lnSpc>
              <a:buNone/>
            </a:pPr>
            <a:endParaRPr lang="en-US" sz="1650" dirty="0"/>
          </a:p>
        </p:txBody>
      </p:sp>
      <p:pic>
        <p:nvPicPr>
          <p:cNvPr id="7" name="Image 2" descr="preencoded.png"/>
          <p:cNvPicPr>
            <a:picLocks noChangeAspect="1"/>
          </p:cNvPicPr>
          <p:nvPr/>
        </p:nvPicPr>
        <p:blipFill>
          <a:blip r:embed="rId5"/>
          <a:stretch>
            <a:fillRect/>
          </a:stretch>
        </p:blipFill>
        <p:spPr>
          <a:xfrm>
            <a:off x="10213181" y="1824038"/>
            <a:ext cx="3682008" cy="2068711"/>
          </a:xfrm>
          <a:prstGeom prst="rect">
            <a:avLst/>
          </a:prstGeom>
        </p:spPr>
      </p:pic>
      <p:sp>
        <p:nvSpPr>
          <p:cNvPr id="8" name="Shape 3"/>
          <p:cNvSpPr/>
          <p:nvPr/>
        </p:nvSpPr>
        <p:spPr>
          <a:xfrm>
            <a:off x="742593" y="5000506"/>
            <a:ext cx="477322" cy="477322"/>
          </a:xfrm>
          <a:prstGeom prst="roundRect">
            <a:avLst>
              <a:gd name="adj" fmla="val 6668"/>
            </a:avLst>
          </a:prstGeom>
          <a:solidFill>
            <a:srgbClr val="F3E7D4"/>
          </a:solidFill>
          <a:ln/>
        </p:spPr>
      </p:sp>
      <p:pic>
        <p:nvPicPr>
          <p:cNvPr id="9" name="Image 3" descr="preencoded.png"/>
          <p:cNvPicPr>
            <a:picLocks noChangeAspect="1"/>
          </p:cNvPicPr>
          <p:nvPr/>
        </p:nvPicPr>
        <p:blipFill>
          <a:blip r:embed="rId6"/>
          <a:stretch>
            <a:fillRect/>
          </a:stretch>
        </p:blipFill>
        <p:spPr>
          <a:xfrm>
            <a:off x="831473" y="5051941"/>
            <a:ext cx="299442" cy="374333"/>
          </a:xfrm>
          <a:prstGeom prst="rect">
            <a:avLst/>
          </a:prstGeom>
        </p:spPr>
      </p:pic>
      <p:sp>
        <p:nvSpPr>
          <p:cNvPr id="10" name="Text 4"/>
          <p:cNvSpPr/>
          <p:nvPr/>
        </p:nvSpPr>
        <p:spPr>
          <a:xfrm>
            <a:off x="1432084" y="5073372"/>
            <a:ext cx="2717959" cy="312063"/>
          </a:xfrm>
          <a:prstGeom prst="rect">
            <a:avLst/>
          </a:prstGeom>
          <a:noFill/>
          <a:ln/>
        </p:spPr>
        <p:txBody>
          <a:bodyPr wrap="none" lIns="0" tIns="0" rIns="0" bIns="0" rtlCol="0" anchor="t"/>
          <a:lstStyle/>
          <a:p>
            <a:pPr marL="0" indent="0" algn="l">
              <a:lnSpc>
                <a:spcPts val="2450"/>
              </a:lnSpc>
              <a:buNone/>
            </a:pPr>
            <a:r>
              <a:rPr lang="en-US" sz="1950" dirty="0">
                <a:solidFill>
                  <a:srgbClr val="3A3630"/>
                </a:solidFill>
                <a:latin typeface="Lora" pitchFamily="34" charset="0"/>
                <a:ea typeface="Lora" pitchFamily="34" charset="-122"/>
                <a:cs typeface="Lora" pitchFamily="34" charset="-120"/>
              </a:rPr>
              <a:t>Household Distribution</a:t>
            </a:r>
            <a:endParaRPr lang="en-US" sz="1950" dirty="0"/>
          </a:p>
        </p:txBody>
      </p:sp>
      <p:sp>
        <p:nvSpPr>
          <p:cNvPr id="11" name="Text 5"/>
          <p:cNvSpPr/>
          <p:nvPr/>
        </p:nvSpPr>
        <p:spPr>
          <a:xfrm>
            <a:off x="1432084" y="5512713"/>
            <a:ext cx="3515439" cy="2036683"/>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Most respondents were from lower to middle-income groups. They are careful with spending, which matches the value of private brands, making them good targets for special offers and deals.</a:t>
            </a:r>
            <a:endParaRPr lang="en-US" sz="1650" dirty="0"/>
          </a:p>
        </p:txBody>
      </p:sp>
      <p:sp>
        <p:nvSpPr>
          <p:cNvPr id="12" name="Shape 6"/>
          <p:cNvSpPr/>
          <p:nvPr/>
        </p:nvSpPr>
        <p:spPr>
          <a:xfrm>
            <a:off x="5212675" y="5000506"/>
            <a:ext cx="477322" cy="477322"/>
          </a:xfrm>
          <a:prstGeom prst="roundRect">
            <a:avLst>
              <a:gd name="adj" fmla="val 6668"/>
            </a:avLst>
          </a:prstGeom>
          <a:solidFill>
            <a:srgbClr val="F3E7D4"/>
          </a:solidFill>
          <a:ln/>
        </p:spPr>
      </p:sp>
      <p:pic>
        <p:nvPicPr>
          <p:cNvPr id="13" name="Image 4" descr="preencoded.png"/>
          <p:cNvPicPr>
            <a:picLocks noChangeAspect="1"/>
          </p:cNvPicPr>
          <p:nvPr/>
        </p:nvPicPr>
        <p:blipFill>
          <a:blip r:embed="rId7"/>
          <a:stretch>
            <a:fillRect/>
          </a:stretch>
        </p:blipFill>
        <p:spPr>
          <a:xfrm>
            <a:off x="5301555" y="5051941"/>
            <a:ext cx="299442" cy="374333"/>
          </a:xfrm>
          <a:prstGeom prst="rect">
            <a:avLst/>
          </a:prstGeom>
        </p:spPr>
      </p:pic>
      <p:sp>
        <p:nvSpPr>
          <p:cNvPr id="14" name="Text 7"/>
          <p:cNvSpPr/>
          <p:nvPr/>
        </p:nvSpPr>
        <p:spPr>
          <a:xfrm>
            <a:off x="5902166" y="5073372"/>
            <a:ext cx="2496145" cy="312063"/>
          </a:xfrm>
          <a:prstGeom prst="rect">
            <a:avLst/>
          </a:prstGeom>
          <a:noFill/>
          <a:ln/>
        </p:spPr>
        <p:txBody>
          <a:bodyPr wrap="none" lIns="0" tIns="0" rIns="0" bIns="0" rtlCol="0" anchor="t"/>
          <a:lstStyle/>
          <a:p>
            <a:pPr marL="0" indent="0" algn="l">
              <a:lnSpc>
                <a:spcPts val="2450"/>
              </a:lnSpc>
              <a:buNone/>
            </a:pPr>
            <a:r>
              <a:rPr lang="en-US" sz="1950" dirty="0">
                <a:solidFill>
                  <a:srgbClr val="3A3630"/>
                </a:solidFill>
                <a:latin typeface="Lora" pitchFamily="34" charset="0"/>
                <a:ea typeface="Lora" pitchFamily="34" charset="-122"/>
                <a:cs typeface="Lora" pitchFamily="34" charset="-120"/>
              </a:rPr>
              <a:t>Brand Familiarity</a:t>
            </a:r>
            <a:endParaRPr lang="en-US" sz="1950" dirty="0"/>
          </a:p>
        </p:txBody>
      </p:sp>
      <p:sp>
        <p:nvSpPr>
          <p:cNvPr id="15" name="Text 8"/>
          <p:cNvSpPr/>
          <p:nvPr/>
        </p:nvSpPr>
        <p:spPr>
          <a:xfrm>
            <a:off x="5902166" y="5512713"/>
            <a:ext cx="3515439" cy="1357789"/>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Most people know about private brands, so the next step is to build their trust and make them prefer these brands more.</a:t>
            </a:r>
            <a:endParaRPr lang="en-US" sz="1650" dirty="0"/>
          </a:p>
        </p:txBody>
      </p:sp>
      <p:sp>
        <p:nvSpPr>
          <p:cNvPr id="16" name="Shape 9"/>
          <p:cNvSpPr/>
          <p:nvPr/>
        </p:nvSpPr>
        <p:spPr>
          <a:xfrm>
            <a:off x="9682758" y="5000506"/>
            <a:ext cx="477322" cy="477322"/>
          </a:xfrm>
          <a:prstGeom prst="roundRect">
            <a:avLst>
              <a:gd name="adj" fmla="val 6668"/>
            </a:avLst>
          </a:prstGeom>
          <a:solidFill>
            <a:srgbClr val="F3E7D4"/>
          </a:solidFill>
          <a:ln/>
        </p:spPr>
      </p:sp>
      <p:pic>
        <p:nvPicPr>
          <p:cNvPr id="17" name="Image 5" descr="preencoded.png"/>
          <p:cNvPicPr>
            <a:picLocks noChangeAspect="1"/>
          </p:cNvPicPr>
          <p:nvPr/>
        </p:nvPicPr>
        <p:blipFill>
          <a:blip r:embed="rId8"/>
          <a:stretch>
            <a:fillRect/>
          </a:stretch>
        </p:blipFill>
        <p:spPr>
          <a:xfrm>
            <a:off x="9771638" y="5051941"/>
            <a:ext cx="299442" cy="374333"/>
          </a:xfrm>
          <a:prstGeom prst="rect">
            <a:avLst/>
          </a:prstGeom>
        </p:spPr>
      </p:pic>
      <p:sp>
        <p:nvSpPr>
          <p:cNvPr id="18" name="Text 10"/>
          <p:cNvSpPr/>
          <p:nvPr/>
        </p:nvSpPr>
        <p:spPr>
          <a:xfrm>
            <a:off x="10372249" y="5073372"/>
            <a:ext cx="3515439" cy="624126"/>
          </a:xfrm>
          <a:prstGeom prst="rect">
            <a:avLst/>
          </a:prstGeom>
          <a:noFill/>
          <a:ln/>
        </p:spPr>
        <p:txBody>
          <a:bodyPr wrap="square" lIns="0" tIns="0" rIns="0" bIns="0" rtlCol="0" anchor="t"/>
          <a:lstStyle/>
          <a:p>
            <a:pPr marL="0" indent="0" algn="l">
              <a:lnSpc>
                <a:spcPts val="2450"/>
              </a:lnSpc>
              <a:buNone/>
            </a:pPr>
            <a:r>
              <a:rPr lang="en-US" sz="1950" dirty="0">
                <a:solidFill>
                  <a:srgbClr val="3A3630"/>
                </a:solidFill>
                <a:latin typeface="Lora" pitchFamily="34" charset="0"/>
                <a:ea typeface="Lora" pitchFamily="34" charset="-122"/>
                <a:cs typeface="Lora" pitchFamily="34" charset="-120"/>
              </a:rPr>
              <a:t>Satisfaction &amp; Recommendation</a:t>
            </a:r>
            <a:endParaRPr lang="en-US" sz="1950" dirty="0"/>
          </a:p>
        </p:txBody>
      </p:sp>
      <p:sp>
        <p:nvSpPr>
          <p:cNvPr id="19" name="Text 11"/>
          <p:cNvSpPr/>
          <p:nvPr/>
        </p:nvSpPr>
        <p:spPr>
          <a:xfrm>
            <a:off x="10372249" y="5824776"/>
            <a:ext cx="3515439" cy="1697236"/>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Most consumers rated private brands 3 or 4, showing they meet expectations. Satisfied buyers were more likely to recommend them, stressing the need for high product standards.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739973" y="750927"/>
            <a:ext cx="13150453" cy="1243727"/>
          </a:xfrm>
          <a:prstGeom prst="rect">
            <a:avLst/>
          </a:prstGeom>
          <a:noFill/>
          <a:ln/>
        </p:spPr>
        <p:txBody>
          <a:bodyPr wrap="square" lIns="0" tIns="0" rIns="0" bIns="0" rtlCol="0" anchor="t"/>
          <a:lstStyle/>
          <a:p>
            <a:pPr marL="0" indent="0" algn="l">
              <a:lnSpc>
                <a:spcPts val="4850"/>
              </a:lnSpc>
              <a:buNone/>
            </a:pPr>
            <a:r>
              <a:rPr lang="en-US" sz="3900" dirty="0">
                <a:solidFill>
                  <a:srgbClr val="38512F"/>
                </a:solidFill>
                <a:latin typeface="Lora" pitchFamily="34" charset="0"/>
                <a:ea typeface="Lora" pitchFamily="34" charset="-122"/>
                <a:cs typeface="Lora" pitchFamily="34" charset="-120"/>
              </a:rPr>
              <a:t>Predictive Modelling: Understanding Consumer Behaviour</a:t>
            </a:r>
            <a:endParaRPr lang="en-US" sz="3900" dirty="0"/>
          </a:p>
        </p:txBody>
      </p:sp>
      <p:sp>
        <p:nvSpPr>
          <p:cNvPr id="3" name="Text 1"/>
          <p:cNvSpPr/>
          <p:nvPr/>
        </p:nvSpPr>
        <p:spPr>
          <a:xfrm>
            <a:off x="739973" y="2311718"/>
            <a:ext cx="13150453" cy="746046"/>
          </a:xfrm>
          <a:prstGeom prst="rect">
            <a:avLst/>
          </a:prstGeom>
          <a:noFill/>
          <a:ln/>
        </p:spPr>
        <p:txBody>
          <a:bodyPr wrap="square" lIns="0" tIns="0" rIns="0" bIns="0" rtlCol="0" anchor="t"/>
          <a:lstStyle/>
          <a:p>
            <a:pPr marL="0" indent="0" algn="l">
              <a:lnSpc>
                <a:spcPts val="2900"/>
              </a:lnSpc>
              <a:buNone/>
            </a:pPr>
            <a:r>
              <a:rPr lang="en-US" sz="2350" b="1" u="sng" dirty="0">
                <a:solidFill>
                  <a:srgbClr val="38512F"/>
                </a:solidFill>
                <a:latin typeface="Lora" pitchFamily="34" charset="0"/>
                <a:ea typeface="Lora" pitchFamily="34" charset="-122"/>
                <a:cs typeface="Lora" pitchFamily="34" charset="-120"/>
              </a:rPr>
              <a:t>Evaluating Models for Target: “What is your overall perception of private brands compared to national brands”</a:t>
            </a:r>
            <a:endParaRPr lang="en-US" sz="2350" dirty="0"/>
          </a:p>
        </p:txBody>
      </p:sp>
      <p:sp>
        <p:nvSpPr>
          <p:cNvPr id="4" name="Shape 2"/>
          <p:cNvSpPr/>
          <p:nvPr/>
        </p:nvSpPr>
        <p:spPr>
          <a:xfrm>
            <a:off x="739973" y="3374827"/>
            <a:ext cx="13150453" cy="2851309"/>
          </a:xfrm>
          <a:prstGeom prst="roundRect">
            <a:avLst>
              <a:gd name="adj" fmla="val 1112"/>
            </a:avLst>
          </a:prstGeom>
          <a:noFill/>
          <a:ln w="7620">
            <a:solidFill>
              <a:srgbClr val="000000">
                <a:alpha val="8000"/>
              </a:srgbClr>
            </a:solidFill>
            <a:prstDash val="solid"/>
          </a:ln>
        </p:spPr>
      </p:sp>
      <p:sp>
        <p:nvSpPr>
          <p:cNvPr id="5" name="Shape 3"/>
          <p:cNvSpPr/>
          <p:nvPr/>
        </p:nvSpPr>
        <p:spPr>
          <a:xfrm>
            <a:off x="747593" y="3382447"/>
            <a:ext cx="13135213" cy="945356"/>
          </a:xfrm>
          <a:prstGeom prst="rect">
            <a:avLst/>
          </a:prstGeom>
          <a:solidFill>
            <a:srgbClr val="FFFFFF">
              <a:alpha val="4000"/>
            </a:srgbClr>
          </a:solidFill>
          <a:ln/>
        </p:spPr>
      </p:sp>
      <p:sp>
        <p:nvSpPr>
          <p:cNvPr id="6" name="Text 4"/>
          <p:cNvSpPr/>
          <p:nvPr/>
        </p:nvSpPr>
        <p:spPr>
          <a:xfrm>
            <a:off x="959048" y="3516868"/>
            <a:ext cx="2452688" cy="338257"/>
          </a:xfrm>
          <a:prstGeom prst="rect">
            <a:avLst/>
          </a:prstGeom>
          <a:noFill/>
          <a:ln/>
        </p:spPr>
        <p:txBody>
          <a:bodyPr wrap="non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Logistic Regression</a:t>
            </a:r>
            <a:endParaRPr lang="en-US" sz="1650" dirty="0"/>
          </a:p>
        </p:txBody>
      </p:sp>
      <p:sp>
        <p:nvSpPr>
          <p:cNvPr id="7" name="Text 5"/>
          <p:cNvSpPr/>
          <p:nvPr/>
        </p:nvSpPr>
        <p:spPr>
          <a:xfrm>
            <a:off x="3842028" y="3516868"/>
            <a:ext cx="1413867" cy="338257"/>
          </a:xfrm>
          <a:prstGeom prst="rect">
            <a:avLst/>
          </a:prstGeom>
          <a:noFill/>
          <a:ln/>
        </p:spPr>
        <p:txBody>
          <a:bodyPr wrap="non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84%</a:t>
            </a:r>
            <a:endParaRPr lang="en-US" sz="1650" dirty="0"/>
          </a:p>
        </p:txBody>
      </p:sp>
      <p:sp>
        <p:nvSpPr>
          <p:cNvPr id="8" name="Text 6"/>
          <p:cNvSpPr/>
          <p:nvPr/>
        </p:nvSpPr>
        <p:spPr>
          <a:xfrm>
            <a:off x="5686187" y="3516868"/>
            <a:ext cx="7985284" cy="676513"/>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The first model did okay but struggled to identify strong opinions. It worked better for average responses.</a:t>
            </a:r>
            <a:endParaRPr lang="en-US" sz="1650" dirty="0"/>
          </a:p>
        </p:txBody>
      </p:sp>
      <p:sp>
        <p:nvSpPr>
          <p:cNvPr id="9" name="Shape 7"/>
          <p:cNvSpPr/>
          <p:nvPr/>
        </p:nvSpPr>
        <p:spPr>
          <a:xfrm>
            <a:off x="747593" y="4327803"/>
            <a:ext cx="13135213" cy="945356"/>
          </a:xfrm>
          <a:prstGeom prst="rect">
            <a:avLst/>
          </a:prstGeom>
          <a:solidFill>
            <a:srgbClr val="000000">
              <a:alpha val="4000"/>
            </a:srgbClr>
          </a:solidFill>
          <a:ln/>
        </p:spPr>
      </p:sp>
      <p:sp>
        <p:nvSpPr>
          <p:cNvPr id="10" name="Text 8"/>
          <p:cNvSpPr/>
          <p:nvPr/>
        </p:nvSpPr>
        <p:spPr>
          <a:xfrm>
            <a:off x="959048" y="4462224"/>
            <a:ext cx="2452688" cy="676513"/>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Random Forest</a:t>
            </a:r>
            <a:endParaRPr lang="en-US" sz="1650" dirty="0"/>
          </a:p>
        </p:txBody>
      </p:sp>
      <p:sp>
        <p:nvSpPr>
          <p:cNvPr id="11" name="Text 9"/>
          <p:cNvSpPr/>
          <p:nvPr/>
        </p:nvSpPr>
        <p:spPr>
          <a:xfrm>
            <a:off x="3842028" y="4462224"/>
            <a:ext cx="1413867" cy="338257"/>
          </a:xfrm>
          <a:prstGeom prst="rect">
            <a:avLst/>
          </a:prstGeom>
          <a:noFill/>
          <a:ln/>
        </p:spPr>
        <p:txBody>
          <a:bodyPr wrap="non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93%</a:t>
            </a:r>
            <a:endParaRPr lang="en-US" sz="1650" dirty="0"/>
          </a:p>
        </p:txBody>
      </p:sp>
      <p:sp>
        <p:nvSpPr>
          <p:cNvPr id="12" name="Text 10"/>
          <p:cNvSpPr/>
          <p:nvPr/>
        </p:nvSpPr>
        <p:spPr>
          <a:xfrm>
            <a:off x="5686187" y="4462224"/>
            <a:ext cx="7985284" cy="676513"/>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The second model had high accuracy and did well in identifying most opinion types. However, it was slightly weak in spotting strong opinions.</a:t>
            </a:r>
            <a:endParaRPr lang="en-US" sz="1650" dirty="0"/>
          </a:p>
        </p:txBody>
      </p:sp>
      <p:sp>
        <p:nvSpPr>
          <p:cNvPr id="13" name="Shape 11"/>
          <p:cNvSpPr/>
          <p:nvPr/>
        </p:nvSpPr>
        <p:spPr>
          <a:xfrm>
            <a:off x="747593" y="5273159"/>
            <a:ext cx="13135213" cy="945356"/>
          </a:xfrm>
          <a:prstGeom prst="rect">
            <a:avLst/>
          </a:prstGeom>
          <a:solidFill>
            <a:srgbClr val="FFFFFF">
              <a:alpha val="4000"/>
            </a:srgbClr>
          </a:solidFill>
          <a:ln/>
        </p:spPr>
      </p:sp>
      <p:sp>
        <p:nvSpPr>
          <p:cNvPr id="14" name="Text 12"/>
          <p:cNvSpPr/>
          <p:nvPr/>
        </p:nvSpPr>
        <p:spPr>
          <a:xfrm>
            <a:off x="959048" y="5407581"/>
            <a:ext cx="2452688" cy="338257"/>
          </a:xfrm>
          <a:prstGeom prst="rect">
            <a:avLst/>
          </a:prstGeom>
          <a:noFill/>
          <a:ln/>
        </p:spPr>
        <p:txBody>
          <a:bodyPr wrap="none" lIns="0" tIns="0" rIns="0" bIns="0" rtlCol="0" anchor="t"/>
          <a:lstStyle/>
          <a:p>
            <a:pPr marL="0" indent="0" algn="l">
              <a:lnSpc>
                <a:spcPts val="2650"/>
              </a:lnSpc>
              <a:buNone/>
            </a:pPr>
            <a:r>
              <a:rPr lang="en-US" sz="1650">
                <a:solidFill>
                  <a:srgbClr val="3A3630"/>
                </a:solidFill>
                <a:latin typeface="Source Sans Pro" pitchFamily="34" charset="0"/>
                <a:ea typeface="Source Sans Pro" pitchFamily="34" charset="-122"/>
                <a:cs typeface="Source Sans Pro" pitchFamily="34" charset="-120"/>
              </a:rPr>
              <a:t>Support Vector Machine</a:t>
            </a:r>
            <a:endParaRPr lang="en-US" sz="1650" dirty="0"/>
          </a:p>
        </p:txBody>
      </p:sp>
      <p:sp>
        <p:nvSpPr>
          <p:cNvPr id="15" name="Text 13"/>
          <p:cNvSpPr/>
          <p:nvPr/>
        </p:nvSpPr>
        <p:spPr>
          <a:xfrm>
            <a:off x="3842028" y="5407581"/>
            <a:ext cx="1413867" cy="338257"/>
          </a:xfrm>
          <a:prstGeom prst="rect">
            <a:avLst/>
          </a:prstGeom>
          <a:noFill/>
          <a:ln/>
        </p:spPr>
        <p:txBody>
          <a:bodyPr wrap="non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96%</a:t>
            </a:r>
            <a:endParaRPr lang="en-US" sz="1650" dirty="0"/>
          </a:p>
        </p:txBody>
      </p:sp>
      <p:sp>
        <p:nvSpPr>
          <p:cNvPr id="16" name="Text 14"/>
          <p:cNvSpPr/>
          <p:nvPr/>
        </p:nvSpPr>
        <p:spPr>
          <a:xfrm>
            <a:off x="5686187" y="5407581"/>
            <a:ext cx="7985284" cy="676513"/>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The third model performed the best with 96% accuracy. It was very good at recognizing different opinions, especially strong positive ones, making it the best choice for this task.</a:t>
            </a:r>
            <a:endParaRPr lang="en-US" sz="1650" dirty="0"/>
          </a:p>
        </p:txBody>
      </p:sp>
      <p:sp>
        <p:nvSpPr>
          <p:cNvPr id="17" name="Text 15"/>
          <p:cNvSpPr/>
          <p:nvPr/>
        </p:nvSpPr>
        <p:spPr>
          <a:xfrm>
            <a:off x="739973" y="6463903"/>
            <a:ext cx="13150453" cy="1014770"/>
          </a:xfrm>
          <a:prstGeom prst="rect">
            <a:avLst/>
          </a:prstGeom>
          <a:noFill/>
          <a:ln/>
        </p:spPr>
        <p:txBody>
          <a:bodyPr wrap="square" lIns="0" tIns="0" rIns="0" bIns="0" rtlCol="0" anchor="t"/>
          <a:lstStyle/>
          <a:p>
            <a:pPr marL="0" indent="0" algn="l">
              <a:lnSpc>
                <a:spcPts val="2650"/>
              </a:lnSpc>
              <a:buNone/>
            </a:pPr>
            <a:r>
              <a:rPr lang="en-US" sz="1650" dirty="0">
                <a:solidFill>
                  <a:srgbClr val="3A3630"/>
                </a:solidFill>
                <a:latin typeface="Source Sans Pro" pitchFamily="34" charset="0"/>
                <a:ea typeface="Source Sans Pro" pitchFamily="34" charset="-122"/>
                <a:cs typeface="Source Sans Pro" pitchFamily="34" charset="-120"/>
              </a:rPr>
              <a:t>The perception was effectively modeled using ensemble and margin-based classifiers. Among them, SVM performed the best by accurately distinguishing different levels of customer opinions. The analysis showed that positive perceptions were mainly driven by product quality, past experience, and familiarity with the brand.</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784741" y="796290"/>
            <a:ext cx="11357610" cy="659368"/>
          </a:xfrm>
          <a:prstGeom prst="rect">
            <a:avLst/>
          </a:prstGeom>
          <a:noFill/>
          <a:ln/>
        </p:spPr>
        <p:txBody>
          <a:bodyPr wrap="none" lIns="0" tIns="0" rIns="0" bIns="0" rtlCol="0" anchor="t"/>
          <a:lstStyle/>
          <a:p>
            <a:pPr marL="0" indent="0" algn="l">
              <a:lnSpc>
                <a:spcPts val="5150"/>
              </a:lnSpc>
              <a:buNone/>
            </a:pPr>
            <a:r>
              <a:rPr lang="en-US" sz="4150" dirty="0">
                <a:solidFill>
                  <a:srgbClr val="38512F"/>
                </a:solidFill>
                <a:latin typeface="Lora" pitchFamily="34" charset="0"/>
                <a:ea typeface="Lora" pitchFamily="34" charset="-122"/>
                <a:cs typeface="Lora" pitchFamily="34" charset="-120"/>
              </a:rPr>
              <a:t>Results and Conclusion: Strategic Implications</a:t>
            </a:r>
            <a:endParaRPr lang="en-US" sz="4150" dirty="0"/>
          </a:p>
        </p:txBody>
      </p:sp>
      <p:sp>
        <p:nvSpPr>
          <p:cNvPr id="3" name="Shape 1"/>
          <p:cNvSpPr/>
          <p:nvPr/>
        </p:nvSpPr>
        <p:spPr>
          <a:xfrm>
            <a:off x="784741" y="1904048"/>
            <a:ext cx="6418421" cy="1629847"/>
          </a:xfrm>
          <a:prstGeom prst="roundRect">
            <a:avLst>
              <a:gd name="adj" fmla="val 2064"/>
            </a:avLst>
          </a:prstGeom>
          <a:solidFill>
            <a:srgbClr val="F3E7D4"/>
          </a:solidFill>
          <a:ln/>
        </p:spPr>
      </p:sp>
      <p:sp>
        <p:nvSpPr>
          <p:cNvPr id="4" name="Text 2"/>
          <p:cNvSpPr/>
          <p:nvPr/>
        </p:nvSpPr>
        <p:spPr>
          <a:xfrm>
            <a:off x="1008936" y="2128242"/>
            <a:ext cx="2637830" cy="329803"/>
          </a:xfrm>
          <a:prstGeom prst="rect">
            <a:avLst/>
          </a:prstGeom>
          <a:noFill/>
          <a:ln/>
        </p:spPr>
        <p:txBody>
          <a:bodyPr wrap="none" lIns="0" tIns="0" rIns="0" bIns="0" rtlCol="0" anchor="t"/>
          <a:lstStyle/>
          <a:p>
            <a:pPr marL="0" indent="0" algn="l">
              <a:lnSpc>
                <a:spcPts val="2550"/>
              </a:lnSpc>
              <a:buNone/>
            </a:pPr>
            <a:r>
              <a:rPr lang="en-US" sz="2050" dirty="0">
                <a:solidFill>
                  <a:srgbClr val="3A3630"/>
                </a:solidFill>
                <a:latin typeface="Lora" pitchFamily="34" charset="0"/>
                <a:ea typeface="Lora" pitchFamily="34" charset="-122"/>
                <a:cs typeface="Lora" pitchFamily="34" charset="-120"/>
              </a:rPr>
              <a:t>Product Experience</a:t>
            </a:r>
            <a:endParaRPr lang="en-US" sz="2050" dirty="0"/>
          </a:p>
        </p:txBody>
      </p:sp>
      <p:sp>
        <p:nvSpPr>
          <p:cNvPr id="5" name="Text 3"/>
          <p:cNvSpPr/>
          <p:nvPr/>
        </p:nvSpPr>
        <p:spPr>
          <a:xfrm>
            <a:off x="1008936" y="2592467"/>
            <a:ext cx="5970032" cy="717233"/>
          </a:xfrm>
          <a:prstGeom prst="rect">
            <a:avLst/>
          </a:prstGeom>
          <a:noFill/>
          <a:ln/>
        </p:spPr>
        <p:txBody>
          <a:bodyPr wrap="square" lIns="0" tIns="0" rIns="0" bIns="0" rtlCol="0" anchor="t"/>
          <a:lstStyle/>
          <a:p>
            <a:pPr marL="0" indent="0" algn="l">
              <a:lnSpc>
                <a:spcPts val="2800"/>
              </a:lnSpc>
              <a:buNone/>
            </a:pPr>
            <a:r>
              <a:rPr lang="en-US" sz="1750" dirty="0">
                <a:solidFill>
                  <a:srgbClr val="3A3630"/>
                </a:solidFill>
                <a:latin typeface="Source Sans Pro" pitchFamily="34" charset="0"/>
                <a:ea typeface="Source Sans Pro" pitchFamily="34" charset="-122"/>
                <a:cs typeface="Source Sans Pro" pitchFamily="34" charset="-120"/>
              </a:rPr>
              <a:t>Consistent quality builds loyalty and trust.
</a:t>
            </a:r>
            <a:endParaRPr lang="en-US" sz="1750" dirty="0"/>
          </a:p>
        </p:txBody>
      </p:sp>
      <p:sp>
        <p:nvSpPr>
          <p:cNvPr id="6" name="Shape 4"/>
          <p:cNvSpPr/>
          <p:nvPr/>
        </p:nvSpPr>
        <p:spPr>
          <a:xfrm>
            <a:off x="7427357" y="1904048"/>
            <a:ext cx="6418421" cy="1629847"/>
          </a:xfrm>
          <a:prstGeom prst="roundRect">
            <a:avLst>
              <a:gd name="adj" fmla="val 2064"/>
            </a:avLst>
          </a:prstGeom>
          <a:solidFill>
            <a:srgbClr val="F3E7D4"/>
          </a:solidFill>
          <a:ln/>
        </p:spPr>
      </p:sp>
      <p:sp>
        <p:nvSpPr>
          <p:cNvPr id="7" name="Text 5"/>
          <p:cNvSpPr/>
          <p:nvPr/>
        </p:nvSpPr>
        <p:spPr>
          <a:xfrm>
            <a:off x="7651552" y="2128242"/>
            <a:ext cx="2637830" cy="329803"/>
          </a:xfrm>
          <a:prstGeom prst="rect">
            <a:avLst/>
          </a:prstGeom>
          <a:noFill/>
          <a:ln/>
        </p:spPr>
        <p:txBody>
          <a:bodyPr wrap="none" lIns="0" tIns="0" rIns="0" bIns="0" rtlCol="0" anchor="t"/>
          <a:lstStyle/>
          <a:p>
            <a:pPr marL="0" indent="0" algn="l">
              <a:lnSpc>
                <a:spcPts val="2550"/>
              </a:lnSpc>
              <a:buNone/>
            </a:pPr>
            <a:r>
              <a:rPr lang="en-US" sz="2050" dirty="0">
                <a:solidFill>
                  <a:srgbClr val="3A3630"/>
                </a:solidFill>
                <a:latin typeface="Lora" pitchFamily="34" charset="0"/>
                <a:ea typeface="Lora" pitchFamily="34" charset="-122"/>
                <a:cs typeface="Lora" pitchFamily="34" charset="-120"/>
              </a:rPr>
              <a:t>Brand Familiarity</a:t>
            </a:r>
            <a:endParaRPr lang="en-US" sz="2050" dirty="0"/>
          </a:p>
        </p:txBody>
      </p:sp>
      <p:sp>
        <p:nvSpPr>
          <p:cNvPr id="8" name="Text 6"/>
          <p:cNvSpPr/>
          <p:nvPr/>
        </p:nvSpPr>
        <p:spPr>
          <a:xfrm>
            <a:off x="7651552" y="2592467"/>
            <a:ext cx="5970032" cy="717233"/>
          </a:xfrm>
          <a:prstGeom prst="rect">
            <a:avLst/>
          </a:prstGeom>
          <a:noFill/>
          <a:ln/>
        </p:spPr>
        <p:txBody>
          <a:bodyPr wrap="square" lIns="0" tIns="0" rIns="0" bIns="0" rtlCol="0" anchor="t"/>
          <a:lstStyle/>
          <a:p>
            <a:pPr marL="0" indent="0" algn="l">
              <a:lnSpc>
                <a:spcPts val="2800"/>
              </a:lnSpc>
              <a:buNone/>
            </a:pPr>
            <a:r>
              <a:rPr lang="en-US" sz="1750" dirty="0">
                <a:solidFill>
                  <a:srgbClr val="3A3630"/>
                </a:solidFill>
                <a:latin typeface="Source Sans Pro" pitchFamily="34" charset="0"/>
                <a:ea typeface="Source Sans Pro" pitchFamily="34" charset="-122"/>
                <a:cs typeface="Source Sans Pro" pitchFamily="34" charset="-120"/>
              </a:rPr>
              <a:t>Higher awareness improves perception and recommendations.
</a:t>
            </a:r>
            <a:endParaRPr lang="en-US" sz="1750" dirty="0"/>
          </a:p>
        </p:txBody>
      </p:sp>
      <p:sp>
        <p:nvSpPr>
          <p:cNvPr id="9" name="Shape 7"/>
          <p:cNvSpPr/>
          <p:nvPr/>
        </p:nvSpPr>
        <p:spPr>
          <a:xfrm>
            <a:off x="784741" y="3758089"/>
            <a:ext cx="6418421" cy="1988463"/>
          </a:xfrm>
          <a:prstGeom prst="roundRect">
            <a:avLst>
              <a:gd name="adj" fmla="val 1691"/>
            </a:avLst>
          </a:prstGeom>
          <a:solidFill>
            <a:srgbClr val="F3E7D4"/>
          </a:solidFill>
          <a:ln/>
        </p:spPr>
      </p:sp>
      <p:sp>
        <p:nvSpPr>
          <p:cNvPr id="10" name="Text 8"/>
          <p:cNvSpPr/>
          <p:nvPr/>
        </p:nvSpPr>
        <p:spPr>
          <a:xfrm>
            <a:off x="1008936" y="3982283"/>
            <a:ext cx="3171587" cy="329803"/>
          </a:xfrm>
          <a:prstGeom prst="rect">
            <a:avLst/>
          </a:prstGeom>
          <a:noFill/>
          <a:ln/>
        </p:spPr>
        <p:txBody>
          <a:bodyPr wrap="none" lIns="0" tIns="0" rIns="0" bIns="0" rtlCol="0" anchor="t"/>
          <a:lstStyle/>
          <a:p>
            <a:pPr marL="0" indent="0" algn="l">
              <a:lnSpc>
                <a:spcPts val="2550"/>
              </a:lnSpc>
              <a:buNone/>
            </a:pPr>
            <a:r>
              <a:rPr lang="en-US" sz="2050" dirty="0">
                <a:solidFill>
                  <a:srgbClr val="3A3630"/>
                </a:solidFill>
                <a:latin typeface="Lora" pitchFamily="34" charset="0"/>
                <a:ea typeface="Lora" pitchFamily="34" charset="-122"/>
                <a:cs typeface="Lora" pitchFamily="34" charset="-120"/>
              </a:rPr>
              <a:t>Segment-Based Targeting</a:t>
            </a:r>
            <a:endParaRPr lang="en-US" sz="2050" dirty="0"/>
          </a:p>
        </p:txBody>
      </p:sp>
      <p:sp>
        <p:nvSpPr>
          <p:cNvPr id="11" name="Text 9"/>
          <p:cNvSpPr/>
          <p:nvPr/>
        </p:nvSpPr>
        <p:spPr>
          <a:xfrm>
            <a:off x="1008936" y="4446508"/>
            <a:ext cx="5970032" cy="1075849"/>
          </a:xfrm>
          <a:prstGeom prst="rect">
            <a:avLst/>
          </a:prstGeom>
          <a:noFill/>
          <a:ln/>
        </p:spPr>
        <p:txBody>
          <a:bodyPr wrap="square" lIns="0" tIns="0" rIns="0" bIns="0" rtlCol="0" anchor="t"/>
          <a:lstStyle/>
          <a:p>
            <a:pPr marL="0" indent="0" algn="l">
              <a:lnSpc>
                <a:spcPts val="2800"/>
              </a:lnSpc>
              <a:buNone/>
            </a:pPr>
            <a:r>
              <a:rPr lang="en-US" sz="1750" dirty="0">
                <a:solidFill>
                  <a:srgbClr val="3A3630"/>
                </a:solidFill>
                <a:latin typeface="Source Sans Pro" pitchFamily="34" charset="0"/>
                <a:ea typeface="Source Sans Pro" pitchFamily="34" charset="-122"/>
                <a:cs typeface="Source Sans Pro" pitchFamily="34" charset="-120"/>
              </a:rPr>
              <a:t>Young, budget-conscious consumers are highly engaged. Personalize marketing efforts to deepen relationships with this segment.</a:t>
            </a:r>
            <a:endParaRPr lang="en-US" sz="1750" dirty="0"/>
          </a:p>
        </p:txBody>
      </p:sp>
      <p:sp>
        <p:nvSpPr>
          <p:cNvPr id="12" name="Shape 10"/>
          <p:cNvSpPr/>
          <p:nvPr/>
        </p:nvSpPr>
        <p:spPr>
          <a:xfrm>
            <a:off x="7427357" y="3758089"/>
            <a:ext cx="6418421" cy="1988463"/>
          </a:xfrm>
          <a:prstGeom prst="roundRect">
            <a:avLst>
              <a:gd name="adj" fmla="val 1691"/>
            </a:avLst>
          </a:prstGeom>
          <a:solidFill>
            <a:srgbClr val="F3E7D4"/>
          </a:solidFill>
          <a:ln/>
        </p:spPr>
      </p:sp>
      <p:sp>
        <p:nvSpPr>
          <p:cNvPr id="13" name="Text 11"/>
          <p:cNvSpPr/>
          <p:nvPr/>
        </p:nvSpPr>
        <p:spPr>
          <a:xfrm>
            <a:off x="7651552" y="3982283"/>
            <a:ext cx="2637830" cy="329803"/>
          </a:xfrm>
          <a:prstGeom prst="rect">
            <a:avLst/>
          </a:prstGeom>
          <a:noFill/>
          <a:ln/>
        </p:spPr>
        <p:txBody>
          <a:bodyPr wrap="none" lIns="0" tIns="0" rIns="0" bIns="0" rtlCol="0" anchor="t"/>
          <a:lstStyle/>
          <a:p>
            <a:pPr marL="0" indent="0" algn="l">
              <a:lnSpc>
                <a:spcPts val="2550"/>
              </a:lnSpc>
              <a:buNone/>
            </a:pPr>
            <a:r>
              <a:rPr lang="en-US" sz="2050" dirty="0">
                <a:solidFill>
                  <a:srgbClr val="3A3630"/>
                </a:solidFill>
                <a:latin typeface="Lora" pitchFamily="34" charset="0"/>
                <a:ea typeface="Lora" pitchFamily="34" charset="-122"/>
                <a:cs typeface="Lora" pitchFamily="34" charset="-120"/>
              </a:rPr>
              <a:t>Predictive Models</a:t>
            </a:r>
            <a:endParaRPr lang="en-US" sz="2050" dirty="0"/>
          </a:p>
        </p:txBody>
      </p:sp>
      <p:sp>
        <p:nvSpPr>
          <p:cNvPr id="14" name="Text 12"/>
          <p:cNvSpPr/>
          <p:nvPr/>
        </p:nvSpPr>
        <p:spPr>
          <a:xfrm>
            <a:off x="7651552" y="4446508"/>
            <a:ext cx="5970032" cy="717233"/>
          </a:xfrm>
          <a:prstGeom prst="rect">
            <a:avLst/>
          </a:prstGeom>
          <a:noFill/>
          <a:ln/>
        </p:spPr>
        <p:txBody>
          <a:bodyPr wrap="square" lIns="0" tIns="0" rIns="0" bIns="0" rtlCol="0" anchor="t"/>
          <a:lstStyle/>
          <a:p>
            <a:pPr marL="0" indent="0" algn="l">
              <a:lnSpc>
                <a:spcPts val="2800"/>
              </a:lnSpc>
              <a:buNone/>
            </a:pPr>
            <a:r>
              <a:rPr lang="en-US" sz="1750" dirty="0">
                <a:solidFill>
                  <a:srgbClr val="3A3630"/>
                </a:solidFill>
                <a:latin typeface="Source Sans Pro" pitchFamily="34" charset="0"/>
                <a:ea typeface="Source Sans Pro" pitchFamily="34" charset="-122"/>
                <a:cs typeface="Source Sans Pro" pitchFamily="34" charset="-120"/>
              </a:rPr>
              <a:t>Use Random Forest and SVM to find loyal and potential customers for better engagement.</a:t>
            </a:r>
            <a:endParaRPr lang="en-US" sz="1750" dirty="0"/>
          </a:p>
        </p:txBody>
      </p:sp>
      <p:sp>
        <p:nvSpPr>
          <p:cNvPr id="15" name="Text 13"/>
          <p:cNvSpPr/>
          <p:nvPr/>
        </p:nvSpPr>
        <p:spPr>
          <a:xfrm>
            <a:off x="784741" y="5998726"/>
            <a:ext cx="13060918" cy="1434465"/>
          </a:xfrm>
          <a:prstGeom prst="rect">
            <a:avLst/>
          </a:prstGeom>
          <a:noFill/>
          <a:ln/>
        </p:spPr>
        <p:txBody>
          <a:bodyPr wrap="square" lIns="0" tIns="0" rIns="0" bIns="0" rtlCol="0" anchor="t"/>
          <a:lstStyle/>
          <a:p>
            <a:pPr marL="0" indent="0" algn="l">
              <a:lnSpc>
                <a:spcPts val="2800"/>
              </a:lnSpc>
              <a:buNone/>
            </a:pPr>
            <a:r>
              <a:rPr lang="en-US" sz="1750" dirty="0">
                <a:solidFill>
                  <a:srgbClr val="3A3630"/>
                </a:solidFill>
                <a:latin typeface="Source Sans Pro" pitchFamily="34" charset="0"/>
                <a:ea typeface="Source Sans Pro" pitchFamily="34" charset="-122"/>
                <a:cs typeface="Source Sans Pro" pitchFamily="34" charset="-120"/>
              </a:rPr>
              <a:t>The project studied how consumers view, use, and feel about private label brands (PLBs). Young, urban, price-conscious buyers preferred PLBs. Positive perception came from quality and familiarity, while satisfaction and trust led to more recommendations. Buying habits were shaped by availability and routine. Ensemble models worked best, showing that both emotions and practical needs influence PLB choices. PLBs are becoming trusted, value-based options.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4498896" y="3331845"/>
            <a:ext cx="5632490" cy="704017"/>
          </a:xfrm>
          <a:prstGeom prst="rect">
            <a:avLst/>
          </a:prstGeom>
          <a:noFill/>
          <a:ln/>
        </p:spPr>
        <p:txBody>
          <a:bodyPr wrap="none" lIns="0" tIns="0" rIns="0" bIns="0" rtlCol="0" anchor="t"/>
          <a:lstStyle/>
          <a:p>
            <a:pPr marL="0" indent="0" algn="ctr">
              <a:lnSpc>
                <a:spcPts val="5500"/>
              </a:lnSpc>
              <a:buNone/>
            </a:pPr>
            <a:r>
              <a:rPr lang="en-US" sz="4400" dirty="0">
                <a:solidFill>
                  <a:srgbClr val="38512F"/>
                </a:solidFill>
                <a:latin typeface="Lora" pitchFamily="34" charset="0"/>
                <a:ea typeface="Lora" pitchFamily="34" charset="-122"/>
                <a:cs typeface="Lora" pitchFamily="34" charset="-120"/>
              </a:rPr>
              <a:t>THANK YOU</a:t>
            </a:r>
            <a:endParaRPr lang="en-US" sz="4400" dirty="0"/>
          </a:p>
        </p:txBody>
      </p:sp>
      <p:sp>
        <p:nvSpPr>
          <p:cNvPr id="3" name="Text 1"/>
          <p:cNvSpPr/>
          <p:nvPr/>
        </p:nvSpPr>
        <p:spPr>
          <a:xfrm>
            <a:off x="837724" y="4514612"/>
            <a:ext cx="12954952" cy="383024"/>
          </a:xfrm>
          <a:prstGeom prst="rect">
            <a:avLst/>
          </a:prstGeom>
          <a:noFill/>
          <a:ln/>
        </p:spPr>
        <p:txBody>
          <a:bodyPr wrap="none" lIns="0" tIns="0" rIns="0" bIns="0" rtlCol="0" anchor="t"/>
          <a:lstStyle/>
          <a:p>
            <a:pPr marL="0" indent="0" algn="l">
              <a:lnSpc>
                <a:spcPts val="3000"/>
              </a:lnSpc>
              <a:buNone/>
            </a:pP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576</Words>
  <Application>Microsoft Office PowerPoint</Application>
  <PresentationFormat>Custom</PresentationFormat>
  <Paragraphs>56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Lora</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VIVEK SHARMA</cp:lastModifiedBy>
  <cp:revision>3</cp:revision>
  <dcterms:created xsi:type="dcterms:W3CDTF">2025-05-24T10:22:29Z</dcterms:created>
  <dcterms:modified xsi:type="dcterms:W3CDTF">2025-05-25T16:22:03Z</dcterms:modified>
</cp:coreProperties>
</file>