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3F9"/>
    <a:srgbClr val="D2EEC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B901-B581-E210-4979-E2067674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3DC32-9C9A-E242-8D0A-E296D5BC2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9B86-1717-2CED-E243-6CE377ED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4185-59EA-C61B-3C08-07845EE3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9898-9A64-A34D-5A29-F4D2E6F1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9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72C3-603D-6011-F843-411CC0EB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75795-E342-72C3-8A3A-CB9AE514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F6B0-DF03-761B-BDD7-01B71EC7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CA39-6D6D-6AB3-7ADF-FC26D6E2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29BF-D4C7-87C6-D984-F60B705F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1299E-3C68-5DBE-D04B-00E1C474E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A38B-D412-05DF-D17F-116A5D5AA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FBDE-219F-A025-F526-BF8891F7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2CC5-E78A-481D-758E-FB547C2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3E3C-613E-5230-6DAF-C085F926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0FDE-2D83-FEAB-0C9E-D816BBED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8DB0-84DF-CA33-7CE9-49175A4A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2654-5E6B-232D-E2DE-0C79012E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5928-1EAE-F5A7-E6C2-1BA20E61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BC296-22B1-BDC9-52F4-24F7B588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870B-6F99-2BE3-7CDB-DD781FB4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E58C-5F39-3B32-519B-364C6C8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A535-B474-4E62-1BBE-A4216AE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0574-B410-CBF8-D4E9-B0C2BEB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24E8-BD2B-C309-5975-D7800AAD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372-F64C-172D-D13E-BE846EC6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D8D7-6786-AE14-7E48-1D104A5F6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402F5-7693-DF53-C461-85B285BF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D479-DF16-1FEB-524C-25F9A918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D053E-DD48-9B08-9C86-B758EFBB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0A93A-399C-6DB2-D251-0614E419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1C07-91DD-C3B0-D4EA-EEB6CD58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D0306-0FE4-EC87-5659-5D3AC0D67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D78D-541B-7B0D-60BB-9600ACFA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582DF-29A3-1D2A-2681-B536B1905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A21CB-7C3C-9557-A385-9CC42ABAA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1F21A-5588-0235-8512-383F54F3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6D90F-E49C-A7CE-4DF3-1DCFDBC3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0B769-A657-700E-9913-4F806DB7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AE81-5BF8-E164-68FA-F254D1BB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30E73-3FD6-2AE3-7FDD-8B05FD97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DFD8B-BE24-1820-762F-B6C89009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DED0-482A-B73E-FBC9-8E9347C1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5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91A34-1BD1-720B-B473-32C4CCE5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7D636-1590-7B1B-FF94-D03D44EC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1BEC7-5594-4A5F-8F60-31C9FF93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573A-301F-DC4B-6B76-1CF70585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7A7E-E58B-E0D1-4D0D-2E37F6C9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0E6BA-399E-5B57-2F08-3D7E572A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0D13-8E42-F1CB-4B40-690E4233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EA2D2-03BC-B4FA-7A16-3A64DF18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446A0-BB25-953B-4E79-9C8D9E9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DA84-FFD3-FCA2-D2A0-27CE2B32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77213-3EEA-21E9-A7DB-F3CA75ABC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1D08-E963-FE49-EFD2-DC9CEAFD5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BBCB-92E9-59E2-38E8-AFD7B37E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B4F08-B169-2477-8143-20279C08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B848-ABC6-7F3C-7193-97446BBF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8B912-4B8A-772C-4C47-57A607A1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7154-5DA2-27E1-18D7-7442769D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D9F2-1C23-60A8-7E03-BEBDFA60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67DD-200B-1B49-87BE-8A4A8A2D1EC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E245-6B7E-0E99-627E-4F0EADFE6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5682-3231-A887-27DC-9EEA868BE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43B5-CF24-184E-A2E0-F80175A6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49E6-14FC-A0F4-FB0F-5BAC05C2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Model for Recidivsm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4320DBEA-F852-32F8-35D2-7290D487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96" r="3121" b="13927"/>
          <a:stretch/>
        </p:blipFill>
        <p:spPr>
          <a:xfrm>
            <a:off x="1436914" y="2428418"/>
            <a:ext cx="9318172" cy="2634456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83470FA-9966-A5CA-C914-D19AECCCEB01}"/>
              </a:ext>
            </a:extLst>
          </p:cNvPr>
          <p:cNvGrpSpPr/>
          <p:nvPr/>
        </p:nvGrpSpPr>
        <p:grpSpPr>
          <a:xfrm>
            <a:off x="1287578" y="2059086"/>
            <a:ext cx="9616844" cy="369332"/>
            <a:chOff x="1287578" y="2059086"/>
            <a:chExt cx="961684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9531E0-2D21-94E5-B5CB-1ADE6BF51999}"/>
                </a:ext>
              </a:extLst>
            </p:cNvPr>
            <p:cNvSpPr txBox="1"/>
            <p:nvPr/>
          </p:nvSpPr>
          <p:spPr>
            <a:xfrm>
              <a:off x="5599339" y="2059086"/>
              <a:ext cx="9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Baseline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F32C8C-E4EE-5B40-A641-AD7737C844A8}"/>
                </a:ext>
              </a:extLst>
            </p:cNvPr>
            <p:cNvSpPr txBox="1"/>
            <p:nvPr/>
          </p:nvSpPr>
          <p:spPr>
            <a:xfrm>
              <a:off x="1287578" y="2059086"/>
              <a:ext cx="9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Twice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C071E-7A0D-01F0-6F9D-FEC804F46DC6}"/>
                </a:ext>
              </a:extLst>
            </p:cNvPr>
            <p:cNvSpPr txBox="1"/>
            <p:nvPr/>
          </p:nvSpPr>
          <p:spPr>
            <a:xfrm>
              <a:off x="3372702" y="2059086"/>
              <a:ext cx="1134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1.5 Times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350952-6E19-07D4-BBF9-D6B17203E657}"/>
                </a:ext>
              </a:extLst>
            </p:cNvPr>
            <p:cNvSpPr txBox="1"/>
            <p:nvPr/>
          </p:nvSpPr>
          <p:spPr>
            <a:xfrm>
              <a:off x="7825976" y="2059086"/>
              <a:ext cx="1134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1.5 Times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D2EF23-CDAC-E7BB-A674-B11859FFA596}"/>
                </a:ext>
              </a:extLst>
            </p:cNvPr>
            <p:cNvSpPr txBox="1"/>
            <p:nvPr/>
          </p:nvSpPr>
          <p:spPr>
            <a:xfrm>
              <a:off x="10135616" y="2059086"/>
              <a:ext cx="76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Twice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30A945-CE68-7FA2-B82E-8F7AE18FA637}"/>
              </a:ext>
            </a:extLst>
          </p:cNvPr>
          <p:cNvSpPr txBox="1"/>
          <p:nvPr/>
        </p:nvSpPr>
        <p:spPr>
          <a:xfrm>
            <a:off x="975249" y="2657112"/>
            <a:ext cx="461665" cy="213191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Inverse True Positive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79404F-E4EC-EC71-4725-EF65BE8CADC1}"/>
              </a:ext>
            </a:extLst>
          </p:cNvPr>
          <p:cNvGrpSpPr/>
          <p:nvPr/>
        </p:nvGrpSpPr>
        <p:grpSpPr>
          <a:xfrm>
            <a:off x="6613681" y="3028591"/>
            <a:ext cx="993322" cy="1212617"/>
            <a:chOff x="7350335" y="3547256"/>
            <a:chExt cx="993322" cy="12126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F80646-EC6B-2286-2A1B-E7FFD96F8AED}"/>
                </a:ext>
              </a:extLst>
            </p:cNvPr>
            <p:cNvSpPr/>
            <p:nvPr/>
          </p:nvSpPr>
          <p:spPr>
            <a:xfrm>
              <a:off x="7350335" y="3745646"/>
              <a:ext cx="993322" cy="101422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7C6247-9710-E9EA-EE3A-65F8588514FD}"/>
                </a:ext>
              </a:extLst>
            </p:cNvPr>
            <p:cNvSpPr txBox="1"/>
            <p:nvPr/>
          </p:nvSpPr>
          <p:spPr>
            <a:xfrm>
              <a:off x="7689900" y="3547256"/>
              <a:ext cx="136076" cy="101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4CE338E-E212-2EC1-83E8-E41D5E777749}"/>
              </a:ext>
            </a:extLst>
          </p:cNvPr>
          <p:cNvSpPr txBox="1"/>
          <p:nvPr/>
        </p:nvSpPr>
        <p:spPr>
          <a:xfrm>
            <a:off x="1436914" y="5017720"/>
            <a:ext cx="893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Inverse True Positive is the total number of people the model predicts for recidivism, for each correct prediction.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Inverse True Positive should be close to 1 (baseline) for a fair outcome for any population irrespective of race/gender/sex.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50DFE5-2137-B95E-22C3-974AEB3B72DB}"/>
              </a:ext>
            </a:extLst>
          </p:cNvPr>
          <p:cNvGrpSpPr/>
          <p:nvPr/>
        </p:nvGrpSpPr>
        <p:grpSpPr>
          <a:xfrm>
            <a:off x="6436139" y="5844439"/>
            <a:ext cx="4261882" cy="523221"/>
            <a:chOff x="6576803" y="5863683"/>
            <a:chExt cx="4261882" cy="52322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DA8E70C-8F21-BDDD-2937-7FC68EF62D59}"/>
                </a:ext>
              </a:extLst>
            </p:cNvPr>
            <p:cNvSpPr/>
            <p:nvPr/>
          </p:nvSpPr>
          <p:spPr>
            <a:xfrm>
              <a:off x="6576803" y="5863683"/>
              <a:ext cx="496662" cy="523221"/>
            </a:xfrm>
            <a:prstGeom prst="ellipse">
              <a:avLst/>
            </a:prstGeom>
            <a:solidFill>
              <a:srgbClr val="A9D3F9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352AB9-38AA-927B-745D-B30C53510E0E}"/>
                </a:ext>
              </a:extLst>
            </p:cNvPr>
            <p:cNvSpPr txBox="1"/>
            <p:nvPr/>
          </p:nvSpPr>
          <p:spPr>
            <a:xfrm>
              <a:off x="7073463" y="5940627"/>
              <a:ext cx="183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African American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06AC09B-5171-1A03-31E7-2D091CB3C549}"/>
                </a:ext>
              </a:extLst>
            </p:cNvPr>
            <p:cNvSpPr/>
            <p:nvPr/>
          </p:nvSpPr>
          <p:spPr>
            <a:xfrm>
              <a:off x="9133490" y="5863683"/>
              <a:ext cx="496662" cy="52322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4170D6-AF2D-D4AC-DADD-3DAAA8E037BD}"/>
                </a:ext>
              </a:extLst>
            </p:cNvPr>
            <p:cNvSpPr txBox="1"/>
            <p:nvPr/>
          </p:nvSpPr>
          <p:spPr>
            <a:xfrm>
              <a:off x="9630151" y="5940627"/>
              <a:ext cx="120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Caucasian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6997C05-ABBB-1C4D-F148-3DAF08A427AD}"/>
              </a:ext>
            </a:extLst>
          </p:cNvPr>
          <p:cNvSpPr txBox="1"/>
          <p:nvPr/>
        </p:nvSpPr>
        <p:spPr>
          <a:xfrm>
            <a:off x="1898579" y="3007793"/>
            <a:ext cx="46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1.84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DA428-B3E5-E563-9D81-FC573414C528}"/>
              </a:ext>
            </a:extLst>
          </p:cNvPr>
          <p:cNvSpPr txBox="1"/>
          <p:nvPr/>
        </p:nvSpPr>
        <p:spPr>
          <a:xfrm>
            <a:off x="6885271" y="3031969"/>
            <a:ext cx="46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1.22</a:t>
            </a:r>
          </a:p>
        </p:txBody>
      </p:sp>
    </p:spTree>
    <p:extLst>
      <p:ext uri="{BB962C8B-B14F-4D97-AF65-F5344CB8AC3E}">
        <p14:creationId xmlns:p14="http://schemas.microsoft.com/office/powerpoint/2010/main" val="304553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6F0C-9FB7-A9ED-3777-B84396EE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adjusted fair model for Recidivism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15503724-5FB7-2184-DA97-09C73AA26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18" r="3676" b="14192"/>
          <a:stretch/>
        </p:blipFill>
        <p:spPr>
          <a:xfrm>
            <a:off x="1447800" y="2542546"/>
            <a:ext cx="9296400" cy="2593635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5763A54-7C89-B10A-1C51-FAED5B581C40}"/>
              </a:ext>
            </a:extLst>
          </p:cNvPr>
          <p:cNvGrpSpPr/>
          <p:nvPr/>
        </p:nvGrpSpPr>
        <p:grpSpPr>
          <a:xfrm>
            <a:off x="1287578" y="2059086"/>
            <a:ext cx="9616844" cy="369332"/>
            <a:chOff x="1287578" y="2059086"/>
            <a:chExt cx="961684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0ABD44-5B81-4CBA-E536-CBC73281360A}"/>
                </a:ext>
              </a:extLst>
            </p:cNvPr>
            <p:cNvSpPr txBox="1"/>
            <p:nvPr/>
          </p:nvSpPr>
          <p:spPr>
            <a:xfrm>
              <a:off x="5599339" y="2059086"/>
              <a:ext cx="9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Baseline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EB188E-997A-05E8-871C-7A9A665594EE}"/>
                </a:ext>
              </a:extLst>
            </p:cNvPr>
            <p:cNvSpPr txBox="1"/>
            <p:nvPr/>
          </p:nvSpPr>
          <p:spPr>
            <a:xfrm>
              <a:off x="1287578" y="2059086"/>
              <a:ext cx="9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Twice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11249A-714C-DAC4-3191-94D70704A1A6}"/>
                </a:ext>
              </a:extLst>
            </p:cNvPr>
            <p:cNvSpPr txBox="1"/>
            <p:nvPr/>
          </p:nvSpPr>
          <p:spPr>
            <a:xfrm>
              <a:off x="3372702" y="2059086"/>
              <a:ext cx="1134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1.5 Times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004A51-D46F-3ABD-B518-1780D87B8716}"/>
                </a:ext>
              </a:extLst>
            </p:cNvPr>
            <p:cNvSpPr txBox="1"/>
            <p:nvPr/>
          </p:nvSpPr>
          <p:spPr>
            <a:xfrm>
              <a:off x="7684463" y="2059086"/>
              <a:ext cx="1134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1.5 Times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05E51-E793-FEB4-F075-30CA2829021A}"/>
                </a:ext>
              </a:extLst>
            </p:cNvPr>
            <p:cNvSpPr txBox="1"/>
            <p:nvPr/>
          </p:nvSpPr>
          <p:spPr>
            <a:xfrm>
              <a:off x="10135616" y="2059086"/>
              <a:ext cx="76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Twice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EC2A39-ED83-26B4-965A-EA0CEF86C457}"/>
              </a:ext>
            </a:extLst>
          </p:cNvPr>
          <p:cNvGrpSpPr/>
          <p:nvPr/>
        </p:nvGrpSpPr>
        <p:grpSpPr>
          <a:xfrm>
            <a:off x="6082970" y="3119738"/>
            <a:ext cx="993322" cy="1205597"/>
            <a:chOff x="7350335" y="3554276"/>
            <a:chExt cx="993322" cy="12055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87D568-30F0-EE1D-052F-08EE0DE45E47}"/>
                </a:ext>
              </a:extLst>
            </p:cNvPr>
            <p:cNvSpPr/>
            <p:nvPr/>
          </p:nvSpPr>
          <p:spPr>
            <a:xfrm>
              <a:off x="7350335" y="3745646"/>
              <a:ext cx="993322" cy="101422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4C26A2-AD54-D797-820A-670E10F5D568}"/>
                </a:ext>
              </a:extLst>
            </p:cNvPr>
            <p:cNvSpPr txBox="1"/>
            <p:nvPr/>
          </p:nvSpPr>
          <p:spPr>
            <a:xfrm>
              <a:off x="7689901" y="3554276"/>
              <a:ext cx="136076" cy="101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E96F8B-5564-11A0-18F3-269B3FD35EA6}"/>
              </a:ext>
            </a:extLst>
          </p:cNvPr>
          <p:cNvGrpSpPr/>
          <p:nvPr/>
        </p:nvGrpSpPr>
        <p:grpSpPr>
          <a:xfrm>
            <a:off x="6374586" y="5864197"/>
            <a:ext cx="4261882" cy="523221"/>
            <a:chOff x="6576803" y="5863683"/>
            <a:chExt cx="4261882" cy="52322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3FC9CD-6E64-FD52-4358-71061A9AB869}"/>
                </a:ext>
              </a:extLst>
            </p:cNvPr>
            <p:cNvSpPr/>
            <p:nvPr/>
          </p:nvSpPr>
          <p:spPr>
            <a:xfrm>
              <a:off x="6576803" y="5863683"/>
              <a:ext cx="496662" cy="523221"/>
            </a:xfrm>
            <a:prstGeom prst="ellipse">
              <a:avLst/>
            </a:prstGeom>
            <a:solidFill>
              <a:srgbClr val="A9D3F9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E27FB7-5BCF-6A05-2693-7B0496CA7A8A}"/>
                </a:ext>
              </a:extLst>
            </p:cNvPr>
            <p:cNvSpPr txBox="1"/>
            <p:nvPr/>
          </p:nvSpPr>
          <p:spPr>
            <a:xfrm>
              <a:off x="7073463" y="5940627"/>
              <a:ext cx="183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African American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165F88-2636-80C5-3BF2-B0D35D2B0CBB}"/>
                </a:ext>
              </a:extLst>
            </p:cNvPr>
            <p:cNvSpPr/>
            <p:nvPr/>
          </p:nvSpPr>
          <p:spPr>
            <a:xfrm>
              <a:off x="9133490" y="5863683"/>
              <a:ext cx="496662" cy="52322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E5B231-04B0-1460-8EC0-C0E78BFFA58F}"/>
                </a:ext>
              </a:extLst>
            </p:cNvPr>
            <p:cNvSpPr txBox="1"/>
            <p:nvPr/>
          </p:nvSpPr>
          <p:spPr>
            <a:xfrm>
              <a:off x="9630151" y="5940627"/>
              <a:ext cx="120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Caucasian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08C7EA-4B7C-A136-FA52-7C2DC5018C8E}"/>
              </a:ext>
            </a:extLst>
          </p:cNvPr>
          <p:cNvSpPr txBox="1"/>
          <p:nvPr/>
        </p:nvSpPr>
        <p:spPr>
          <a:xfrm>
            <a:off x="4997974" y="3037416"/>
            <a:ext cx="46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81E54-DD02-84C3-6458-8A0E937454D0}"/>
              </a:ext>
            </a:extLst>
          </p:cNvPr>
          <p:cNvSpPr txBox="1"/>
          <p:nvPr/>
        </p:nvSpPr>
        <p:spPr>
          <a:xfrm>
            <a:off x="6392084" y="3037416"/>
            <a:ext cx="46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76644-3D7E-280E-79D4-51D0A0B34471}"/>
              </a:ext>
            </a:extLst>
          </p:cNvPr>
          <p:cNvSpPr txBox="1"/>
          <p:nvPr/>
        </p:nvSpPr>
        <p:spPr>
          <a:xfrm>
            <a:off x="975249" y="2657112"/>
            <a:ext cx="461665" cy="213191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Inverse True Positive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629EA8-14A4-15E2-9005-E6CADA0D849C}"/>
              </a:ext>
            </a:extLst>
          </p:cNvPr>
          <p:cNvSpPr txBox="1"/>
          <p:nvPr/>
        </p:nvSpPr>
        <p:spPr>
          <a:xfrm>
            <a:off x="1447800" y="5128701"/>
            <a:ext cx="893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Inverse True Positive is the total number of people the model predicts for recidivism, for each correct prediction.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Inverse True Positive should be close to 1 (baseline) for a fair outcome for any population irrespective of race/gender/sex. </a:t>
            </a:r>
          </a:p>
        </p:txBody>
      </p:sp>
    </p:spTree>
    <p:extLst>
      <p:ext uri="{BB962C8B-B14F-4D97-AF65-F5344CB8AC3E}">
        <p14:creationId xmlns:p14="http://schemas.microsoft.com/office/powerpoint/2010/main" val="137164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134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Current Model for Recidivsm</vt:lpstr>
      <vt:lpstr>New adjusted fair model for Recidivism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Sripriya Sundararaman</dc:creator>
  <cp:lastModifiedBy>Sripriya Sundararaman</cp:lastModifiedBy>
  <cp:revision>5</cp:revision>
  <dcterms:created xsi:type="dcterms:W3CDTF">2022-04-26T20:00:32Z</dcterms:created>
  <dcterms:modified xsi:type="dcterms:W3CDTF">2022-04-26T21:55:11Z</dcterms:modified>
</cp:coreProperties>
</file>