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11"/>
  </p:notesMasterIdLst>
  <p:sldIdLst>
    <p:sldId id="256" r:id="rId2"/>
    <p:sldId id="257" r:id="rId3"/>
    <p:sldId id="264" r:id="rId4"/>
    <p:sldId id="258" r:id="rId5"/>
    <p:sldId id="259" r:id="rId6"/>
    <p:sldId id="260" r:id="rId7"/>
    <p:sldId id="263"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4B10D-24EC-4F35-8931-0598CF615F82}" type="datetimeFigureOut">
              <a:rPr lang="en-IN" smtClean="0"/>
              <a:t>09-05-2024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3685D-52D7-4166-9202-499667A91C88}" type="slidenum">
              <a:rPr lang="en-IN" smtClean="0"/>
              <a:t>‹#›</a:t>
            </a:fld>
            <a:endParaRPr lang="en-IN"/>
          </a:p>
        </p:txBody>
      </p:sp>
    </p:spTree>
    <p:extLst>
      <p:ext uri="{BB962C8B-B14F-4D97-AF65-F5344CB8AC3E}">
        <p14:creationId xmlns:p14="http://schemas.microsoft.com/office/powerpoint/2010/main" val="1095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53685D-52D7-4166-9202-499667A91C88}" type="slidenum">
              <a:rPr lang="en-IN" smtClean="0"/>
              <a:t>9</a:t>
            </a:fld>
            <a:endParaRPr lang="en-IN"/>
          </a:p>
        </p:txBody>
      </p:sp>
    </p:spTree>
    <p:extLst>
      <p:ext uri="{BB962C8B-B14F-4D97-AF65-F5344CB8AC3E}">
        <p14:creationId xmlns:p14="http://schemas.microsoft.com/office/powerpoint/2010/main" val="731108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1776047-78AB-4216-9D6C-E736082E5C40}" type="datetimeFigureOut">
              <a:rPr lang="en-IN" smtClean="0"/>
              <a:t>09-05-2024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3835254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76047-78AB-4216-9D6C-E736082E5C40}"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308635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1776047-78AB-4216-9D6C-E736082E5C40}" type="datetimeFigureOut">
              <a:rPr lang="en-IN" smtClean="0"/>
              <a:t>09-05-2024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2766137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1776047-78AB-4216-9D6C-E736082E5C40}" type="datetimeFigureOut">
              <a:rPr lang="en-IN" smtClean="0"/>
              <a:t>09-05-2024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B1ABB9B-4051-45BF-AD22-3CE5F501F28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7378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1776047-78AB-4216-9D6C-E736082E5C40}" type="datetimeFigureOut">
              <a:rPr lang="en-IN" smtClean="0"/>
              <a:t>09-05-2024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333358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776047-78AB-4216-9D6C-E736082E5C40}"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1158108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776047-78AB-4216-9D6C-E736082E5C40}"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1059642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76047-78AB-4216-9D6C-E736082E5C40}"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6844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1776047-78AB-4216-9D6C-E736082E5C40}" type="datetimeFigureOut">
              <a:rPr lang="en-IN" smtClean="0"/>
              <a:t>09-05-2024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222751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76047-78AB-4216-9D6C-E736082E5C40}"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131510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1776047-78AB-4216-9D6C-E736082E5C40}" type="datetimeFigureOut">
              <a:rPr lang="en-IN" smtClean="0"/>
              <a:t>09-05-2024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343988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776047-78AB-4216-9D6C-E736082E5C40}"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83731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776047-78AB-4216-9D6C-E736082E5C40}"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376430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776047-78AB-4216-9D6C-E736082E5C40}"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55825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76047-78AB-4216-9D6C-E736082E5C40}"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419033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76047-78AB-4216-9D6C-E736082E5C40}"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81721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76047-78AB-4216-9D6C-E736082E5C40}"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1ABB9B-4051-45BF-AD22-3CE5F501F28F}" type="slidenum">
              <a:rPr lang="en-IN" smtClean="0"/>
              <a:t>‹#›</a:t>
            </a:fld>
            <a:endParaRPr lang="en-IN"/>
          </a:p>
        </p:txBody>
      </p:sp>
    </p:spTree>
    <p:extLst>
      <p:ext uri="{BB962C8B-B14F-4D97-AF65-F5344CB8AC3E}">
        <p14:creationId xmlns:p14="http://schemas.microsoft.com/office/powerpoint/2010/main" val="282144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776047-78AB-4216-9D6C-E736082E5C40}" type="datetimeFigureOut">
              <a:rPr lang="en-IN" smtClean="0"/>
              <a:t>09-05-2024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1ABB9B-4051-45BF-AD22-3CE5F501F28F}" type="slidenum">
              <a:rPr lang="en-IN" smtClean="0"/>
              <a:t>‹#›</a:t>
            </a:fld>
            <a:endParaRPr lang="en-IN"/>
          </a:p>
        </p:txBody>
      </p:sp>
    </p:spTree>
    <p:extLst>
      <p:ext uri="{BB962C8B-B14F-4D97-AF65-F5344CB8AC3E}">
        <p14:creationId xmlns:p14="http://schemas.microsoft.com/office/powerpoint/2010/main" val="4137605371"/>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2449" y="1300316"/>
            <a:ext cx="4358209" cy="4795683"/>
          </a:xfrm>
        </p:spPr>
        <p:txBody>
          <a:bodyPr numCol="1">
            <a:normAutofit fontScale="90000"/>
          </a:bodyPr>
          <a:lstStyle/>
          <a:p>
            <a:r>
              <a:rPr lang="en-US" sz="4000" b="1" dirty="0">
                <a:solidFill>
                  <a:schemeClr val="bg1"/>
                </a:solidFill>
                <a:highlight>
                  <a:srgbClr val="FFFF00"/>
                </a:highlight>
                <a:latin typeface="Arial Black" panose="020B0A04020102020204" pitchFamily="34" charset="0"/>
                <a:ea typeface="Segoe UI Black" panose="020B0A02040204020203" pitchFamily="34" charset="0"/>
              </a:rPr>
              <a:t>ANALYTICAL CRM DEVELOPMENT FOR - BANK</a:t>
            </a:r>
            <a:br>
              <a:rPr lang="en-US" sz="4000" b="1" dirty="0">
                <a:solidFill>
                  <a:schemeClr val="bg1"/>
                </a:solidFill>
                <a:highlight>
                  <a:srgbClr val="FFFF00"/>
                </a:highlight>
                <a:latin typeface="Arial Black" panose="020B0A04020102020204" pitchFamily="34" charset="0"/>
                <a:ea typeface="Segoe UI Black" panose="020B0A02040204020203" pitchFamily="34" charset="0"/>
              </a:rPr>
            </a:br>
            <a:r>
              <a:rPr lang="en-US" sz="4000" b="1" dirty="0">
                <a:solidFill>
                  <a:schemeClr val="bg1"/>
                </a:solidFill>
                <a:highlight>
                  <a:srgbClr val="FFFF00"/>
                </a:highlight>
                <a:latin typeface="Arial Black" panose="020B0A04020102020204" pitchFamily="34" charset="0"/>
                <a:ea typeface="Segoe UI Black" panose="020B0A02040204020203" pitchFamily="34" charset="0"/>
              </a:rPr>
              <a:t>CHURN  ANALYSIS</a:t>
            </a:r>
            <a:r>
              <a:rPr lang="en-US" sz="4000" b="1" dirty="0">
                <a:solidFill>
                  <a:schemeClr val="bg1"/>
                </a:solidFill>
                <a:latin typeface="Arial Black" panose="020B0A04020102020204" pitchFamily="34" charset="0"/>
                <a:ea typeface="Segoe UI Black" panose="020B0A02040204020203" pitchFamily="34" charset="0"/>
              </a:rPr>
              <a:t>CRM </a:t>
            </a:r>
            <a:r>
              <a:rPr lang="en-US" sz="4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DEVELOPMENT</a:t>
            </a:r>
            <a:r>
              <a:rPr lang="en-US" sz="4000" b="1" dirty="0">
                <a:solidFill>
                  <a:schemeClr val="bg1"/>
                </a:solidFill>
                <a:latin typeface="Segoe UI Black" panose="020B0A02040204020203" pitchFamily="34" charset="0"/>
                <a:ea typeface="Segoe UI Black" panose="020B0A02040204020203" pitchFamily="34" charset="0"/>
              </a:rPr>
              <a:t> </a:t>
            </a:r>
            <a:r>
              <a:rPr lang="en-US" b="1" dirty="0">
                <a:solidFill>
                  <a:schemeClr val="bg1"/>
                </a:solidFill>
                <a:latin typeface="Segoe UI Black" panose="020B0A02040204020203" pitchFamily="34" charset="0"/>
                <a:ea typeface="Segoe UI Black" panose="020B0A02040204020203" pitchFamily="34" charset="0"/>
              </a:rPr>
              <a:t>FOR- BANK CHURN ANALYSIS</a:t>
            </a:r>
            <a:endParaRPr lang="en-IN" b="1" dirty="0">
              <a:solidFill>
                <a:schemeClr val="bg1"/>
              </a:solidFill>
              <a:latin typeface="Segoe UI Black" panose="020B0A02040204020203" pitchFamily="34" charset="0"/>
              <a:ea typeface="Segoe UI Black" panose="020B0A02040204020203" pitchFamily="34" charset="0"/>
            </a:endParaRPr>
          </a:p>
        </p:txBody>
      </p:sp>
      <p:pic>
        <p:nvPicPr>
          <p:cNvPr id="1026" name="Picture 2">
            <a:extLst>
              <a:ext uri="{FF2B5EF4-FFF2-40B4-BE49-F238E27FC236}">
                <a16:creationId xmlns:a16="http://schemas.microsoft.com/office/drawing/2014/main" id="{15A11D55-B076-618B-C04C-BD7553D26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625" y="1300316"/>
            <a:ext cx="7150571" cy="445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96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0752" y="394464"/>
            <a:ext cx="3821373" cy="369332"/>
          </a:xfrm>
          <a:prstGeom prst="rect">
            <a:avLst/>
          </a:prstGeom>
          <a:noFill/>
        </p:spPr>
        <p:txBody>
          <a:bodyPr wrap="square" rtlCol="0">
            <a:spAutoFit/>
          </a:bodyPr>
          <a:lstStyle/>
          <a:p>
            <a:r>
              <a:rPr lang="en-US" b="1" dirty="0"/>
              <a:t>Understanding Bank Churn</a:t>
            </a:r>
            <a:endParaRPr lang="en-IN" b="1" dirty="0"/>
          </a:p>
        </p:txBody>
      </p:sp>
      <p:sp>
        <p:nvSpPr>
          <p:cNvPr id="3" name="TextBox 2"/>
          <p:cNvSpPr txBox="1"/>
          <p:nvPr/>
        </p:nvSpPr>
        <p:spPr>
          <a:xfrm>
            <a:off x="2021630" y="4770908"/>
            <a:ext cx="5775350" cy="1877437"/>
          </a:xfrm>
          <a:prstGeom prst="rect">
            <a:avLst/>
          </a:prstGeom>
          <a:noFill/>
        </p:spPr>
        <p:txBody>
          <a:bodyPr wrap="square" rtlCol="0">
            <a:spAutoFit/>
          </a:bodyPr>
          <a:lstStyle/>
          <a:p>
            <a:r>
              <a:rPr lang="en-US" b="1" dirty="0"/>
              <a:t>What Is Bank Churn?</a:t>
            </a:r>
          </a:p>
          <a:p>
            <a:r>
              <a:rPr lang="en-US" sz="1400" dirty="0"/>
              <a:t>Customer Churn prediction means knowing which customers are likely to leave or unsubscribe from your service. For many companies, this is an important prediction. This is because acquiring new customers often costs more than retaining existing ones. Once you’ve identified customers at risk of churn, you need to know exactly what marketing efforts you should make with each customer to maximize their likelihood of staying.</a:t>
            </a:r>
            <a:endParaRPr lang="en-IN" sz="1400" dirty="0"/>
          </a:p>
        </p:txBody>
      </p:sp>
      <p:pic>
        <p:nvPicPr>
          <p:cNvPr id="2050" name="Picture 2" descr="Bank Customers Churn Analysis">
            <a:extLst>
              <a:ext uri="{FF2B5EF4-FFF2-40B4-BE49-F238E27FC236}">
                <a16:creationId xmlns:a16="http://schemas.microsoft.com/office/drawing/2014/main" id="{687E4085-2378-B48D-C8A3-6D1ED641E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619" y="1062377"/>
            <a:ext cx="6600825"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14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63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8740" y="641445"/>
            <a:ext cx="10454185" cy="830997"/>
          </a:xfrm>
          <a:prstGeom prst="rect">
            <a:avLst/>
          </a:prstGeom>
          <a:noFill/>
        </p:spPr>
        <p:txBody>
          <a:bodyPr wrap="square" rtlCol="0">
            <a:spAutoFit/>
          </a:bodyPr>
          <a:lstStyle/>
          <a:p>
            <a:r>
              <a:rPr lang="en-US" sz="2000" b="1" dirty="0"/>
              <a:t>Factors Contributing to Bank Churn</a:t>
            </a:r>
          </a:p>
          <a:p>
            <a:r>
              <a:rPr lang="en-US" sz="1400" dirty="0"/>
              <a:t>When analyzing the reasons behind bank churn, several factors comes into play. Understanding these factors can help</a:t>
            </a:r>
          </a:p>
          <a:p>
            <a:r>
              <a:rPr lang="en-US" sz="1400" dirty="0"/>
              <a:t>Banks Identify areas for improvements and implement strategies to retain customers.</a:t>
            </a:r>
            <a:endParaRPr lang="en-IN" sz="1400" dirty="0"/>
          </a:p>
        </p:txBody>
      </p:sp>
      <p:sp>
        <p:nvSpPr>
          <p:cNvPr id="3" name="TextBox 2"/>
          <p:cNvSpPr txBox="1"/>
          <p:nvPr/>
        </p:nvSpPr>
        <p:spPr>
          <a:xfrm>
            <a:off x="668737" y="1798492"/>
            <a:ext cx="4804012" cy="369332"/>
          </a:xfrm>
          <a:prstGeom prst="rect">
            <a:avLst/>
          </a:prstGeom>
          <a:noFill/>
        </p:spPr>
        <p:txBody>
          <a:bodyPr wrap="square" rtlCol="0">
            <a:spAutoFit/>
          </a:bodyPr>
          <a:lstStyle/>
          <a:p>
            <a:r>
              <a:rPr lang="en-US" b="1" dirty="0"/>
              <a:t>Factors Contributing to Bank Churn</a:t>
            </a:r>
          </a:p>
        </p:txBody>
      </p:sp>
      <p:graphicFrame>
        <p:nvGraphicFramePr>
          <p:cNvPr id="4" name="Table 3"/>
          <p:cNvGraphicFramePr>
            <a:graphicFrameLocks noGrp="1"/>
          </p:cNvGraphicFramePr>
          <p:nvPr>
            <p:extLst>
              <p:ext uri="{D42A27DB-BD31-4B8C-83A1-F6EECF244321}">
                <p14:modId xmlns:p14="http://schemas.microsoft.com/office/powerpoint/2010/main" val="4044426861"/>
              </p:ext>
            </p:extLst>
          </p:nvPr>
        </p:nvGraphicFramePr>
        <p:xfrm>
          <a:off x="668737" y="2493875"/>
          <a:ext cx="11136576" cy="3257739"/>
        </p:xfrm>
        <a:graphic>
          <a:graphicData uri="http://schemas.openxmlformats.org/drawingml/2006/table">
            <a:tbl>
              <a:tblPr firstRow="1" bandRow="1">
                <a:tableStyleId>{2D5ABB26-0587-4C30-8999-92F81FD0307C}</a:tableStyleId>
              </a:tblPr>
              <a:tblGrid>
                <a:gridCol w="4201661">
                  <a:extLst>
                    <a:ext uri="{9D8B030D-6E8A-4147-A177-3AD203B41FA5}">
                      <a16:colId xmlns:a16="http://schemas.microsoft.com/office/drawing/2014/main" val="20000"/>
                    </a:ext>
                  </a:extLst>
                </a:gridCol>
                <a:gridCol w="6934915">
                  <a:extLst>
                    <a:ext uri="{9D8B030D-6E8A-4147-A177-3AD203B41FA5}">
                      <a16:colId xmlns:a16="http://schemas.microsoft.com/office/drawing/2014/main" val="20001"/>
                    </a:ext>
                  </a:extLst>
                </a:gridCol>
              </a:tblGrid>
              <a:tr h="788859">
                <a:tc>
                  <a:txBody>
                    <a:bodyPr/>
                    <a:lstStyle/>
                    <a:p>
                      <a:r>
                        <a:rPr lang="en-US" dirty="0"/>
                        <a:t>Factor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Description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84597">
                <a:tc>
                  <a:txBody>
                    <a:bodyPr/>
                    <a:lstStyle/>
                    <a:p>
                      <a:r>
                        <a:rPr lang="en-US" dirty="0"/>
                        <a:t>Customer</a:t>
                      </a:r>
                      <a:r>
                        <a:rPr lang="en-US" baseline="0" dirty="0"/>
                        <a:t> Satisfaction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Low levels of customer</a:t>
                      </a:r>
                      <a:r>
                        <a:rPr lang="en-US" sz="1600" baseline="0" dirty="0"/>
                        <a:t> satisfaction can lead to churn.</a:t>
                      </a:r>
                    </a:p>
                    <a:p>
                      <a:r>
                        <a:rPr lang="en-US" sz="1600" baseline="0" dirty="0"/>
                        <a:t>Dissatisfaction with customer Service, long wait times, and</a:t>
                      </a:r>
                    </a:p>
                    <a:p>
                      <a:r>
                        <a:rPr lang="en-US" sz="1600" baseline="0" dirty="0"/>
                        <a:t>Unresolved issues are common reasons why customers churn banks.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84597">
                <a:tc>
                  <a:txBody>
                    <a:bodyPr/>
                    <a:lstStyle/>
                    <a:p>
                      <a:r>
                        <a:rPr lang="en-US" dirty="0"/>
                        <a:t>Fees and Charges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High fees</a:t>
                      </a:r>
                      <a:r>
                        <a:rPr lang="en-US" sz="1600" baseline="0" dirty="0"/>
                        <a:t> and charges can be a significant deterrent for customers. If a banks fees are higher compared to or if customers feel they are being charged unfairly, they may choose to switch banks.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84597">
                <a:tc>
                  <a:txBody>
                    <a:bodyPr/>
                    <a:lstStyle/>
                    <a:p>
                      <a:r>
                        <a:rPr lang="en-US" dirty="0"/>
                        <a:t>Competition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Intense competition in the banking industry can lead to churn, If</a:t>
                      </a:r>
                      <a:r>
                        <a:rPr lang="en-US" sz="1600" baseline="0" dirty="0"/>
                        <a:t> a competitor offers better rates, incentives, or a more user-friendly experience, customers may be tempted to switch banks.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219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22" y="505699"/>
            <a:ext cx="9826388" cy="5281067"/>
          </a:xfrm>
          <a:prstGeom prst="rect">
            <a:avLst/>
          </a:prstGeom>
        </p:spPr>
      </p:pic>
    </p:spTree>
    <p:extLst>
      <p:ext uri="{BB962C8B-B14F-4D97-AF65-F5344CB8AC3E}">
        <p14:creationId xmlns:p14="http://schemas.microsoft.com/office/powerpoint/2010/main" val="257305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81" y="253714"/>
            <a:ext cx="11250505" cy="6297211"/>
          </a:xfrm>
          <a:prstGeom prst="rect">
            <a:avLst/>
          </a:prstGeom>
        </p:spPr>
      </p:pic>
    </p:spTree>
    <p:extLst>
      <p:ext uri="{BB962C8B-B14F-4D97-AF65-F5344CB8AC3E}">
        <p14:creationId xmlns:p14="http://schemas.microsoft.com/office/powerpoint/2010/main" val="245645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8740" y="641445"/>
            <a:ext cx="10454185" cy="523220"/>
          </a:xfrm>
          <a:prstGeom prst="rect">
            <a:avLst/>
          </a:prstGeom>
          <a:noFill/>
        </p:spPr>
        <p:txBody>
          <a:bodyPr wrap="square" rtlCol="0">
            <a:spAutoFit/>
          </a:bodyPr>
          <a:lstStyle/>
          <a:p>
            <a:r>
              <a:rPr lang="en-US" sz="2800" b="1" dirty="0"/>
              <a:t>Retention Strategies</a:t>
            </a:r>
          </a:p>
        </p:txBody>
      </p:sp>
      <p:sp>
        <p:nvSpPr>
          <p:cNvPr id="3" name="TextBox 2"/>
          <p:cNvSpPr txBox="1"/>
          <p:nvPr/>
        </p:nvSpPr>
        <p:spPr>
          <a:xfrm>
            <a:off x="668737" y="1644604"/>
            <a:ext cx="5691120" cy="369332"/>
          </a:xfrm>
          <a:prstGeom prst="rect">
            <a:avLst/>
          </a:prstGeom>
          <a:noFill/>
        </p:spPr>
        <p:txBody>
          <a:bodyPr wrap="square" rtlCol="0">
            <a:spAutoFit/>
          </a:bodyPr>
          <a:lstStyle/>
          <a:p>
            <a:r>
              <a:rPr lang="en-US" b="1" dirty="0"/>
              <a:t>Retention Strategies to Reduce Bank Churn</a:t>
            </a:r>
          </a:p>
        </p:txBody>
      </p:sp>
      <p:graphicFrame>
        <p:nvGraphicFramePr>
          <p:cNvPr id="4" name="Table 3"/>
          <p:cNvGraphicFramePr>
            <a:graphicFrameLocks noGrp="1"/>
          </p:cNvGraphicFramePr>
          <p:nvPr>
            <p:extLst>
              <p:ext uri="{D42A27DB-BD31-4B8C-83A1-F6EECF244321}">
                <p14:modId xmlns:p14="http://schemas.microsoft.com/office/powerpoint/2010/main" val="154406811"/>
              </p:ext>
            </p:extLst>
          </p:nvPr>
        </p:nvGraphicFramePr>
        <p:xfrm>
          <a:off x="668737" y="2493875"/>
          <a:ext cx="11136576" cy="3181013"/>
        </p:xfrm>
        <a:graphic>
          <a:graphicData uri="http://schemas.openxmlformats.org/drawingml/2006/table">
            <a:tbl>
              <a:tblPr firstRow="1" bandRow="1">
                <a:tableStyleId>{2D5ABB26-0587-4C30-8999-92F81FD0307C}</a:tableStyleId>
              </a:tblPr>
              <a:tblGrid>
                <a:gridCol w="4201661">
                  <a:extLst>
                    <a:ext uri="{9D8B030D-6E8A-4147-A177-3AD203B41FA5}">
                      <a16:colId xmlns:a16="http://schemas.microsoft.com/office/drawing/2014/main" val="20000"/>
                    </a:ext>
                  </a:extLst>
                </a:gridCol>
                <a:gridCol w="6934915">
                  <a:extLst>
                    <a:ext uri="{9D8B030D-6E8A-4147-A177-3AD203B41FA5}">
                      <a16:colId xmlns:a16="http://schemas.microsoft.com/office/drawing/2014/main" val="20001"/>
                    </a:ext>
                  </a:extLst>
                </a:gridCol>
              </a:tblGrid>
              <a:tr h="788859">
                <a:tc>
                  <a:txBody>
                    <a:bodyPr/>
                    <a:lstStyle/>
                    <a:p>
                      <a:r>
                        <a:rPr lang="en-US" dirty="0"/>
                        <a:t>Strategy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Description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84597">
                <a:tc>
                  <a:txBody>
                    <a:bodyPr/>
                    <a:lstStyle/>
                    <a:p>
                      <a:r>
                        <a:rPr lang="en-US" dirty="0"/>
                        <a:t>Personalized</a:t>
                      </a:r>
                      <a:r>
                        <a:rPr lang="en-US" baseline="0" dirty="0"/>
                        <a:t> Offers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aseline="0" dirty="0"/>
                        <a:t>Provide tailored offers and incentives based on customer preferences and behavior to encourage retention.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84597">
                <a:tc>
                  <a:txBody>
                    <a:bodyPr/>
                    <a:lstStyle/>
                    <a:p>
                      <a:r>
                        <a:rPr lang="en-US" dirty="0"/>
                        <a:t>Customers</a:t>
                      </a:r>
                      <a:r>
                        <a:rPr lang="en-US" baseline="0" dirty="0"/>
                        <a:t> Loyalty Programs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Implement</a:t>
                      </a:r>
                      <a:r>
                        <a:rPr lang="en-US" sz="1600" baseline="0" dirty="0"/>
                        <a:t> loyalty programs that reward customers for their continued business and encourage them to stay with the bank.</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84597">
                <a:tc>
                  <a:txBody>
                    <a:bodyPr/>
                    <a:lstStyle/>
                    <a:p>
                      <a:r>
                        <a:rPr lang="en-US" dirty="0"/>
                        <a:t>Improved</a:t>
                      </a:r>
                      <a:r>
                        <a:rPr lang="en-US" baseline="0" dirty="0"/>
                        <a:t> Customer Service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Enhance</a:t>
                      </a:r>
                      <a:r>
                        <a:rPr lang="en-US" sz="1600" baseline="0" dirty="0"/>
                        <a:t> the customer service experience service experiences by providing and personalized assistance, resolving issues efficiently, and addressing customer feedback.</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2313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3206" y="859810"/>
            <a:ext cx="9608024" cy="4001095"/>
          </a:xfrm>
          <a:prstGeom prst="rect">
            <a:avLst/>
          </a:prstGeom>
          <a:noFill/>
        </p:spPr>
        <p:txBody>
          <a:bodyPr wrap="square" rtlCol="0">
            <a:spAutoFit/>
          </a:bodyPr>
          <a:lstStyle/>
          <a:p>
            <a:r>
              <a:rPr lang="en-US" sz="3200" b="1" dirty="0"/>
              <a:t>Key Takeaways</a:t>
            </a:r>
          </a:p>
          <a:p>
            <a:endParaRPr lang="en-US" sz="2800" b="1" dirty="0"/>
          </a:p>
          <a:p>
            <a:r>
              <a:rPr lang="en-US" b="1" dirty="0"/>
              <a:t>Customer Satisfaction</a:t>
            </a:r>
          </a:p>
          <a:p>
            <a:pPr marL="285750" indent="-285750">
              <a:buFont typeface="Arial" panose="020B0604020202020204" pitchFamily="34" charset="0"/>
              <a:buChar char="•"/>
            </a:pPr>
            <a:r>
              <a:rPr lang="en-US" sz="1600" dirty="0"/>
              <a:t>Customer satisfaction is a critical factor in bank churn.</a:t>
            </a:r>
          </a:p>
          <a:p>
            <a:pPr marL="285750" indent="-285750">
              <a:buFont typeface="Arial" panose="020B0604020202020204" pitchFamily="34" charset="0"/>
              <a:buChar char="•"/>
            </a:pPr>
            <a:r>
              <a:rPr lang="en-US" sz="1600" dirty="0"/>
              <a:t>Dissatisfied customers are more likely to switch banks.</a:t>
            </a:r>
          </a:p>
          <a:p>
            <a:endParaRPr lang="en-US" sz="1400" dirty="0"/>
          </a:p>
          <a:p>
            <a:r>
              <a:rPr lang="en-US" b="1" dirty="0"/>
              <a:t>Predictive Models</a:t>
            </a:r>
          </a:p>
          <a:p>
            <a:pPr marL="285750" indent="-285750">
              <a:buFont typeface="Arial" panose="020B0604020202020204" pitchFamily="34" charset="0"/>
              <a:buChar char="•"/>
            </a:pPr>
            <a:r>
              <a:rPr lang="en-US" sz="1600" dirty="0"/>
              <a:t>Predictive Models can help identify customers at risk of churn.</a:t>
            </a:r>
          </a:p>
          <a:p>
            <a:pPr marL="285750" indent="-285750">
              <a:buFont typeface="Arial" panose="020B0604020202020204" pitchFamily="34" charset="0"/>
              <a:buChar char="•"/>
            </a:pPr>
            <a:r>
              <a:rPr lang="en-US" sz="1600" dirty="0"/>
              <a:t>By analyzing customers data, predictive models can identify patterns and indicators of churn</a:t>
            </a:r>
            <a:r>
              <a:rPr lang="en-US" sz="1400" b="1" dirty="0"/>
              <a:t>.</a:t>
            </a:r>
          </a:p>
          <a:p>
            <a:pPr marL="285750" indent="-285750">
              <a:buFont typeface="Arial" panose="020B0604020202020204" pitchFamily="34" charset="0"/>
              <a:buChar char="•"/>
            </a:pPr>
            <a:endParaRPr lang="en-US" sz="1400" b="1" dirty="0"/>
          </a:p>
          <a:p>
            <a:r>
              <a:rPr lang="en-US" b="1" dirty="0"/>
              <a:t>Retention Strategies</a:t>
            </a:r>
          </a:p>
          <a:p>
            <a:pPr marL="285750" indent="-285750">
              <a:buFont typeface="Arial" panose="020B0604020202020204" pitchFamily="34" charset="0"/>
              <a:buChar char="•"/>
            </a:pPr>
            <a:r>
              <a:rPr lang="en-US" sz="1600" dirty="0"/>
              <a:t>Effective retention strategies can help reduce churn.</a:t>
            </a:r>
          </a:p>
          <a:p>
            <a:pPr marL="285750" indent="-285750">
              <a:buFont typeface="Arial" panose="020B0604020202020204" pitchFamily="34" charset="0"/>
              <a:buChar char="•"/>
            </a:pPr>
            <a:r>
              <a:rPr lang="en-US" sz="1600" dirty="0"/>
              <a:t>Providing personalized offers and incentives can incentivize customers to stay with the bank.</a:t>
            </a:r>
            <a:endParaRPr lang="en-IN" sz="1600" dirty="0"/>
          </a:p>
        </p:txBody>
      </p:sp>
    </p:spTree>
    <p:extLst>
      <p:ext uri="{BB962C8B-B14F-4D97-AF65-F5344CB8AC3E}">
        <p14:creationId xmlns:p14="http://schemas.microsoft.com/office/powerpoint/2010/main" val="122545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2072" y="2279176"/>
            <a:ext cx="8857397" cy="1862048"/>
          </a:xfrm>
          <a:prstGeom prst="rect">
            <a:avLst/>
          </a:prstGeom>
          <a:noFill/>
        </p:spPr>
        <p:txBody>
          <a:bodyPr wrap="square" rtlCol="0">
            <a:spAutoFit/>
          </a:bodyPr>
          <a:lstStyle/>
          <a:p>
            <a:pPr algn="ctr"/>
            <a:r>
              <a:rPr lang="en-US" sz="11500" b="1" dirty="0">
                <a:solidFill>
                  <a:schemeClr val="bg2">
                    <a:lumMod val="40000"/>
                    <a:lumOff val="60000"/>
                  </a:schemeClr>
                </a:solidFill>
              </a:rPr>
              <a:t>THANK YOU!</a:t>
            </a:r>
            <a:endParaRPr lang="en-IN" sz="11500" b="1" dirty="0">
              <a:solidFill>
                <a:schemeClr val="bg2">
                  <a:lumMod val="40000"/>
                  <a:lumOff val="60000"/>
                </a:schemeClr>
              </a:solidFill>
            </a:endParaRPr>
          </a:p>
        </p:txBody>
      </p:sp>
    </p:spTree>
    <p:extLst>
      <p:ext uri="{BB962C8B-B14F-4D97-AF65-F5344CB8AC3E}">
        <p14:creationId xmlns:p14="http://schemas.microsoft.com/office/powerpoint/2010/main" val="11081101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10604</TotalTime>
  <Words>396</Words>
  <Application>Microsoft Office PowerPoint</Application>
  <PresentationFormat>Widescreen</PresentationFormat>
  <Paragraphs>43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Cascadia Code</vt:lpstr>
      <vt:lpstr>Century Gothic</vt:lpstr>
      <vt:lpstr>Segoe UI Black</vt:lpstr>
      <vt:lpstr>Vapor Trail</vt:lpstr>
      <vt:lpstr>ANALYTICAL CRM DEVELOPMENT FOR - BANK CHURN  ANALYSISCRM DEVELOPMENT FOR- BANK CHURN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CHURN ANALYSIS</dc:title>
  <dc:creator>Microsoft account</dc:creator>
  <cp:lastModifiedBy>Shruti srivastava</cp:lastModifiedBy>
  <cp:revision>16</cp:revision>
  <dcterms:created xsi:type="dcterms:W3CDTF">2024-02-02T15:13:57Z</dcterms:created>
  <dcterms:modified xsi:type="dcterms:W3CDTF">2024-05-16T13:48:54Z</dcterms:modified>
</cp:coreProperties>
</file>