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9" r:id="rId3"/>
    <p:sldId id="300" r:id="rId4"/>
    <p:sldId id="307" r:id="rId5"/>
    <p:sldId id="301" r:id="rId6"/>
    <p:sldId id="302" r:id="rId7"/>
    <p:sldId id="303" r:id="rId8"/>
    <p:sldId id="304" r:id="rId9"/>
    <p:sldId id="305" r:id="rId10"/>
    <p:sldId id="30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342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9D50C-8D9E-4496-A5DE-A731F8E6A9CE}" type="datetimeFigureOut">
              <a:rPr lang="en-US" smtClean="0"/>
              <a:pPr/>
              <a:t>10/10/2024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C1366-8037-4DAD-8B2B-E8F8285264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EB4F248-F7DC-445F-AF84-CE7EF763B6D2}" type="datetime1">
              <a:rPr lang="en-US" smtClean="0"/>
              <a:pPr/>
              <a:t>10/10/2024</a:t>
            </a:fld>
            <a:endParaRPr lang="en-US"/>
          </a:p>
        </p:txBody>
      </p:sp>
      <p:sp>
        <p:nvSpPr>
          <p:cNvPr id="17" name="Footer Placeholder 16"/>
          <p:cNvSpPr>
            <a:spLocks noGrp="1"/>
          </p:cNvSpPr>
          <p:nvPr>
            <p:ph type="ftr" sz="quarter" idx="11"/>
          </p:nvPr>
        </p:nvSpPr>
        <p:spPr/>
        <p:txBody>
          <a:bodyPr/>
          <a:lstStyle/>
          <a:p>
            <a:r>
              <a:rPr lang="en-US"/>
              <a:t>Department of Computer Science &amp; Engineering, NBNSCOE, Solapur</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448BB6-C171-4B4A-A986-7885B739D732}" type="datetime1">
              <a:rPr lang="en-US" smtClean="0"/>
              <a:pPr/>
              <a:t>10/10/2024</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A20F8B-B726-4797-8DF1-AED77D5A1BC5}" type="datetime1">
              <a:rPr lang="en-US" smtClean="0"/>
              <a:pPr/>
              <a:t>10/10/2024</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EC62963-23AE-4467-8E61-5733824A8ECC}" type="datetime1">
              <a:rPr lang="en-US" smtClean="0"/>
              <a:pPr/>
              <a:t>10/10/2024</a:t>
            </a:fld>
            <a:endParaRPr lang="en-US"/>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Department of Computer Science &amp; Engineering, NBNSCOE, Solapur</a:t>
            </a:r>
          </a:p>
        </p:txBody>
      </p:sp>
      <p:sp>
        <p:nvSpPr>
          <p:cNvPr id="4" name="Date Placeholder 3"/>
          <p:cNvSpPr>
            <a:spLocks noGrp="1"/>
          </p:cNvSpPr>
          <p:nvPr>
            <p:ph type="dt" sz="half" idx="10"/>
          </p:nvPr>
        </p:nvSpPr>
        <p:spPr/>
        <p:txBody>
          <a:bodyPr/>
          <a:lstStyle/>
          <a:p>
            <a:fld id="{333E13A3-7EDF-4CD8-BF61-A9EEF97E7273}" type="datetime1">
              <a:rPr lang="en-US" smtClean="0"/>
              <a:pPr/>
              <a:t>10/10/2024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3E1BD34-8C08-468E-BFF9-E5A8B05D2030}" type="datetime1">
              <a:rPr lang="en-US" smtClean="0"/>
              <a:pPr/>
              <a:t>10/10/2024</a:t>
            </a:fld>
            <a:endParaRPr lang="en-US"/>
          </a:p>
        </p:txBody>
      </p:sp>
      <p:sp>
        <p:nvSpPr>
          <p:cNvPr id="6" name="Footer Placeholder 5"/>
          <p:cNvSpPr>
            <a:spLocks noGrp="1"/>
          </p:cNvSpPr>
          <p:nvPr>
            <p:ph type="ftr" sz="quarter" idx="11"/>
          </p:nvPr>
        </p:nvSpPr>
        <p:spPr/>
        <p:txBody>
          <a:bodyPr/>
          <a:lstStyle/>
          <a:p>
            <a:r>
              <a:rPr lang="en-US"/>
              <a:t>Department of Computer Science &amp; Engineering, NBNSCOE, Solapur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26B8673-3724-4A5D-B7F7-C8CA217F643C}" type="datetime1">
              <a:rPr lang="en-US" smtClean="0"/>
              <a:pPr/>
              <a:t>10/10/2024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Department of Computer Science &amp; Engineering, NBNSCOE, Solapur</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7111B2A-E93F-4E3D-80AD-72DA3CAC0BA8}" type="datetime1">
              <a:rPr lang="en-US" smtClean="0"/>
              <a:pPr/>
              <a:t>10/10/2024</a:t>
            </a:fld>
            <a:endParaRPr lang="en-US"/>
          </a:p>
        </p:txBody>
      </p:sp>
      <p:sp>
        <p:nvSpPr>
          <p:cNvPr id="4" name="Footer Placeholder 3"/>
          <p:cNvSpPr>
            <a:spLocks noGrp="1"/>
          </p:cNvSpPr>
          <p:nvPr>
            <p:ph type="ftr" sz="quarter" idx="11"/>
          </p:nvPr>
        </p:nvSpPr>
        <p:spPr/>
        <p:txBody>
          <a:bodyPr/>
          <a:lstStyle/>
          <a:p>
            <a:r>
              <a:rPr lang="en-US"/>
              <a:t>Department of Computer Science &amp; Engineering, NBNSCOE, Solapur</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9E10497-853C-4C97-86B0-BC9F23C4A906}" type="datetime1">
              <a:rPr lang="en-US" smtClean="0"/>
              <a:pPr/>
              <a:t>10/10/2024</a:t>
            </a:fld>
            <a:endParaRPr lang="en-US"/>
          </a:p>
        </p:txBody>
      </p:sp>
      <p:sp>
        <p:nvSpPr>
          <p:cNvPr id="3" name="Footer Placeholder 2"/>
          <p:cNvSpPr>
            <a:spLocks noGrp="1"/>
          </p:cNvSpPr>
          <p:nvPr>
            <p:ph type="ftr" sz="quarter" idx="11"/>
          </p:nvPr>
        </p:nvSpPr>
        <p:spPr/>
        <p:txBody>
          <a:bodyPr/>
          <a:lstStyle/>
          <a:p>
            <a:r>
              <a:rPr lang="en-US"/>
              <a:t>Department of Computer Science &amp; Engineering, NBNSCOE, Solapur</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8BF935E-67AD-48D9-B04D-4B3D61166B18}" type="datetime1">
              <a:rPr lang="en-US" smtClean="0"/>
              <a:pPr/>
              <a:t>10/10/2024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Department of Computer Science &amp; Engineering, NBNSCOE, Solapur</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956645A-E339-44F3-A58E-A8EC98D9E6A1}" type="datetime1">
              <a:rPr lang="en-US" smtClean="0"/>
              <a:pPr/>
              <a:t>10/10/2024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Department of Computer Science &amp; Engineering, NBNSCOE, Solapur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D0AB0D-DBF3-43A4-B387-FD1925C4625D}" type="datetime1">
              <a:rPr lang="en-US" smtClean="0"/>
              <a:pPr/>
              <a:t>10/10/2024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Department of Computer Science &amp; Engineering, NBNSCOE, Solapur</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57400"/>
            <a:ext cx="8991600" cy="838200"/>
          </a:xfrm>
        </p:spPr>
        <p:txBody>
          <a:bodyPr>
            <a:normAutofit/>
          </a:bodyPr>
          <a:lstStyle/>
          <a:p>
            <a:r>
              <a:rPr lang="en-US" sz="2000" cap="none" spc="0" dirty="0">
                <a:solidFill>
                  <a:srgbClr val="336699"/>
                </a:solidFill>
                <a:latin typeface="Footlight MT Light" pitchFamily="18" charset="0"/>
                <a:ea typeface="Calibri"/>
                <a:cs typeface="Calibri"/>
              </a:rPr>
              <a:t>Project Phase I                                                          Project Synopsis Review – I</a:t>
            </a:r>
            <a:endParaRPr lang="en-IN" sz="2000" cap="none" spc="0" dirty="0">
              <a:solidFill>
                <a:srgbClr val="336699"/>
              </a:solidFill>
              <a:latin typeface="Footlight MT Light" pitchFamily="18" charset="0"/>
              <a:ea typeface="Calibri"/>
              <a:cs typeface="Calibri"/>
              <a:sym typeface="Calibri"/>
            </a:endParaRPr>
          </a:p>
          <a:p>
            <a:endParaRPr lang="en-US" sz="2000" cap="none" spc="0" dirty="0">
              <a:solidFill>
                <a:srgbClr val="336699"/>
              </a:solidFill>
              <a:latin typeface="Footlight MT Light" pitchFamily="18" charset="0"/>
              <a:ea typeface="Calibri"/>
              <a:cs typeface="Calibri"/>
            </a:endParaRPr>
          </a:p>
          <a:p>
            <a:endParaRPr lang="en-US" sz="700" dirty="0"/>
          </a:p>
        </p:txBody>
      </p:sp>
      <p:sp>
        <p:nvSpPr>
          <p:cNvPr id="2" name="Title 1"/>
          <p:cNvSpPr>
            <a:spLocks noGrp="1"/>
          </p:cNvSpPr>
          <p:nvPr>
            <p:ph type="ctrTitle"/>
          </p:nvPr>
        </p:nvSpPr>
        <p:spPr>
          <a:xfrm>
            <a:off x="381000" y="1524001"/>
            <a:ext cx="8229600" cy="304799"/>
          </a:xfrm>
        </p:spPr>
        <p:txBody>
          <a:bodyPr>
            <a:normAutofit fontScale="90000"/>
          </a:bodyPr>
          <a:lstStyle/>
          <a:p>
            <a:r>
              <a:rPr lang="en-US" sz="1400" dirty="0" err="1"/>
              <a:t>Savitribai</a:t>
            </a:r>
            <a:r>
              <a:rPr lang="en-US" sz="1400" dirty="0"/>
              <a:t> </a:t>
            </a:r>
            <a:r>
              <a:rPr lang="en-US" sz="1400" dirty="0" err="1"/>
              <a:t>Phule</a:t>
            </a:r>
            <a:r>
              <a:rPr lang="en-US" sz="1400" dirty="0"/>
              <a:t> </a:t>
            </a:r>
            <a:r>
              <a:rPr lang="en-US" sz="1400" dirty="0" err="1"/>
              <a:t>Shikshan</a:t>
            </a:r>
            <a:r>
              <a:rPr lang="en-US" sz="1400" dirty="0"/>
              <a:t> </a:t>
            </a:r>
            <a:r>
              <a:rPr lang="en-US" sz="1400" dirty="0" err="1"/>
              <a:t>Prasarak</a:t>
            </a:r>
            <a:r>
              <a:rPr lang="en-US" sz="1400" dirty="0"/>
              <a:t> </a:t>
            </a:r>
            <a:r>
              <a:rPr lang="en-US" sz="1400" dirty="0" err="1"/>
              <a:t>Mandal’s</a:t>
            </a:r>
            <a:br>
              <a:rPr lang="en-US" sz="1400" dirty="0"/>
            </a:br>
            <a:r>
              <a:rPr lang="en-US" sz="3900" dirty="0">
                <a:solidFill>
                  <a:schemeClr val="accent2">
                    <a:lumMod val="75000"/>
                  </a:schemeClr>
                </a:solidFill>
              </a:rPr>
              <a:t>N. B. Navale Sinhgad College of Engineering, Solapur</a:t>
            </a:r>
            <a:br>
              <a:rPr lang="en-US" sz="1400" dirty="0"/>
            </a:br>
            <a:r>
              <a:rPr lang="en-IN" sz="1400" b="1" dirty="0">
                <a:solidFill>
                  <a:schemeClr val="bg2">
                    <a:lumMod val="50000"/>
                  </a:schemeClr>
                </a:solidFill>
                <a:latin typeface="Calibri"/>
                <a:ea typeface="Calibri"/>
                <a:cs typeface="Calibri"/>
                <a:sym typeface="Calibri"/>
              </a:rPr>
              <a:t> </a:t>
            </a:r>
            <a:r>
              <a:rPr lang="en-IN" sz="2200" b="1" dirty="0">
                <a:solidFill>
                  <a:schemeClr val="bg2">
                    <a:lumMod val="50000"/>
                  </a:schemeClr>
                </a:solidFill>
                <a:latin typeface="Calibri"/>
                <a:ea typeface="Calibri"/>
                <a:cs typeface="Calibri"/>
                <a:sym typeface="Calibri"/>
              </a:rPr>
              <a:t>Department of Computer Science &amp; Engineering</a:t>
            </a:r>
            <a:endParaRPr lang="en-US" sz="2200" dirty="0"/>
          </a:p>
        </p:txBody>
      </p:sp>
      <p:sp>
        <p:nvSpPr>
          <p:cNvPr id="4" name="Footer Placeholder 3"/>
          <p:cNvSpPr>
            <a:spLocks noGrp="1"/>
          </p:cNvSpPr>
          <p:nvPr>
            <p:ph type="ftr" sz="quarter" idx="11"/>
          </p:nvPr>
        </p:nvSpPr>
        <p:spPr>
          <a:xfrm>
            <a:off x="304800" y="6410848"/>
            <a:ext cx="8656948" cy="365760"/>
          </a:xfrm>
        </p:spPr>
        <p:txBody>
          <a:bodyPr/>
          <a:lstStyle/>
          <a:p>
            <a:r>
              <a:rPr lang="en-US" dirty="0"/>
              <a:t>Department of Computer Science &amp; Engineering, NBNSCOE, Solapur		                   Date :10-10-24</a:t>
            </a:r>
          </a:p>
        </p:txBody>
      </p:sp>
      <p:sp>
        <p:nvSpPr>
          <p:cNvPr id="6" name="Subtitle 2">
            <a:extLst>
              <a:ext uri="{FF2B5EF4-FFF2-40B4-BE49-F238E27FC236}">
                <a16:creationId xmlns:a16="http://schemas.microsoft.com/office/drawing/2014/main" id="{8D545610-20A8-2CD9-0336-47339AEC387C}"/>
              </a:ext>
            </a:extLst>
          </p:cNvPr>
          <p:cNvSpPr txBox="1">
            <a:spLocks/>
          </p:cNvSpPr>
          <p:nvPr/>
        </p:nvSpPr>
        <p:spPr>
          <a:xfrm>
            <a:off x="152400" y="2827958"/>
            <a:ext cx="8839200" cy="1210641"/>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IN" sz="3200" cap="none" spc="0" dirty="0">
                <a:solidFill>
                  <a:srgbClr val="C00000"/>
                </a:solidFill>
                <a:latin typeface="Footlight MT Light" pitchFamily="18" charset="0"/>
                <a:ea typeface="Calibri"/>
                <a:cs typeface="Calibri"/>
              </a:rPr>
              <a:t>“AI Powered : Resume Analyser”</a:t>
            </a:r>
          </a:p>
          <a:p>
            <a:endParaRPr lang="en-IN" sz="1400" cap="none" spc="0" dirty="0">
              <a:solidFill>
                <a:srgbClr val="C00000"/>
              </a:solidFill>
              <a:latin typeface="Footlight MT Light" pitchFamily="18" charset="0"/>
              <a:ea typeface="Calibri"/>
              <a:cs typeface="Calibri"/>
            </a:endParaRPr>
          </a:p>
          <a:p>
            <a:r>
              <a:rPr lang="en-IN" sz="1900" cap="none" spc="0" dirty="0">
                <a:solidFill>
                  <a:srgbClr val="002060"/>
                </a:solidFill>
                <a:latin typeface="Footlight MT Light" pitchFamily="18" charset="0"/>
                <a:ea typeface="Calibri"/>
                <a:cs typeface="Calibri"/>
              </a:rPr>
              <a:t>Project Group No. 11</a:t>
            </a:r>
            <a:endParaRPr lang="en-US" sz="500" dirty="0">
              <a:solidFill>
                <a:srgbClr val="002060"/>
              </a:solidFill>
            </a:endParaRPr>
          </a:p>
        </p:txBody>
      </p:sp>
      <p:sp>
        <p:nvSpPr>
          <p:cNvPr id="8" name="TextBox 7">
            <a:extLst>
              <a:ext uri="{FF2B5EF4-FFF2-40B4-BE49-F238E27FC236}">
                <a16:creationId xmlns:a16="http://schemas.microsoft.com/office/drawing/2014/main" id="{96877DE4-F112-8D9E-F0B7-37894634006A}"/>
              </a:ext>
            </a:extLst>
          </p:cNvPr>
          <p:cNvSpPr txBox="1"/>
          <p:nvPr/>
        </p:nvSpPr>
        <p:spPr>
          <a:xfrm>
            <a:off x="182252" y="3595061"/>
            <a:ext cx="4647414" cy="2585323"/>
          </a:xfrm>
          <a:prstGeom prst="rect">
            <a:avLst/>
          </a:prstGeom>
          <a:noFill/>
        </p:spPr>
        <p:txBody>
          <a:bodyPr wrap="square">
            <a:spAutoFit/>
          </a:bodyPr>
          <a:lstStyle/>
          <a:p>
            <a:endParaRPr lang="en-IN" dirty="0">
              <a:solidFill>
                <a:schemeClr val="tx1">
                  <a:lumMod val="95000"/>
                  <a:lumOff val="5000"/>
                </a:schemeClr>
              </a:solidFill>
              <a:latin typeface="Footlight MT Light" pitchFamily="18" charset="0"/>
              <a:ea typeface="Calibri"/>
              <a:cs typeface="Calibri"/>
            </a:endParaRPr>
          </a:p>
          <a:p>
            <a:r>
              <a:rPr lang="en-IN" dirty="0">
                <a:solidFill>
                  <a:schemeClr val="tx1">
                    <a:lumMod val="95000"/>
                    <a:lumOff val="5000"/>
                  </a:schemeClr>
                </a:solidFill>
                <a:latin typeface="Footlight MT Light" pitchFamily="18" charset="0"/>
                <a:ea typeface="Calibri"/>
                <a:cs typeface="Calibri"/>
              </a:rPr>
              <a:t>Presented By :</a:t>
            </a:r>
          </a:p>
          <a:p>
            <a:endParaRPr lang="en-IN" dirty="0">
              <a:solidFill>
                <a:schemeClr val="tx1">
                  <a:lumMod val="95000"/>
                  <a:lumOff val="5000"/>
                </a:schemeClr>
              </a:solidFill>
              <a:latin typeface="Footlight MT Light" pitchFamily="18" charset="0"/>
              <a:ea typeface="Calibri"/>
              <a:cs typeface="Calibri"/>
            </a:endParaRPr>
          </a:p>
          <a:p>
            <a:pPr lvl="2"/>
            <a:r>
              <a:rPr lang="en-IN" dirty="0">
                <a:solidFill>
                  <a:schemeClr val="tx1">
                    <a:lumMod val="95000"/>
                    <a:lumOff val="5000"/>
                  </a:schemeClr>
                </a:solidFill>
                <a:latin typeface="Footlight MT Light" pitchFamily="18" charset="0"/>
                <a:ea typeface="Calibri"/>
                <a:cs typeface="Calibri"/>
              </a:rPr>
              <a:t>41. Mr. </a:t>
            </a:r>
            <a:r>
              <a:rPr lang="en-IN" dirty="0" err="1">
                <a:solidFill>
                  <a:schemeClr val="tx1">
                    <a:lumMod val="95000"/>
                    <a:lumOff val="5000"/>
                  </a:schemeClr>
                </a:solidFill>
                <a:latin typeface="Footlight MT Light" pitchFamily="18" charset="0"/>
                <a:ea typeface="Calibri"/>
                <a:cs typeface="Calibri"/>
              </a:rPr>
              <a:t>Shreyash</a:t>
            </a:r>
            <a:r>
              <a:rPr lang="en-IN" dirty="0">
                <a:solidFill>
                  <a:schemeClr val="tx1">
                    <a:lumMod val="95000"/>
                    <a:lumOff val="5000"/>
                  </a:schemeClr>
                </a:solidFill>
                <a:latin typeface="Footlight MT Light" pitchFamily="18" charset="0"/>
                <a:ea typeface="Calibri"/>
                <a:cs typeface="Calibri"/>
              </a:rPr>
              <a:t> </a:t>
            </a:r>
            <a:r>
              <a:rPr lang="en-IN" dirty="0" err="1">
                <a:solidFill>
                  <a:schemeClr val="tx1">
                    <a:lumMod val="95000"/>
                    <a:lumOff val="5000"/>
                  </a:schemeClr>
                </a:solidFill>
                <a:latin typeface="Footlight MT Light" pitchFamily="18" charset="0"/>
                <a:ea typeface="Calibri"/>
                <a:cs typeface="Calibri"/>
              </a:rPr>
              <a:t>Nandkumar</a:t>
            </a:r>
            <a:r>
              <a:rPr lang="en-IN" dirty="0">
                <a:solidFill>
                  <a:schemeClr val="tx1">
                    <a:lumMod val="95000"/>
                    <a:lumOff val="5000"/>
                  </a:schemeClr>
                </a:solidFill>
                <a:latin typeface="Footlight MT Light" pitchFamily="18" charset="0"/>
                <a:ea typeface="Calibri"/>
                <a:cs typeface="Calibri"/>
              </a:rPr>
              <a:t> </a:t>
            </a:r>
            <a:r>
              <a:rPr lang="en-IN" dirty="0" err="1">
                <a:solidFill>
                  <a:schemeClr val="tx1">
                    <a:lumMod val="95000"/>
                    <a:lumOff val="5000"/>
                  </a:schemeClr>
                </a:solidFill>
                <a:latin typeface="Footlight MT Light" pitchFamily="18" charset="0"/>
                <a:ea typeface="Calibri"/>
                <a:cs typeface="Calibri"/>
              </a:rPr>
              <a:t>Shastre</a:t>
            </a:r>
            <a:endParaRPr lang="en-IN" dirty="0">
              <a:solidFill>
                <a:schemeClr val="tx1">
                  <a:lumMod val="95000"/>
                  <a:lumOff val="5000"/>
                </a:schemeClr>
              </a:solidFill>
              <a:latin typeface="Footlight MT Light" pitchFamily="18" charset="0"/>
              <a:ea typeface="Calibri"/>
              <a:cs typeface="Calibri"/>
            </a:endParaRPr>
          </a:p>
          <a:p>
            <a:pPr lvl="2"/>
            <a:r>
              <a:rPr lang="en-IN" dirty="0">
                <a:solidFill>
                  <a:schemeClr val="tx1">
                    <a:lumMod val="95000"/>
                    <a:lumOff val="5000"/>
                  </a:schemeClr>
                </a:solidFill>
                <a:latin typeface="Footlight MT Light" pitchFamily="18" charset="0"/>
                <a:ea typeface="Calibri"/>
                <a:cs typeface="Calibri"/>
              </a:rPr>
              <a:t>42. Miss. Shruti Pravin </a:t>
            </a:r>
            <a:r>
              <a:rPr lang="en-IN" dirty="0" err="1">
                <a:solidFill>
                  <a:schemeClr val="tx1">
                    <a:lumMod val="95000"/>
                    <a:lumOff val="5000"/>
                  </a:schemeClr>
                </a:solidFill>
                <a:latin typeface="Footlight MT Light" pitchFamily="18" charset="0"/>
                <a:ea typeface="Calibri"/>
                <a:cs typeface="Calibri"/>
              </a:rPr>
              <a:t>Thokal</a:t>
            </a:r>
            <a:endParaRPr lang="en-IN" dirty="0">
              <a:solidFill>
                <a:schemeClr val="tx1">
                  <a:lumMod val="95000"/>
                  <a:lumOff val="5000"/>
                </a:schemeClr>
              </a:solidFill>
              <a:latin typeface="Footlight MT Light" pitchFamily="18" charset="0"/>
              <a:ea typeface="Calibri"/>
              <a:cs typeface="Calibri"/>
            </a:endParaRPr>
          </a:p>
          <a:p>
            <a:pPr lvl="2"/>
            <a:r>
              <a:rPr lang="en-IN" dirty="0">
                <a:solidFill>
                  <a:schemeClr val="tx1">
                    <a:lumMod val="95000"/>
                    <a:lumOff val="5000"/>
                  </a:schemeClr>
                </a:solidFill>
                <a:latin typeface="Footlight MT Light" pitchFamily="18" charset="0"/>
                <a:ea typeface="Calibri"/>
                <a:cs typeface="Calibri"/>
              </a:rPr>
              <a:t>43. Miss. Muskan Usman </a:t>
            </a:r>
            <a:r>
              <a:rPr lang="en-IN" dirty="0" err="1">
                <a:solidFill>
                  <a:schemeClr val="tx1">
                    <a:lumMod val="95000"/>
                    <a:lumOff val="5000"/>
                  </a:schemeClr>
                </a:solidFill>
                <a:latin typeface="Footlight MT Light" pitchFamily="18" charset="0"/>
                <a:ea typeface="Calibri"/>
                <a:cs typeface="Calibri"/>
              </a:rPr>
              <a:t>Makandar</a:t>
            </a:r>
            <a:endParaRPr lang="en-IN" dirty="0">
              <a:solidFill>
                <a:schemeClr val="tx1">
                  <a:lumMod val="95000"/>
                  <a:lumOff val="5000"/>
                </a:schemeClr>
              </a:solidFill>
              <a:latin typeface="Footlight MT Light" pitchFamily="18" charset="0"/>
              <a:ea typeface="Calibri"/>
              <a:cs typeface="Calibri"/>
            </a:endParaRPr>
          </a:p>
          <a:p>
            <a:pPr lvl="2"/>
            <a:r>
              <a:rPr lang="en-IN" dirty="0">
                <a:solidFill>
                  <a:schemeClr val="tx1">
                    <a:lumMod val="95000"/>
                    <a:lumOff val="5000"/>
                  </a:schemeClr>
                </a:solidFill>
                <a:latin typeface="Footlight MT Light" pitchFamily="18" charset="0"/>
                <a:ea typeface="Calibri"/>
                <a:cs typeface="Calibri"/>
              </a:rPr>
              <a:t>44. Miss. Vaishnavi Dinesh Sakat</a:t>
            </a:r>
            <a:endParaRPr lang="en-US" sz="400" dirty="0">
              <a:solidFill>
                <a:srgbClr val="002060"/>
              </a:solidFill>
            </a:endParaRPr>
          </a:p>
          <a:p>
            <a:pPr marL="1143000" lvl="2"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a:p>
            <a:pPr marL="228600" indent="-228600">
              <a:buAutoNum type="arabicPlain" startAt="10"/>
            </a:pPr>
            <a:endParaRPr lang="en-US" sz="400" dirty="0">
              <a:solidFill>
                <a:srgbClr val="002060"/>
              </a:solidFill>
            </a:endParaRPr>
          </a:p>
        </p:txBody>
      </p:sp>
      <p:sp>
        <p:nvSpPr>
          <p:cNvPr id="10" name="TextBox 9">
            <a:extLst>
              <a:ext uri="{FF2B5EF4-FFF2-40B4-BE49-F238E27FC236}">
                <a16:creationId xmlns:a16="http://schemas.microsoft.com/office/drawing/2014/main" id="{B1C6C9C3-9D7A-5469-253C-67982659E4A9}"/>
              </a:ext>
            </a:extLst>
          </p:cNvPr>
          <p:cNvSpPr txBox="1"/>
          <p:nvPr/>
        </p:nvSpPr>
        <p:spPr>
          <a:xfrm>
            <a:off x="5410200" y="5149874"/>
            <a:ext cx="3399148" cy="861774"/>
          </a:xfrm>
          <a:prstGeom prst="rect">
            <a:avLst/>
          </a:prstGeom>
          <a:noFill/>
        </p:spPr>
        <p:txBody>
          <a:bodyPr wrap="square">
            <a:spAutoFit/>
          </a:bodyPr>
          <a:lstStyle/>
          <a:p>
            <a:pPr algn="ctr"/>
            <a:r>
              <a:rPr lang="en-IN" dirty="0">
                <a:solidFill>
                  <a:schemeClr val="tx1">
                    <a:lumMod val="95000"/>
                    <a:lumOff val="5000"/>
                  </a:schemeClr>
                </a:solidFill>
                <a:latin typeface="Footlight MT Light" pitchFamily="18" charset="0"/>
                <a:ea typeface="Calibri"/>
                <a:cs typeface="Calibri"/>
              </a:rPr>
              <a:t>Under Guidance of</a:t>
            </a:r>
          </a:p>
          <a:p>
            <a:pPr algn="ctr"/>
            <a:r>
              <a:rPr lang="en-IN" dirty="0">
                <a:solidFill>
                  <a:schemeClr val="tx1">
                    <a:lumMod val="95000"/>
                    <a:lumOff val="5000"/>
                  </a:schemeClr>
                </a:solidFill>
                <a:latin typeface="Footlight MT Light" pitchFamily="18" charset="0"/>
                <a:ea typeface="Calibri"/>
                <a:cs typeface="Calibri"/>
              </a:rPr>
              <a:t> </a:t>
            </a:r>
            <a:endParaRPr lang="en-IN" dirty="0">
              <a:solidFill>
                <a:srgbClr val="002060"/>
              </a:solidFill>
              <a:latin typeface="Footlight MT Light" pitchFamily="18" charset="0"/>
              <a:ea typeface="Calibri"/>
              <a:cs typeface="Calibri"/>
            </a:endParaRPr>
          </a:p>
          <a:p>
            <a:pPr algn="ctr"/>
            <a:r>
              <a:rPr lang="en-US" sz="1400" dirty="0">
                <a:solidFill>
                  <a:srgbClr val="002060"/>
                </a:solidFill>
              </a:rPr>
              <a:t>Prof  Urmila .S. </a:t>
            </a:r>
            <a:r>
              <a:rPr lang="en-US" sz="1400" dirty="0" err="1">
                <a:solidFill>
                  <a:srgbClr val="002060"/>
                </a:solidFill>
              </a:rPr>
              <a:t>Gatkul</a:t>
            </a:r>
            <a:endParaRPr lang="en-US" sz="1400" dirty="0">
              <a:solidFill>
                <a:srgbClr val="002060"/>
              </a:solidFill>
            </a:endParaRPr>
          </a:p>
        </p:txBody>
      </p:sp>
      <p:pic>
        <p:nvPicPr>
          <p:cNvPr id="1026" name="Picture 2" descr="N. B. Navale Sinhgad College of Engineering, Solapur">
            <a:extLst>
              <a:ext uri="{FF2B5EF4-FFF2-40B4-BE49-F238E27FC236}">
                <a16:creationId xmlns:a16="http://schemas.microsoft.com/office/drawing/2014/main" id="{3BAAAE08-95E3-9CF9-4D7E-8D8BA5292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372074"/>
            <a:ext cx="1035349" cy="1344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References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pPr marL="342900" indent="-342900">
              <a:buFont typeface="+mj-lt"/>
              <a:buAutoNum type="arabicPeriod"/>
            </a:pPr>
            <a:r>
              <a:rPr lang="en-US" sz="1800" dirty="0">
                <a:effectLst/>
                <a:latin typeface="Sitka Display" pitchFamily="2" charset="0"/>
                <a:ea typeface="Sans Serif Collection" panose="020B0502040504020204" pitchFamily="34" charset="0"/>
                <a:cs typeface="Mangal" panose="02040503050203030202" pitchFamily="18" charset="0"/>
              </a:rPr>
              <a:t>A </a:t>
            </a:r>
            <a:r>
              <a:rPr lang="en-US" sz="1800" dirty="0" err="1">
                <a:effectLst/>
                <a:latin typeface="Sitka Display" pitchFamily="2" charset="0"/>
                <a:ea typeface="Sans Serif Collection" panose="020B0502040504020204" pitchFamily="34" charset="0"/>
                <a:cs typeface="Mangal" panose="02040503050203030202" pitchFamily="18" charset="0"/>
              </a:rPr>
              <a:t>Neighbour</a:t>
            </a:r>
            <a:r>
              <a:rPr lang="en-US" sz="1800" dirty="0">
                <a:effectLst/>
                <a:latin typeface="Sitka Display" pitchFamily="2" charset="0"/>
                <a:ea typeface="Sans Serif Collection" panose="020B0502040504020204" pitchFamily="34" charset="0"/>
                <a:cs typeface="Mangal" panose="02040503050203030202" pitchFamily="18" charset="0"/>
              </a:rPr>
              <a:t> Coverage based Probabilistic Rebroadcast for Reducing Routing Overhead in Mobile Ad hoc Networks Xin Ming Zhang, Member, IEEE, En Bo Wang, Jing </a:t>
            </a:r>
            <a:r>
              <a:rPr lang="en-US" sz="1800" dirty="0" err="1">
                <a:effectLst/>
                <a:latin typeface="Sitka Display" pitchFamily="2" charset="0"/>
                <a:ea typeface="Sans Serif Collection" panose="020B0502040504020204" pitchFamily="34" charset="0"/>
                <a:cs typeface="Mangal" panose="02040503050203030202" pitchFamily="18" charset="0"/>
              </a:rPr>
              <a:t>Jing</a:t>
            </a:r>
            <a:r>
              <a:rPr lang="en-US" sz="1800" dirty="0">
                <a:effectLst/>
                <a:latin typeface="Sitka Display" pitchFamily="2" charset="0"/>
                <a:ea typeface="Sans Serif Collection" panose="020B0502040504020204" pitchFamily="34" charset="0"/>
                <a:cs typeface="Mangal" panose="02040503050203030202" pitchFamily="18" charset="0"/>
              </a:rPr>
              <a:t> </a:t>
            </a:r>
            <a:r>
              <a:rPr lang="en-US" sz="1800" dirty="0" err="1">
                <a:effectLst/>
                <a:latin typeface="Sitka Display" pitchFamily="2" charset="0"/>
                <a:ea typeface="Sans Serif Collection" panose="020B0502040504020204" pitchFamily="34" charset="0"/>
                <a:cs typeface="Mangal" panose="02040503050203030202" pitchFamily="18" charset="0"/>
              </a:rPr>
              <a:t>Xia,and</a:t>
            </a:r>
            <a:r>
              <a:rPr lang="en-US" sz="1800" dirty="0">
                <a:effectLst/>
                <a:latin typeface="Sitka Display" pitchFamily="2" charset="0"/>
                <a:ea typeface="Sans Serif Collection" panose="020B0502040504020204" pitchFamily="34" charset="0"/>
                <a:cs typeface="Mangal" panose="02040503050203030202" pitchFamily="18" charset="0"/>
              </a:rPr>
              <a:t> Dan </a:t>
            </a:r>
            <a:r>
              <a:rPr lang="en-US" sz="1800" dirty="0" err="1">
                <a:effectLst/>
                <a:latin typeface="Sitka Display" pitchFamily="2" charset="0"/>
                <a:ea typeface="Sans Serif Collection" panose="020B0502040504020204" pitchFamily="34" charset="0"/>
                <a:cs typeface="Mangal" panose="02040503050203030202" pitchFamily="18" charset="0"/>
              </a:rPr>
              <a:t>Keun</a:t>
            </a:r>
            <a:r>
              <a:rPr lang="en-US" sz="1800" dirty="0">
                <a:effectLst/>
                <a:latin typeface="Sitka Display" pitchFamily="2" charset="0"/>
                <a:ea typeface="Sans Serif Collection" panose="020B0502040504020204" pitchFamily="34" charset="0"/>
                <a:cs typeface="Mangal" panose="02040503050203030202" pitchFamily="18" charset="0"/>
              </a:rPr>
              <a:t> Sung, Senior Member, IEEE TRANSACTIONS ON MOBILE COMPUTING, VOL. 12, NO. 3., MARCH 2013.</a:t>
            </a:r>
            <a:endParaRPr lang="en-IN" sz="1800" dirty="0">
              <a:effectLst/>
              <a:latin typeface="Sitka Display" pitchFamily="2" charset="0"/>
              <a:ea typeface="Sans Serif Collection" panose="020B0502040504020204" pitchFamily="34" charset="0"/>
              <a:cs typeface="Mangal" panose="02040503050203030202" pitchFamily="18" charset="0"/>
            </a:endParaRPr>
          </a:p>
          <a:p>
            <a:pPr marL="342900" indent="-342900">
              <a:buFont typeface="+mj-lt"/>
              <a:buAutoNum type="arabicPeriod"/>
            </a:pPr>
            <a:r>
              <a:rPr lang="en-IN" sz="1800" dirty="0">
                <a:latin typeface="Sitka Display" pitchFamily="2" charset="0"/>
              </a:rPr>
              <a:t>[11] J. Min, “Ten ways HR tech leaders can make the most of artificial intelligence,” Personnel Today, 2017. Available: https://www.personneltoday.com/hr/ten-ways-hr-tech-leaders-canmake-artificial-intelligence/ </a:t>
            </a:r>
          </a:p>
          <a:p>
            <a:pPr marL="342900" indent="-342900">
              <a:buFont typeface="+mj-lt"/>
              <a:buAutoNum type="arabicPeriod"/>
            </a:pPr>
            <a:r>
              <a:rPr lang="en-IN" sz="1800" dirty="0">
                <a:latin typeface="Sitka Display" pitchFamily="2" charset="0"/>
              </a:rPr>
              <a:t>[12] O. Ahmed, “Artificial intelligence in HR,” International Journal of Research and Analytical Reviews, vol. 5, no. 4, pp. 971-978, 2018. </a:t>
            </a:r>
          </a:p>
          <a:p>
            <a:pPr marL="342900" indent="-342900">
              <a:buFont typeface="+mj-lt"/>
              <a:buAutoNum type="arabicPeriod"/>
            </a:pPr>
            <a:r>
              <a:rPr lang="en-IN" sz="1800" dirty="0">
                <a:latin typeface="Sitka Display" pitchFamily="2" charset="0"/>
              </a:rPr>
              <a:t>[13] M. Stevenson, “AI in HR,” HR Exchange Network, 2019. Available: https://www.hrexchangenetwork.com/hr-tech/articles/ai-in-hr</a:t>
            </a:r>
          </a:p>
        </p:txBody>
      </p:sp>
    </p:spTree>
    <p:extLst>
      <p:ext uri="{BB962C8B-B14F-4D97-AF65-F5344CB8AC3E}">
        <p14:creationId xmlns:p14="http://schemas.microsoft.com/office/powerpoint/2010/main" val="191031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Contents</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fontScale="77500" lnSpcReduction="20000"/>
          </a:bodyPr>
          <a:lstStyle/>
          <a:p>
            <a:r>
              <a:rPr lang="en-IN" dirty="0">
                <a:latin typeface="Sikta display"/>
              </a:rPr>
              <a:t>Introduction</a:t>
            </a:r>
          </a:p>
          <a:p>
            <a:endParaRPr lang="en-IN" dirty="0">
              <a:latin typeface="Sikta display"/>
            </a:endParaRPr>
          </a:p>
          <a:p>
            <a:r>
              <a:rPr lang="en-IN" dirty="0">
                <a:latin typeface="Sikta display"/>
              </a:rPr>
              <a:t>Literature Review</a:t>
            </a:r>
          </a:p>
          <a:p>
            <a:endParaRPr lang="en-IN" dirty="0">
              <a:latin typeface="Sikta display"/>
            </a:endParaRPr>
          </a:p>
          <a:p>
            <a:r>
              <a:rPr lang="en-IN" dirty="0">
                <a:latin typeface="Sikta display"/>
              </a:rPr>
              <a:t>Problem Statement</a:t>
            </a:r>
          </a:p>
          <a:p>
            <a:endParaRPr lang="en-IN" dirty="0">
              <a:latin typeface="Sikta display"/>
            </a:endParaRPr>
          </a:p>
          <a:p>
            <a:r>
              <a:rPr lang="en-IN" dirty="0">
                <a:latin typeface="Sikta display"/>
              </a:rPr>
              <a:t>Objective &amp; Scope</a:t>
            </a:r>
          </a:p>
          <a:p>
            <a:endParaRPr lang="en-IN" dirty="0">
              <a:latin typeface="Sikta display"/>
            </a:endParaRPr>
          </a:p>
          <a:p>
            <a:r>
              <a:rPr lang="en-IN" dirty="0">
                <a:latin typeface="Sikta display"/>
              </a:rPr>
              <a:t>Proposed Methodology</a:t>
            </a:r>
          </a:p>
          <a:p>
            <a:endParaRPr lang="en-IN" dirty="0">
              <a:latin typeface="Sikta display"/>
            </a:endParaRPr>
          </a:p>
          <a:p>
            <a:r>
              <a:rPr lang="en-IN" dirty="0">
                <a:latin typeface="Sikta display"/>
              </a:rPr>
              <a:t>Conclusion</a:t>
            </a:r>
          </a:p>
          <a:p>
            <a:pPr marL="0" indent="0">
              <a:buNone/>
            </a:pPr>
            <a:endParaRPr lang="en-IN" dirty="0">
              <a:latin typeface="Sikta display"/>
            </a:endParaRPr>
          </a:p>
          <a:p>
            <a:r>
              <a:rPr lang="en-IN" dirty="0">
                <a:latin typeface="Sikta display"/>
              </a:rPr>
              <a:t>References</a:t>
            </a:r>
          </a:p>
          <a:p>
            <a:endParaRPr lang="en-IN" dirty="0">
              <a:latin typeface="Sikta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Introduction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chor="ctr">
            <a:normAutofit/>
          </a:bodyPr>
          <a:lstStyle/>
          <a:p>
            <a:r>
              <a:rPr lang="en-US" sz="2000" dirty="0">
                <a:latin typeface="Sikta display"/>
              </a:rPr>
              <a:t>This application is designed to help job seekers analyze their resumes using Natural Language Processing (NLP) to get detailed feedback and recommendations. It supports users by providing insights into how well their resume aligns with job roles and suggests areas for improvement.</a:t>
            </a:r>
          </a:p>
          <a:p>
            <a:pPr marL="0" indent="0">
              <a:buNone/>
            </a:pPr>
            <a:endParaRPr lang="en-US" sz="2000" dirty="0">
              <a:latin typeface="Sikta display"/>
            </a:endParaRPr>
          </a:p>
          <a:p>
            <a:r>
              <a:rPr lang="en-US" sz="2000" dirty="0">
                <a:latin typeface="Sikta display"/>
              </a:rPr>
              <a:t>Purpose: The purpose is to address the common difficulties faced by applicants in presenting a professional, well-structured resume and choosing the right career path. The app automates the process of</a:t>
            </a:r>
            <a:r>
              <a:rPr lang="en-US" sz="2800" dirty="0">
                <a:latin typeface="Sikta display"/>
              </a:rPr>
              <a:t> </a:t>
            </a:r>
            <a:r>
              <a:rPr lang="en-US" sz="2000" dirty="0">
                <a:latin typeface="Sikta display"/>
              </a:rPr>
              <a:t>resume evaluation, making it easier and more efficient.</a:t>
            </a:r>
            <a:endParaRPr lang="en-IN" sz="2000" dirty="0">
              <a:latin typeface="Sikta display"/>
            </a:endParaRPr>
          </a:p>
        </p:txBody>
      </p:sp>
    </p:spTree>
    <p:extLst>
      <p:ext uri="{BB962C8B-B14F-4D97-AF65-F5344CB8AC3E}">
        <p14:creationId xmlns:p14="http://schemas.microsoft.com/office/powerpoint/2010/main" val="218211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Abstract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a:extLst>
              <a:ext uri="{FF2B5EF4-FFF2-40B4-BE49-F238E27FC236}">
                <a16:creationId xmlns:a16="http://schemas.microsoft.com/office/drawing/2014/main" id="{5721E16B-6662-96CF-1A0D-5EC3DE7A16F5}"/>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343650" y="1319499"/>
            <a:ext cx="2628899" cy="5039248"/>
          </a:xfrm>
        </p:spPr>
      </p:pic>
      <p:sp>
        <p:nvSpPr>
          <p:cNvPr id="13" name="TextBox 12">
            <a:extLst>
              <a:ext uri="{FF2B5EF4-FFF2-40B4-BE49-F238E27FC236}">
                <a16:creationId xmlns:a16="http://schemas.microsoft.com/office/drawing/2014/main" id="{5ED07E84-D6DA-EE59-087D-3B8DB718BC3D}"/>
              </a:ext>
            </a:extLst>
          </p:cNvPr>
          <p:cNvSpPr txBox="1"/>
          <p:nvPr/>
        </p:nvSpPr>
        <p:spPr>
          <a:xfrm>
            <a:off x="138882" y="1397675"/>
            <a:ext cx="5957118"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64646"/>
                </a:solidFill>
                <a:latin typeface="Sikta display"/>
                <a:ea typeface="Inter" pitchFamily="34" charset="-122"/>
                <a:cs typeface="Inter" pitchFamily="34" charset="-120"/>
              </a:rPr>
              <a:t>This project focuses on building a Resume Analyzer Application, a tool designed to analyze resumes using NLP techniques. The application aims to extract key information from resumes, such as skills, experience, and education, and present it in a structured format for easy analysis.</a:t>
            </a:r>
            <a:endParaRPr lang="en-US" dirty="0">
              <a:latin typeface="Sikta display"/>
            </a:endParaRPr>
          </a:p>
          <a:p>
            <a:endParaRPr lang="en-IN" dirty="0">
              <a:latin typeface="Sikta display"/>
            </a:endParaRPr>
          </a:p>
        </p:txBody>
      </p:sp>
      <p:grpSp>
        <p:nvGrpSpPr>
          <p:cNvPr id="5" name="Group 4">
            <a:extLst>
              <a:ext uri="{FF2B5EF4-FFF2-40B4-BE49-F238E27FC236}">
                <a16:creationId xmlns:a16="http://schemas.microsoft.com/office/drawing/2014/main" id="{ED866FD3-C90A-9C9E-3134-C14C7EEA21EF}"/>
              </a:ext>
            </a:extLst>
          </p:cNvPr>
          <p:cNvGrpSpPr/>
          <p:nvPr/>
        </p:nvGrpSpPr>
        <p:grpSpPr>
          <a:xfrm>
            <a:off x="467360" y="3200400"/>
            <a:ext cx="5181600" cy="3048001"/>
            <a:chOff x="533401" y="3200400"/>
            <a:chExt cx="5181600" cy="3048001"/>
          </a:xfrm>
        </p:grpSpPr>
        <p:sp>
          <p:nvSpPr>
            <p:cNvPr id="17" name="Rectangle 16">
              <a:extLst>
                <a:ext uri="{FF2B5EF4-FFF2-40B4-BE49-F238E27FC236}">
                  <a16:creationId xmlns:a16="http://schemas.microsoft.com/office/drawing/2014/main" id="{0EF328B9-AA55-2820-85EC-6CFCC20AEDB1}"/>
                </a:ext>
              </a:extLst>
            </p:cNvPr>
            <p:cNvSpPr/>
            <p:nvPr/>
          </p:nvSpPr>
          <p:spPr>
            <a:xfrm>
              <a:off x="3366319" y="3200400"/>
              <a:ext cx="2348681" cy="1742554"/>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464646"/>
                </a:solidFill>
                <a:latin typeface="Sikta display"/>
                <a:ea typeface="DM Sans" pitchFamily="34" charset="-122"/>
                <a:cs typeface="DM Sans" pitchFamily="34" charset="-120"/>
              </a:endParaRPr>
            </a:p>
            <a:p>
              <a:pPr marL="0" indent="0">
                <a:lnSpc>
                  <a:spcPts val="2650"/>
                </a:lnSpc>
                <a:buNone/>
              </a:pPr>
              <a:r>
                <a:rPr lang="en-US" sz="1600" dirty="0">
                  <a:solidFill>
                    <a:srgbClr val="464646"/>
                  </a:solidFill>
                  <a:latin typeface="Sikta display"/>
                  <a:ea typeface="DM Sans" pitchFamily="34" charset="-122"/>
                  <a:cs typeface="DM Sans" pitchFamily="34" charset="-120"/>
                </a:rPr>
                <a:t>2. Information Extraction</a:t>
              </a:r>
            </a:p>
            <a:p>
              <a:endParaRPr lang="en-US" sz="1400" dirty="0">
                <a:solidFill>
                  <a:srgbClr val="464646"/>
                </a:solidFill>
                <a:latin typeface="Sikta display"/>
                <a:ea typeface="Inter" pitchFamily="34" charset="-122"/>
                <a:cs typeface="Inter" pitchFamily="34" charset="-120"/>
              </a:endParaRPr>
            </a:p>
            <a:p>
              <a:r>
                <a:rPr lang="en-US" sz="1400" dirty="0">
                  <a:solidFill>
                    <a:srgbClr val="464646"/>
                  </a:solidFill>
                  <a:latin typeface="Sikta display"/>
                  <a:ea typeface="Inter" pitchFamily="34" charset="-122"/>
                  <a:cs typeface="Inter" pitchFamily="34" charset="-120"/>
                </a:rPr>
                <a:t>The application aims to extract key information, such as skills, experience, and education, from resumes.</a:t>
              </a:r>
              <a:endParaRPr lang="en-US" sz="1400" dirty="0">
                <a:latin typeface="Sikta display"/>
              </a:endParaRPr>
            </a:p>
            <a:p>
              <a:endParaRPr lang="en-IN" sz="1400" dirty="0">
                <a:latin typeface="Sikta display"/>
              </a:endParaRPr>
            </a:p>
            <a:p>
              <a:pPr marL="0" indent="0">
                <a:lnSpc>
                  <a:spcPts val="2650"/>
                </a:lnSpc>
                <a:buNone/>
              </a:pPr>
              <a:endParaRPr lang="en-IN" sz="1400" dirty="0">
                <a:latin typeface="Sikta display"/>
              </a:endParaRPr>
            </a:p>
          </p:txBody>
        </p:sp>
        <p:sp>
          <p:nvSpPr>
            <p:cNvPr id="18" name="Rectangle 17">
              <a:extLst>
                <a:ext uri="{FF2B5EF4-FFF2-40B4-BE49-F238E27FC236}">
                  <a16:creationId xmlns:a16="http://schemas.microsoft.com/office/drawing/2014/main" id="{3DB49334-E6C5-362C-39F7-F4399B3B583B}"/>
                </a:ext>
              </a:extLst>
            </p:cNvPr>
            <p:cNvSpPr/>
            <p:nvPr/>
          </p:nvSpPr>
          <p:spPr>
            <a:xfrm>
              <a:off x="650243" y="3200400"/>
              <a:ext cx="2438399" cy="1742554"/>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464646"/>
                </a:solidFill>
                <a:latin typeface="Sikta display"/>
                <a:ea typeface="DM Sans" pitchFamily="34" charset="-122"/>
                <a:cs typeface="DM Sans" pitchFamily="34" charset="-120"/>
              </a:endParaRPr>
            </a:p>
            <a:p>
              <a:r>
                <a:rPr lang="en-US" sz="1600" dirty="0">
                  <a:solidFill>
                    <a:srgbClr val="464646"/>
                  </a:solidFill>
                  <a:latin typeface="Sikta display"/>
                  <a:ea typeface="DM Sans" pitchFamily="34" charset="-122"/>
                  <a:cs typeface="DM Sans" pitchFamily="34" charset="-120"/>
                </a:rPr>
                <a:t>1. NLP &amp; Resume Analysis</a:t>
              </a:r>
            </a:p>
            <a:p>
              <a:endParaRPr lang="en-US" sz="1200" dirty="0">
                <a:solidFill>
                  <a:srgbClr val="464646"/>
                </a:solidFill>
                <a:latin typeface="Sikta display"/>
                <a:ea typeface="Inter" pitchFamily="34" charset="-122"/>
                <a:cs typeface="Inter" pitchFamily="34" charset="-120"/>
              </a:endParaRPr>
            </a:p>
            <a:p>
              <a:r>
                <a:rPr lang="en-US" sz="1400" dirty="0">
                  <a:solidFill>
                    <a:srgbClr val="464646"/>
                  </a:solidFill>
                  <a:latin typeface="Sikta display"/>
                  <a:ea typeface="Inter" pitchFamily="34" charset="-122"/>
                  <a:cs typeface="Inter" pitchFamily="34" charset="-120"/>
                </a:rPr>
                <a:t>The application leverages NLP techniques to process and understand the textual content of resumes.</a:t>
              </a:r>
              <a:endParaRPr lang="en-US" sz="1400" dirty="0">
                <a:latin typeface="Sikta display"/>
              </a:endParaRPr>
            </a:p>
            <a:p>
              <a:endParaRPr lang="en-IN" sz="1400" dirty="0">
                <a:latin typeface="Sikta display"/>
              </a:endParaRPr>
            </a:p>
            <a:p>
              <a:pPr algn="ctr"/>
              <a:endParaRPr lang="en-IN" sz="1400" dirty="0">
                <a:ln>
                  <a:solidFill>
                    <a:schemeClr val="bg2">
                      <a:lumMod val="10000"/>
                    </a:schemeClr>
                  </a:solidFill>
                </a:ln>
                <a:solidFill>
                  <a:schemeClr val="tx1"/>
                </a:solidFill>
                <a:latin typeface="Sikta display"/>
              </a:endParaRPr>
            </a:p>
          </p:txBody>
        </p:sp>
        <p:sp>
          <p:nvSpPr>
            <p:cNvPr id="20" name="Rectangle 19">
              <a:extLst>
                <a:ext uri="{FF2B5EF4-FFF2-40B4-BE49-F238E27FC236}">
                  <a16:creationId xmlns:a16="http://schemas.microsoft.com/office/drawing/2014/main" id="{7920D2B1-C88F-123D-9F08-0A5B8C9CD07C}"/>
                </a:ext>
              </a:extLst>
            </p:cNvPr>
            <p:cNvSpPr/>
            <p:nvPr/>
          </p:nvSpPr>
          <p:spPr>
            <a:xfrm>
              <a:off x="533401" y="5105401"/>
              <a:ext cx="5181600" cy="1143000"/>
            </a:xfrm>
            <a:prstGeom prst="rect">
              <a:avLst/>
            </a:prstGeom>
            <a:solidFill>
              <a:schemeClr val="bg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464646"/>
                </a:solidFill>
                <a:latin typeface="Sikta display"/>
                <a:ea typeface="Inter" pitchFamily="34" charset="-122"/>
                <a:cs typeface="Inter" pitchFamily="34" charset="-120"/>
              </a:endParaRPr>
            </a:p>
            <a:p>
              <a:endParaRPr lang="en-US" sz="1400" dirty="0">
                <a:solidFill>
                  <a:srgbClr val="464646"/>
                </a:solidFill>
                <a:latin typeface="Sikta display"/>
                <a:ea typeface="Inter" pitchFamily="34" charset="-122"/>
                <a:cs typeface="Inter" pitchFamily="34" charset="-120"/>
              </a:endParaRPr>
            </a:p>
            <a:p>
              <a:r>
                <a:rPr lang="en-US" dirty="0">
                  <a:solidFill>
                    <a:srgbClr val="464646"/>
                  </a:solidFill>
                  <a:latin typeface="Sikta display"/>
                  <a:ea typeface="DM Sans" pitchFamily="34" charset="-122"/>
                  <a:cs typeface="DM Sans" pitchFamily="34" charset="-120"/>
                </a:rPr>
                <a:t>3.Structured Output</a:t>
              </a:r>
            </a:p>
            <a:p>
              <a:endParaRPr lang="en-US" sz="1400" dirty="0">
                <a:solidFill>
                  <a:srgbClr val="464646"/>
                </a:solidFill>
                <a:latin typeface="Sikta display"/>
                <a:ea typeface="Inter" pitchFamily="34" charset="-122"/>
                <a:cs typeface="Inter" pitchFamily="34" charset="-120"/>
              </a:endParaRPr>
            </a:p>
            <a:p>
              <a:r>
                <a:rPr lang="en-US" sz="1400" dirty="0">
                  <a:solidFill>
                    <a:srgbClr val="464646"/>
                  </a:solidFill>
                  <a:latin typeface="Sikta display"/>
                  <a:ea typeface="Inter" pitchFamily="34" charset="-122"/>
                  <a:cs typeface="Inter" pitchFamily="34" charset="-120"/>
                </a:rPr>
                <a:t>The extracted information is presented in a structured format for easy analysis and insights</a:t>
              </a:r>
              <a:endParaRPr lang="en-IN" sz="1400" dirty="0">
                <a:latin typeface="Sikta display"/>
              </a:endParaRPr>
            </a:p>
            <a:p>
              <a:endParaRPr lang="en-US" sz="1400" dirty="0">
                <a:solidFill>
                  <a:srgbClr val="464646"/>
                </a:solidFill>
                <a:latin typeface="Sikta display"/>
                <a:ea typeface="DM Sans" pitchFamily="34" charset="-122"/>
                <a:cs typeface="DM Sans" pitchFamily="34" charset="-120"/>
              </a:endParaRPr>
            </a:p>
            <a:p>
              <a:pPr marL="0" indent="0">
                <a:lnSpc>
                  <a:spcPts val="2650"/>
                </a:lnSpc>
                <a:buNone/>
              </a:pPr>
              <a:endParaRPr lang="en-IN" sz="1400" dirty="0">
                <a:latin typeface="Sikta display"/>
              </a:endParaRPr>
            </a:p>
          </p:txBody>
        </p:sp>
      </p:grpSp>
    </p:spTree>
    <p:extLst>
      <p:ext uri="{BB962C8B-B14F-4D97-AF65-F5344CB8AC3E}">
        <p14:creationId xmlns:p14="http://schemas.microsoft.com/office/powerpoint/2010/main" val="156073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34231"/>
                </a:solidFill>
              </a:rPr>
              <a:t>Literature Review</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213360" y="1413200"/>
            <a:ext cx="8503920" cy="4572000"/>
          </a:xfrm>
        </p:spPr>
        <p:txBody>
          <a:bodyPr>
            <a:normAutofit/>
          </a:bodyPr>
          <a:lstStyle/>
          <a:p>
            <a:r>
              <a:rPr lang="en-US" sz="2000" dirty="0">
                <a:solidFill>
                  <a:srgbClr val="464646"/>
                </a:solidFill>
                <a:latin typeface="Sikta display"/>
                <a:ea typeface="Inter" pitchFamily="34" charset="-122"/>
                <a:cs typeface="Inter" pitchFamily="34" charset="-120"/>
              </a:rPr>
              <a:t>A thorough review of existing literature related to resume analysis and NLP techniques was conducted. This review explored existing methodologies, challenges, and advancements in the field.</a:t>
            </a:r>
          </a:p>
          <a:p>
            <a:endParaRPr lang="en-US" sz="2000" dirty="0">
              <a:solidFill>
                <a:srgbClr val="464646"/>
              </a:solidFill>
              <a:latin typeface="Sikta display"/>
              <a:ea typeface="Inter" pitchFamily="34" charset="-122"/>
            </a:endParaRPr>
          </a:p>
          <a:p>
            <a:pPr marL="0" indent="0">
              <a:buNone/>
            </a:pPr>
            <a:endParaRPr lang="en-IN" sz="2000" dirty="0">
              <a:latin typeface="Sikta display"/>
            </a:endParaRPr>
          </a:p>
        </p:txBody>
      </p:sp>
      <p:sp>
        <p:nvSpPr>
          <p:cNvPr id="5" name="TextBox 4">
            <a:extLst>
              <a:ext uri="{FF2B5EF4-FFF2-40B4-BE49-F238E27FC236}">
                <a16:creationId xmlns:a16="http://schemas.microsoft.com/office/drawing/2014/main" id="{9C814663-24E2-8034-8089-EAFC9FA241C9}"/>
              </a:ext>
            </a:extLst>
          </p:cNvPr>
          <p:cNvSpPr txBox="1"/>
          <p:nvPr/>
        </p:nvSpPr>
        <p:spPr>
          <a:xfrm>
            <a:off x="271272" y="2847130"/>
            <a:ext cx="2477754" cy="2893100"/>
          </a:xfrm>
          <a:prstGeom prst="rect">
            <a:avLst/>
          </a:prstGeom>
          <a:noFill/>
        </p:spPr>
        <p:txBody>
          <a:bodyPr wrap="square" rtlCol="0">
            <a:spAutoFit/>
          </a:bodyPr>
          <a:lstStyle/>
          <a:p>
            <a:r>
              <a:rPr lang="en-US" sz="2000" b="1" dirty="0">
                <a:solidFill>
                  <a:srgbClr val="030303"/>
                </a:solidFill>
                <a:latin typeface="DM Sans" pitchFamily="34" charset="0"/>
                <a:ea typeface="DM Sans" pitchFamily="34" charset="-122"/>
                <a:cs typeface="DM Sans" pitchFamily="34" charset="-120"/>
              </a:rPr>
              <a:t>NLP Techniques</a:t>
            </a:r>
            <a:endParaRPr lang="en-US" sz="2000" b="1" dirty="0">
              <a:solidFill>
                <a:srgbClr val="464646"/>
              </a:solidFill>
              <a:latin typeface="Inter" pitchFamily="34" charset="0"/>
              <a:ea typeface="Inter" pitchFamily="34" charset="-122"/>
              <a:cs typeface="Inter" pitchFamily="34" charset="-120"/>
            </a:endParaRPr>
          </a:p>
          <a:p>
            <a:pPr marL="285750" indent="-285750">
              <a:buFont typeface="Arial" panose="020B0604020202020204" pitchFamily="34" charset="0"/>
              <a:buChar char="•"/>
            </a:pPr>
            <a:endParaRPr lang="en-US" sz="1800" dirty="0">
              <a:solidFill>
                <a:srgbClr val="464646"/>
              </a:solidFill>
              <a:latin typeface="Inter" pitchFamily="34" charset="0"/>
              <a:ea typeface="Inter" pitchFamily="34" charset="-122"/>
              <a:cs typeface="Inter" pitchFamily="34" charset="-120"/>
            </a:endParaRPr>
          </a:p>
          <a:p>
            <a:pPr marL="285750" indent="-285750">
              <a:buFont typeface="Arial" panose="020B0604020202020204" pitchFamily="34" charset="0"/>
              <a:buChar char="•"/>
            </a:pPr>
            <a:r>
              <a:rPr lang="en-US" sz="1800" dirty="0">
                <a:solidFill>
                  <a:srgbClr val="464646"/>
                </a:solidFill>
                <a:latin typeface="Sikta display"/>
                <a:ea typeface="Inter" pitchFamily="34" charset="-122"/>
                <a:cs typeface="Inter" pitchFamily="34" charset="-120"/>
              </a:rPr>
              <a:t>Text Preprocessing</a:t>
            </a:r>
          </a:p>
          <a:p>
            <a:pPr marL="285750" indent="-285750">
              <a:buFont typeface="Arial" panose="020B0604020202020204" pitchFamily="34" charset="0"/>
              <a:buChar char="•"/>
            </a:pPr>
            <a:r>
              <a:rPr lang="en-US" sz="1800" dirty="0">
                <a:solidFill>
                  <a:srgbClr val="464646"/>
                </a:solidFill>
                <a:latin typeface="Sikta display"/>
                <a:ea typeface="Inter" pitchFamily="34" charset="-122"/>
                <a:cs typeface="Inter" pitchFamily="34" charset="-120"/>
              </a:rPr>
              <a:t>Named Entity Recognition</a:t>
            </a:r>
          </a:p>
          <a:p>
            <a:endParaRPr lang="en-US" sz="1800" dirty="0"/>
          </a:p>
          <a:p>
            <a:pPr marL="285750" indent="-285750">
              <a:buFont typeface="Arial" panose="020B0604020202020204" pitchFamily="34" charset="0"/>
              <a:buChar char="•"/>
            </a:pPr>
            <a:endParaRPr lang="en-US" sz="1800" dirty="0"/>
          </a:p>
          <a:p>
            <a:endParaRPr lang="en-US" sz="1800" dirty="0"/>
          </a:p>
          <a:p>
            <a:pPr marL="285750" indent="-285750">
              <a:buFont typeface="Arial" panose="020B0604020202020204" pitchFamily="34" charset="0"/>
              <a:buChar char="•"/>
            </a:pPr>
            <a:endParaRPr lang="en-US" sz="1800" dirty="0"/>
          </a:p>
          <a:p>
            <a:endParaRPr lang="en-IN" dirty="0"/>
          </a:p>
        </p:txBody>
      </p:sp>
      <p:sp>
        <p:nvSpPr>
          <p:cNvPr id="6" name="TextBox 5">
            <a:extLst>
              <a:ext uri="{FF2B5EF4-FFF2-40B4-BE49-F238E27FC236}">
                <a16:creationId xmlns:a16="http://schemas.microsoft.com/office/drawing/2014/main" id="{23999203-86EE-5795-AB8B-F8FC78C82BA7}"/>
              </a:ext>
            </a:extLst>
          </p:cNvPr>
          <p:cNvSpPr txBox="1"/>
          <p:nvPr/>
        </p:nvSpPr>
        <p:spPr>
          <a:xfrm>
            <a:off x="2867898" y="2847130"/>
            <a:ext cx="2724373" cy="3208571"/>
          </a:xfrm>
          <a:prstGeom prst="rect">
            <a:avLst/>
          </a:prstGeom>
          <a:noFill/>
        </p:spPr>
        <p:txBody>
          <a:bodyPr wrap="square" rtlCol="0">
            <a:spAutoFit/>
          </a:bodyPr>
          <a:lstStyle/>
          <a:p>
            <a:r>
              <a:rPr lang="en-US" sz="2000" b="1" dirty="0">
                <a:solidFill>
                  <a:srgbClr val="030303"/>
                </a:solidFill>
                <a:latin typeface="DM Sans" pitchFamily="34" charset="0"/>
                <a:ea typeface="DM Sans" pitchFamily="34" charset="-122"/>
                <a:cs typeface="DM Sans" pitchFamily="34" charset="-120"/>
              </a:rPr>
              <a:t>Resume Analysis Approaches</a:t>
            </a:r>
            <a:endParaRPr lang="en-US" sz="2000" b="1" dirty="0"/>
          </a:p>
          <a:p>
            <a:endParaRPr lang="en-US" sz="1800" dirty="0">
              <a:solidFill>
                <a:srgbClr val="030303"/>
              </a:solidFill>
              <a:latin typeface="DM Sans" pitchFamily="34" charset="0"/>
              <a:ea typeface="DM Sans" pitchFamily="34" charset="-122"/>
              <a:cs typeface="DM Sans" pitchFamily="34" charset="-120"/>
            </a:endParaRPr>
          </a:p>
          <a:p>
            <a:pPr marL="342900" indent="-342900" algn="l">
              <a:lnSpc>
                <a:spcPts val="2850"/>
              </a:lnSpc>
              <a:buSzPct val="100000"/>
              <a:buChar char="•"/>
            </a:pPr>
            <a:r>
              <a:rPr lang="en-US" dirty="0">
                <a:solidFill>
                  <a:srgbClr val="464646"/>
                </a:solidFill>
                <a:latin typeface="Sikta display"/>
                <a:ea typeface="Inter" pitchFamily="34" charset="-122"/>
                <a:cs typeface="Inter" pitchFamily="34" charset="-120"/>
              </a:rPr>
              <a:t>Rule-based Systems</a:t>
            </a:r>
            <a:endParaRPr lang="en-US" dirty="0">
              <a:latin typeface="Sikta display"/>
            </a:endParaRPr>
          </a:p>
          <a:p>
            <a:pPr marL="342900" indent="-342900" algn="l">
              <a:lnSpc>
                <a:spcPts val="2850"/>
              </a:lnSpc>
              <a:buSzPct val="100000"/>
              <a:buChar char="•"/>
            </a:pPr>
            <a:r>
              <a:rPr lang="en-US" dirty="0">
                <a:solidFill>
                  <a:srgbClr val="464646"/>
                </a:solidFill>
                <a:latin typeface="Sikta display"/>
                <a:ea typeface="Inter" pitchFamily="34" charset="-122"/>
                <a:cs typeface="Inter" pitchFamily="34" charset="-120"/>
              </a:rPr>
              <a:t>Machine Learning</a:t>
            </a:r>
            <a:endParaRPr lang="en-US" dirty="0">
              <a:latin typeface="Sikta display"/>
            </a:endParaRPr>
          </a:p>
          <a:p>
            <a:pPr marL="342900" indent="-342900" algn="l">
              <a:lnSpc>
                <a:spcPts val="2850"/>
              </a:lnSpc>
              <a:buSzPct val="100000"/>
              <a:buChar char="•"/>
            </a:pPr>
            <a:r>
              <a:rPr lang="en-US" dirty="0">
                <a:solidFill>
                  <a:srgbClr val="464646"/>
                </a:solidFill>
                <a:latin typeface="Sikta display"/>
                <a:ea typeface="Inter" pitchFamily="34" charset="-122"/>
                <a:cs typeface="Inter" pitchFamily="34" charset="-120"/>
              </a:rPr>
              <a:t>Deep Learning</a:t>
            </a:r>
            <a:endParaRPr lang="en-US" dirty="0">
              <a:latin typeface="Sikta display"/>
            </a:endParaRPr>
          </a:p>
          <a:p>
            <a:pPr marL="285750" indent="-285750">
              <a:buFont typeface="Arial" panose="020B0604020202020204" pitchFamily="34" charset="0"/>
              <a:buChar char="•"/>
            </a:pPr>
            <a:endParaRPr lang="en-US" sz="1800" dirty="0"/>
          </a:p>
          <a:p>
            <a:endParaRPr lang="en-US" sz="1800" dirty="0"/>
          </a:p>
          <a:p>
            <a:pPr marL="285750" indent="-285750">
              <a:buFont typeface="Arial" panose="020B0604020202020204" pitchFamily="34" charset="0"/>
              <a:buChar char="•"/>
            </a:pPr>
            <a:endParaRPr lang="en-US" sz="1800" dirty="0"/>
          </a:p>
          <a:p>
            <a:endParaRPr lang="en-IN" dirty="0"/>
          </a:p>
        </p:txBody>
      </p:sp>
      <p:sp>
        <p:nvSpPr>
          <p:cNvPr id="7" name="TextBox 6">
            <a:extLst>
              <a:ext uri="{FF2B5EF4-FFF2-40B4-BE49-F238E27FC236}">
                <a16:creationId xmlns:a16="http://schemas.microsoft.com/office/drawing/2014/main" id="{DF385E55-ED7A-FBDB-0D00-122FA03268DB}"/>
              </a:ext>
            </a:extLst>
          </p:cNvPr>
          <p:cNvSpPr txBox="1"/>
          <p:nvPr/>
        </p:nvSpPr>
        <p:spPr>
          <a:xfrm>
            <a:off x="5589492" y="2847130"/>
            <a:ext cx="3246660" cy="4054956"/>
          </a:xfrm>
          <a:prstGeom prst="rect">
            <a:avLst/>
          </a:prstGeom>
          <a:noFill/>
        </p:spPr>
        <p:txBody>
          <a:bodyPr wrap="square" rtlCol="0">
            <a:spAutoFit/>
          </a:bodyPr>
          <a:lstStyle/>
          <a:p>
            <a:pPr marL="0" indent="0">
              <a:lnSpc>
                <a:spcPts val="2750"/>
              </a:lnSpc>
              <a:buNone/>
            </a:pPr>
            <a:r>
              <a:rPr lang="en-US" sz="2000" b="1" dirty="0">
                <a:solidFill>
                  <a:srgbClr val="030303"/>
                </a:solidFill>
                <a:latin typeface="DM Sans" pitchFamily="34" charset="0"/>
                <a:ea typeface="DM Sans" pitchFamily="34" charset="-122"/>
                <a:cs typeface="DM Sans" pitchFamily="34" charset="-120"/>
              </a:rPr>
              <a:t>Challenges and Opportunities</a:t>
            </a:r>
            <a:endParaRPr lang="en-US" sz="2000" b="1" dirty="0"/>
          </a:p>
          <a:p>
            <a:endParaRPr lang="en-US" sz="1800" dirty="0">
              <a:solidFill>
                <a:srgbClr val="030303"/>
              </a:solidFill>
              <a:latin typeface="DM Sans" pitchFamily="34" charset="0"/>
              <a:ea typeface="DM Sans" pitchFamily="34" charset="-122"/>
              <a:cs typeface="DM Sans" pitchFamily="34" charset="-120"/>
            </a:endParaRPr>
          </a:p>
          <a:p>
            <a:pPr marL="342900" indent="-342900" algn="l">
              <a:lnSpc>
                <a:spcPts val="2850"/>
              </a:lnSpc>
              <a:buSzPct val="100000"/>
              <a:buChar char="•"/>
            </a:pPr>
            <a:r>
              <a:rPr lang="en-US" dirty="0">
                <a:solidFill>
                  <a:srgbClr val="464646"/>
                </a:solidFill>
                <a:latin typeface="Sikta display"/>
                <a:ea typeface="Inter" pitchFamily="34" charset="-122"/>
                <a:cs typeface="Inter" pitchFamily="34" charset="-120"/>
              </a:rPr>
              <a:t>Handling Diverse Resume Formats</a:t>
            </a:r>
            <a:endParaRPr lang="en-US" dirty="0">
              <a:latin typeface="Sikta display"/>
            </a:endParaRPr>
          </a:p>
          <a:p>
            <a:pPr marL="342900" indent="-342900" algn="l">
              <a:lnSpc>
                <a:spcPts val="2850"/>
              </a:lnSpc>
              <a:buSzPct val="100000"/>
              <a:buChar char="•"/>
            </a:pPr>
            <a:r>
              <a:rPr lang="en-US" dirty="0">
                <a:solidFill>
                  <a:srgbClr val="464646"/>
                </a:solidFill>
                <a:latin typeface="Sikta display"/>
                <a:ea typeface="Inter" pitchFamily="34" charset="-122"/>
                <a:cs typeface="Inter" pitchFamily="34" charset="-120"/>
              </a:rPr>
              <a:t>Addressing Bias and Fairness</a:t>
            </a:r>
            <a:endParaRPr lang="en-US" dirty="0">
              <a:latin typeface="Sikta display"/>
            </a:endParaRPr>
          </a:p>
          <a:p>
            <a:pPr marL="342900" indent="-342900" algn="l">
              <a:lnSpc>
                <a:spcPts val="2850"/>
              </a:lnSpc>
              <a:buSzPct val="100000"/>
              <a:buChar char="•"/>
            </a:pPr>
            <a:r>
              <a:rPr lang="en-US" dirty="0">
                <a:solidFill>
                  <a:srgbClr val="464646"/>
                </a:solidFill>
                <a:latin typeface="Sikta display"/>
                <a:ea typeface="Inter" pitchFamily="34" charset="-122"/>
                <a:cs typeface="Inter" pitchFamily="34" charset="-120"/>
              </a:rPr>
              <a:t>Improving Accuracy and Scalability</a:t>
            </a:r>
            <a:endParaRPr lang="en-US" dirty="0">
              <a:latin typeface="Sikta display"/>
            </a:endParaRPr>
          </a:p>
          <a:p>
            <a:pPr marL="285750" indent="-285750">
              <a:buFont typeface="Arial" panose="020B0604020202020204" pitchFamily="34" charset="0"/>
              <a:buChar char="•"/>
            </a:pPr>
            <a:endParaRPr lang="en-US" sz="1800" dirty="0"/>
          </a:p>
          <a:p>
            <a:endParaRPr lang="en-US" sz="1800" dirty="0"/>
          </a:p>
          <a:p>
            <a:pPr marL="285750" indent="-285750">
              <a:buFont typeface="Arial" panose="020B0604020202020204" pitchFamily="34" charset="0"/>
              <a:buChar char="•"/>
            </a:pPr>
            <a:endParaRPr lang="en-US" sz="1800" dirty="0"/>
          </a:p>
          <a:p>
            <a:endParaRPr lang="en-IN" dirty="0"/>
          </a:p>
        </p:txBody>
      </p:sp>
    </p:spTree>
    <p:extLst>
      <p:ext uri="{BB962C8B-B14F-4D97-AF65-F5344CB8AC3E}">
        <p14:creationId xmlns:p14="http://schemas.microsoft.com/office/powerpoint/2010/main" val="150197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Problem Statement</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A996A179-B25E-EC56-704C-2160CD114B9B}"/>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5977930" y="1371600"/>
            <a:ext cx="3048000" cy="5039248"/>
          </a:xfrm>
        </p:spPr>
      </p:pic>
      <p:sp>
        <p:nvSpPr>
          <p:cNvPr id="5" name="TextBox 4">
            <a:extLst>
              <a:ext uri="{FF2B5EF4-FFF2-40B4-BE49-F238E27FC236}">
                <a16:creationId xmlns:a16="http://schemas.microsoft.com/office/drawing/2014/main" id="{ABA60C97-2025-DA36-CD3F-9A2ADF425D05}"/>
              </a:ext>
            </a:extLst>
          </p:cNvPr>
          <p:cNvSpPr txBox="1"/>
          <p:nvPr/>
        </p:nvSpPr>
        <p:spPr>
          <a:xfrm>
            <a:off x="321416" y="1524000"/>
            <a:ext cx="5622183"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464646"/>
                </a:solidFill>
                <a:latin typeface="Sikta display"/>
                <a:ea typeface="Inter" pitchFamily="34" charset="-122"/>
                <a:cs typeface="Inter" pitchFamily="34" charset="-120"/>
              </a:rPr>
              <a:t>The manual analysis of resumes is time-consuming and prone to inconsistencies. This project addresses the need for an efficient and accurate automated solution for resume analysis.</a:t>
            </a:r>
            <a:endParaRPr lang="en-US" sz="1800" dirty="0">
              <a:latin typeface="Sikta display"/>
            </a:endParaRPr>
          </a:p>
          <a:p>
            <a:pPr marL="285750" indent="-285750">
              <a:buFont typeface="Arial" panose="020B0604020202020204" pitchFamily="34" charset="0"/>
              <a:buChar char="•"/>
            </a:pPr>
            <a:endParaRPr lang="en-IN" dirty="0">
              <a:latin typeface="Sikta display"/>
            </a:endParaRPr>
          </a:p>
        </p:txBody>
      </p:sp>
      <p:grpSp>
        <p:nvGrpSpPr>
          <p:cNvPr id="7" name="Group 6">
            <a:extLst>
              <a:ext uri="{FF2B5EF4-FFF2-40B4-BE49-F238E27FC236}">
                <a16:creationId xmlns:a16="http://schemas.microsoft.com/office/drawing/2014/main" id="{4FAEDB22-C43B-3779-1E96-612767D53BA8}"/>
              </a:ext>
            </a:extLst>
          </p:cNvPr>
          <p:cNvGrpSpPr/>
          <p:nvPr/>
        </p:nvGrpSpPr>
        <p:grpSpPr>
          <a:xfrm>
            <a:off x="467129" y="2849371"/>
            <a:ext cx="2580871" cy="1695611"/>
            <a:chOff x="989648" y="3437215"/>
            <a:chExt cx="3469005" cy="1622747"/>
          </a:xfrm>
        </p:grpSpPr>
        <p:sp>
          <p:nvSpPr>
            <p:cNvPr id="9" name="Text 3">
              <a:extLst>
                <a:ext uri="{FF2B5EF4-FFF2-40B4-BE49-F238E27FC236}">
                  <a16:creationId xmlns:a16="http://schemas.microsoft.com/office/drawing/2014/main" id="{B6488F81-D943-A3AF-22C9-8430DD2F537D}"/>
                </a:ext>
              </a:extLst>
            </p:cNvPr>
            <p:cNvSpPr/>
            <p:nvPr/>
          </p:nvSpPr>
          <p:spPr>
            <a:xfrm>
              <a:off x="989648" y="3522226"/>
              <a:ext cx="541258" cy="340281"/>
            </a:xfrm>
            <a:prstGeom prst="rect">
              <a:avLst/>
            </a:prstGeom>
            <a:noFill/>
            <a:ln/>
          </p:spPr>
          <p:txBody>
            <a:bodyPr wrap="none" lIns="0" tIns="0" rIns="0" bIns="0" rtlCol="0" anchor="t"/>
            <a:lstStyle/>
            <a:p>
              <a:pPr marL="0" indent="0" algn="ctr">
                <a:lnSpc>
                  <a:spcPts val="2650"/>
                </a:lnSpc>
                <a:buNone/>
              </a:pPr>
              <a:r>
                <a:rPr lang="en-US" dirty="0"/>
                <a:t>1</a:t>
              </a:r>
            </a:p>
          </p:txBody>
        </p:sp>
        <p:sp>
          <p:nvSpPr>
            <p:cNvPr id="10" name="Text 4">
              <a:extLst>
                <a:ext uri="{FF2B5EF4-FFF2-40B4-BE49-F238E27FC236}">
                  <a16:creationId xmlns:a16="http://schemas.microsoft.com/office/drawing/2014/main" id="{62B9D12F-3F0A-0F32-C87B-E319AD364945}"/>
                </a:ext>
              </a:extLst>
            </p:cNvPr>
            <p:cNvSpPr/>
            <p:nvPr/>
          </p:nvSpPr>
          <p:spPr>
            <a:xfrm>
              <a:off x="1530906" y="3437215"/>
              <a:ext cx="2835235" cy="354330"/>
            </a:xfrm>
            <a:prstGeom prst="rect">
              <a:avLst/>
            </a:prstGeom>
            <a:noFill/>
            <a:ln/>
          </p:spPr>
          <p:txBody>
            <a:bodyPr wrap="none" lIns="0" tIns="0" rIns="0" bIns="0" rtlCol="0" anchor="t"/>
            <a:lstStyle/>
            <a:p>
              <a:pPr marL="0" indent="0">
                <a:lnSpc>
                  <a:spcPts val="2750"/>
                </a:lnSpc>
                <a:buNone/>
              </a:pPr>
              <a:r>
                <a:rPr lang="en-US" dirty="0">
                  <a:solidFill>
                    <a:srgbClr val="464646"/>
                  </a:solidFill>
                  <a:latin typeface="DM Sans" pitchFamily="34" charset="0"/>
                  <a:ea typeface="DM Sans" pitchFamily="34" charset="-122"/>
                  <a:cs typeface="DM Sans" pitchFamily="34" charset="-120"/>
                </a:rPr>
                <a:t>Time Consuming</a:t>
              </a:r>
              <a:endParaRPr lang="en-US" dirty="0"/>
            </a:p>
          </p:txBody>
        </p:sp>
        <p:sp>
          <p:nvSpPr>
            <p:cNvPr id="11" name="Text 5">
              <a:extLst>
                <a:ext uri="{FF2B5EF4-FFF2-40B4-BE49-F238E27FC236}">
                  <a16:creationId xmlns:a16="http://schemas.microsoft.com/office/drawing/2014/main" id="{8DAC7327-B922-4D0A-EA1F-BF15145F32EE}"/>
                </a:ext>
              </a:extLst>
            </p:cNvPr>
            <p:cNvSpPr/>
            <p:nvPr/>
          </p:nvSpPr>
          <p:spPr>
            <a:xfrm>
              <a:off x="1530906" y="3927634"/>
              <a:ext cx="2927747" cy="1132328"/>
            </a:xfrm>
            <a:prstGeom prst="rect">
              <a:avLst/>
            </a:prstGeom>
            <a:noFill/>
            <a:ln/>
          </p:spPr>
          <p:txBody>
            <a:bodyPr wrap="square" lIns="0" tIns="0" rIns="0" bIns="0" rtlCol="0" anchor="t"/>
            <a:lstStyle/>
            <a:p>
              <a:pPr marL="0" indent="0">
                <a:lnSpc>
                  <a:spcPts val="2850"/>
                </a:lnSpc>
                <a:buNone/>
              </a:pPr>
              <a:r>
                <a:rPr lang="en-US" sz="1400" dirty="0">
                  <a:solidFill>
                    <a:srgbClr val="464646"/>
                  </a:solidFill>
                  <a:latin typeface="Inter" pitchFamily="34" charset="0"/>
                  <a:ea typeface="Inter" pitchFamily="34" charset="-122"/>
                  <a:cs typeface="Inter" pitchFamily="34" charset="-120"/>
                </a:rPr>
                <a:t>Manual resume analysis is a time-consuming process, especially for large volumes of applicants</a:t>
              </a:r>
              <a:r>
                <a:rPr lang="en-US" sz="1750" dirty="0">
                  <a:solidFill>
                    <a:srgbClr val="464646"/>
                  </a:solidFill>
                  <a:latin typeface="Inter" pitchFamily="34" charset="0"/>
                  <a:ea typeface="Inter" pitchFamily="34" charset="-122"/>
                  <a:cs typeface="Inter" pitchFamily="34" charset="-120"/>
                </a:rPr>
                <a:t>.</a:t>
              </a:r>
              <a:endParaRPr lang="en-US" sz="1750" dirty="0"/>
            </a:p>
          </p:txBody>
        </p:sp>
      </p:grpSp>
      <p:grpSp>
        <p:nvGrpSpPr>
          <p:cNvPr id="12" name="Group 11">
            <a:extLst>
              <a:ext uri="{FF2B5EF4-FFF2-40B4-BE49-F238E27FC236}">
                <a16:creationId xmlns:a16="http://schemas.microsoft.com/office/drawing/2014/main" id="{32250359-ECC1-7070-2DE8-74442655B8EA}"/>
              </a:ext>
            </a:extLst>
          </p:cNvPr>
          <p:cNvGrpSpPr/>
          <p:nvPr/>
        </p:nvGrpSpPr>
        <p:grpSpPr>
          <a:xfrm>
            <a:off x="3028169" y="2854071"/>
            <a:ext cx="3131556" cy="1942029"/>
            <a:chOff x="4842390" y="3437215"/>
            <a:chExt cx="4264237" cy="1942029"/>
          </a:xfrm>
        </p:grpSpPr>
        <p:sp>
          <p:nvSpPr>
            <p:cNvPr id="13" name="Text 7">
              <a:extLst>
                <a:ext uri="{FF2B5EF4-FFF2-40B4-BE49-F238E27FC236}">
                  <a16:creationId xmlns:a16="http://schemas.microsoft.com/office/drawing/2014/main" id="{76CCD24B-0A24-D96E-4E61-6369966D9220}"/>
                </a:ext>
              </a:extLst>
            </p:cNvPr>
            <p:cNvSpPr/>
            <p:nvPr/>
          </p:nvSpPr>
          <p:spPr>
            <a:xfrm>
              <a:off x="4842390" y="3522226"/>
              <a:ext cx="515108" cy="340281"/>
            </a:xfrm>
            <a:prstGeom prst="rect">
              <a:avLst/>
            </a:prstGeom>
            <a:noFill/>
            <a:ln/>
          </p:spPr>
          <p:txBody>
            <a:bodyPr wrap="none" lIns="0" tIns="0" rIns="0" bIns="0" rtlCol="0" anchor="t"/>
            <a:lstStyle/>
            <a:p>
              <a:pPr marL="0" indent="0" algn="ctr">
                <a:lnSpc>
                  <a:spcPts val="2650"/>
                </a:lnSpc>
                <a:buNone/>
              </a:pPr>
              <a:endParaRPr lang="en-US" dirty="0"/>
            </a:p>
          </p:txBody>
        </p:sp>
        <p:sp>
          <p:nvSpPr>
            <p:cNvPr id="14" name="Text 8">
              <a:extLst>
                <a:ext uri="{FF2B5EF4-FFF2-40B4-BE49-F238E27FC236}">
                  <a16:creationId xmlns:a16="http://schemas.microsoft.com/office/drawing/2014/main" id="{50E5CAF0-16CB-7807-5F97-308288C894AD}"/>
                </a:ext>
              </a:extLst>
            </p:cNvPr>
            <p:cNvSpPr/>
            <p:nvPr/>
          </p:nvSpPr>
          <p:spPr>
            <a:xfrm>
              <a:off x="5422582" y="3437215"/>
              <a:ext cx="3684045" cy="354330"/>
            </a:xfrm>
            <a:prstGeom prst="rect">
              <a:avLst/>
            </a:prstGeom>
            <a:noFill/>
            <a:ln/>
          </p:spPr>
          <p:txBody>
            <a:bodyPr wrap="none" lIns="0" tIns="0" rIns="0" bIns="0" rtlCol="0" anchor="t"/>
            <a:lstStyle/>
            <a:p>
              <a:pPr marL="0" indent="0">
                <a:lnSpc>
                  <a:spcPts val="2750"/>
                </a:lnSpc>
                <a:buNone/>
              </a:pPr>
              <a:r>
                <a:rPr lang="en-US" dirty="0">
                  <a:solidFill>
                    <a:srgbClr val="464646"/>
                  </a:solidFill>
                  <a:latin typeface="DM Sans" pitchFamily="34" charset="0"/>
                  <a:ea typeface="DM Sans" pitchFamily="34" charset="-122"/>
                  <a:cs typeface="DM Sans" pitchFamily="34" charset="-120"/>
                </a:rPr>
                <a:t>Inconsistent Analysis</a:t>
              </a:r>
              <a:endParaRPr lang="en-US" dirty="0"/>
            </a:p>
          </p:txBody>
        </p:sp>
        <p:sp>
          <p:nvSpPr>
            <p:cNvPr id="15" name="Text 9">
              <a:extLst>
                <a:ext uri="{FF2B5EF4-FFF2-40B4-BE49-F238E27FC236}">
                  <a16:creationId xmlns:a16="http://schemas.microsoft.com/office/drawing/2014/main" id="{5E2D2F06-15CE-01CB-9E68-0EF74D976BED}"/>
                </a:ext>
              </a:extLst>
            </p:cNvPr>
            <p:cNvSpPr/>
            <p:nvPr/>
          </p:nvSpPr>
          <p:spPr>
            <a:xfrm>
              <a:off x="5422583" y="3927634"/>
              <a:ext cx="2927747" cy="1451610"/>
            </a:xfrm>
            <a:prstGeom prst="rect">
              <a:avLst/>
            </a:prstGeom>
            <a:noFill/>
            <a:ln/>
          </p:spPr>
          <p:txBody>
            <a:bodyPr wrap="square" lIns="0" tIns="0" rIns="0" bIns="0" rtlCol="0" anchor="t"/>
            <a:lstStyle/>
            <a:p>
              <a:pPr marL="0" indent="0">
                <a:lnSpc>
                  <a:spcPts val="2850"/>
                </a:lnSpc>
                <a:buNone/>
              </a:pPr>
              <a:r>
                <a:rPr lang="en-US" sz="1400" dirty="0">
                  <a:solidFill>
                    <a:srgbClr val="464646"/>
                  </a:solidFill>
                  <a:latin typeface="Inter" pitchFamily="34" charset="0"/>
                  <a:ea typeface="Inter" pitchFamily="34" charset="-122"/>
                  <a:cs typeface="Inter" pitchFamily="34" charset="-120"/>
                </a:rPr>
                <a:t>Human reviewers may interpret information differently, leading to inconsistent results</a:t>
              </a:r>
              <a:r>
                <a:rPr lang="en-US" sz="1750" dirty="0">
                  <a:solidFill>
                    <a:srgbClr val="464646"/>
                  </a:solidFill>
                  <a:latin typeface="Inter" pitchFamily="34" charset="0"/>
                  <a:ea typeface="Inter" pitchFamily="34" charset="-122"/>
                  <a:cs typeface="Inter" pitchFamily="34" charset="-120"/>
                </a:rPr>
                <a:t>.</a:t>
              </a:r>
              <a:endParaRPr lang="en-US" sz="1750" dirty="0"/>
            </a:p>
          </p:txBody>
        </p:sp>
      </p:grpSp>
      <p:sp>
        <p:nvSpPr>
          <p:cNvPr id="18" name="TextBox 17">
            <a:extLst>
              <a:ext uri="{FF2B5EF4-FFF2-40B4-BE49-F238E27FC236}">
                <a16:creationId xmlns:a16="http://schemas.microsoft.com/office/drawing/2014/main" id="{87E224FE-9737-1790-E4C7-9B7092293CF7}"/>
              </a:ext>
            </a:extLst>
          </p:cNvPr>
          <p:cNvSpPr txBox="1"/>
          <p:nvPr/>
        </p:nvSpPr>
        <p:spPr>
          <a:xfrm>
            <a:off x="3013504" y="2938200"/>
            <a:ext cx="406413" cy="369332"/>
          </a:xfrm>
          <a:prstGeom prst="rect">
            <a:avLst/>
          </a:prstGeom>
          <a:noFill/>
        </p:spPr>
        <p:txBody>
          <a:bodyPr wrap="square" rtlCol="0">
            <a:spAutoFit/>
          </a:bodyPr>
          <a:lstStyle/>
          <a:p>
            <a:r>
              <a:rPr lang="en-IN" dirty="0"/>
              <a:t>2</a:t>
            </a:r>
          </a:p>
        </p:txBody>
      </p:sp>
      <p:grpSp>
        <p:nvGrpSpPr>
          <p:cNvPr id="19" name="Group 18">
            <a:extLst>
              <a:ext uri="{FF2B5EF4-FFF2-40B4-BE49-F238E27FC236}">
                <a16:creationId xmlns:a16="http://schemas.microsoft.com/office/drawing/2014/main" id="{5BBA70E1-05E9-C0C1-6E29-1B0B118C9E8A}"/>
              </a:ext>
            </a:extLst>
          </p:cNvPr>
          <p:cNvGrpSpPr/>
          <p:nvPr/>
        </p:nvGrpSpPr>
        <p:grpSpPr>
          <a:xfrm>
            <a:off x="720060" y="5018812"/>
            <a:ext cx="5223540" cy="1168151"/>
            <a:chOff x="2038315" y="6231161"/>
            <a:chExt cx="6353756" cy="1168151"/>
          </a:xfrm>
        </p:grpSpPr>
        <p:sp>
          <p:nvSpPr>
            <p:cNvPr id="20" name="Text 12">
              <a:extLst>
                <a:ext uri="{FF2B5EF4-FFF2-40B4-BE49-F238E27FC236}">
                  <a16:creationId xmlns:a16="http://schemas.microsoft.com/office/drawing/2014/main" id="{D81055D8-7FE4-AFE6-EAE3-9059A1877ECD}"/>
                </a:ext>
              </a:extLst>
            </p:cNvPr>
            <p:cNvSpPr/>
            <p:nvPr/>
          </p:nvSpPr>
          <p:spPr>
            <a:xfrm>
              <a:off x="2038315" y="6231161"/>
              <a:ext cx="2853333" cy="354330"/>
            </a:xfrm>
            <a:prstGeom prst="rect">
              <a:avLst/>
            </a:prstGeom>
            <a:noFill/>
            <a:ln/>
          </p:spPr>
          <p:txBody>
            <a:bodyPr wrap="none" lIns="0" tIns="0" rIns="0" bIns="0" rtlCol="0" anchor="t"/>
            <a:lstStyle/>
            <a:p>
              <a:pPr marL="0" indent="0">
                <a:lnSpc>
                  <a:spcPts val="2750"/>
                </a:lnSpc>
                <a:buNone/>
              </a:pPr>
              <a:r>
                <a:rPr lang="en-US" dirty="0">
                  <a:solidFill>
                    <a:srgbClr val="464646"/>
                  </a:solidFill>
                  <a:latin typeface="DM Sans" pitchFamily="34" charset="0"/>
                  <a:ea typeface="DM Sans" pitchFamily="34" charset="-122"/>
                  <a:cs typeface="DM Sans" pitchFamily="34" charset="-120"/>
                </a:rPr>
                <a:t>  Need for Automation</a:t>
              </a:r>
              <a:endParaRPr lang="en-US" dirty="0"/>
            </a:p>
          </p:txBody>
        </p:sp>
        <p:sp>
          <p:nvSpPr>
            <p:cNvPr id="21" name="Text 13">
              <a:extLst>
                <a:ext uri="{FF2B5EF4-FFF2-40B4-BE49-F238E27FC236}">
                  <a16:creationId xmlns:a16="http://schemas.microsoft.com/office/drawing/2014/main" id="{C4B95F0C-086F-B268-D7D7-56C41C00AFB1}"/>
                </a:ext>
              </a:extLst>
            </p:cNvPr>
            <p:cNvSpPr/>
            <p:nvPr/>
          </p:nvSpPr>
          <p:spPr>
            <a:xfrm>
              <a:off x="2148528" y="6673507"/>
              <a:ext cx="6243543" cy="725805"/>
            </a:xfrm>
            <a:prstGeom prst="rect">
              <a:avLst/>
            </a:prstGeom>
            <a:noFill/>
            <a:ln/>
          </p:spPr>
          <p:txBody>
            <a:bodyPr wrap="square" lIns="0" tIns="0" rIns="0" bIns="0" rtlCol="0" anchor="t"/>
            <a:lstStyle/>
            <a:p>
              <a:pPr marL="0" indent="0">
                <a:lnSpc>
                  <a:spcPts val="2850"/>
                </a:lnSpc>
                <a:buNone/>
              </a:pPr>
              <a:r>
                <a:rPr lang="en-US" sz="1400" dirty="0">
                  <a:solidFill>
                    <a:srgbClr val="464646"/>
                  </a:solidFill>
                  <a:latin typeface="Inter" pitchFamily="34" charset="0"/>
                  <a:ea typeface="Inter" pitchFamily="34" charset="-122"/>
                  <a:cs typeface="Inter" pitchFamily="34" charset="-120"/>
                </a:rPr>
                <a:t>An automated solution is needed to streamline the resume analysis process and ensure consistency</a:t>
              </a:r>
              <a:r>
                <a:rPr lang="en-US" sz="1750" dirty="0">
                  <a:solidFill>
                    <a:srgbClr val="464646"/>
                  </a:solidFill>
                  <a:latin typeface="Inter" pitchFamily="34" charset="0"/>
                  <a:ea typeface="Inter" pitchFamily="34" charset="-122"/>
                  <a:cs typeface="Inter" pitchFamily="34" charset="-120"/>
                </a:rPr>
                <a:t>.</a:t>
              </a:r>
              <a:endParaRPr lang="en-US" sz="1750" dirty="0"/>
            </a:p>
          </p:txBody>
        </p:sp>
      </p:grpSp>
      <p:sp>
        <p:nvSpPr>
          <p:cNvPr id="22" name="TextBox 21">
            <a:extLst>
              <a:ext uri="{FF2B5EF4-FFF2-40B4-BE49-F238E27FC236}">
                <a16:creationId xmlns:a16="http://schemas.microsoft.com/office/drawing/2014/main" id="{0134E182-5622-731E-0C7E-E6E4A7F500EF}"/>
              </a:ext>
            </a:extLst>
          </p:cNvPr>
          <p:cNvSpPr txBox="1"/>
          <p:nvPr/>
        </p:nvSpPr>
        <p:spPr>
          <a:xfrm>
            <a:off x="410441" y="5050763"/>
            <a:ext cx="402685"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96727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Objectives and Scope</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591530"/>
            <a:ext cx="8503920" cy="4572000"/>
          </a:xfrm>
        </p:spPr>
        <p:txBody>
          <a:bodyPr>
            <a:normAutofit/>
          </a:bodyPr>
          <a:lstStyle/>
          <a:p>
            <a:r>
              <a:rPr lang="en-US" sz="2000" dirty="0">
                <a:solidFill>
                  <a:srgbClr val="464646"/>
                </a:solidFill>
                <a:latin typeface="Sikta display"/>
                <a:ea typeface="Inter" pitchFamily="34" charset="-122"/>
                <a:cs typeface="Sans Serif Collection" panose="020B0502040504020204" pitchFamily="34" charset="0"/>
              </a:rPr>
              <a:t>The project aims to develop a Resume Analyzer Application using NLP and Python. The application will extract key information from resumes and present it in a structured format for easy analysis.</a:t>
            </a:r>
            <a:endParaRPr lang="en-US" sz="2000" dirty="0">
              <a:latin typeface="Sikta display"/>
            </a:endParaRPr>
          </a:p>
          <a:p>
            <a:pPr marL="0" indent="0">
              <a:buNone/>
            </a:pPr>
            <a:endParaRPr lang="en-IN" sz="2000" dirty="0">
              <a:latin typeface="Sikta display"/>
            </a:endParaRPr>
          </a:p>
        </p:txBody>
      </p:sp>
      <p:grpSp>
        <p:nvGrpSpPr>
          <p:cNvPr id="5" name="Group 4">
            <a:extLst>
              <a:ext uri="{FF2B5EF4-FFF2-40B4-BE49-F238E27FC236}">
                <a16:creationId xmlns:a16="http://schemas.microsoft.com/office/drawing/2014/main" id="{E3FFB241-7399-2A83-8AF7-663A68D84199}"/>
              </a:ext>
            </a:extLst>
          </p:cNvPr>
          <p:cNvGrpSpPr/>
          <p:nvPr/>
        </p:nvGrpSpPr>
        <p:grpSpPr>
          <a:xfrm>
            <a:off x="634253" y="2819400"/>
            <a:ext cx="8171419" cy="3075940"/>
            <a:chOff x="622935" y="3537823"/>
            <a:chExt cx="13384530" cy="4201596"/>
          </a:xfrm>
        </p:grpSpPr>
        <p:sp>
          <p:nvSpPr>
            <p:cNvPr id="6" name="Text 1">
              <a:extLst>
                <a:ext uri="{FF2B5EF4-FFF2-40B4-BE49-F238E27FC236}">
                  <a16:creationId xmlns:a16="http://schemas.microsoft.com/office/drawing/2014/main" id="{298FCB24-F6AA-E11B-1FEC-8205E05D2300}"/>
                </a:ext>
              </a:extLst>
            </p:cNvPr>
            <p:cNvSpPr/>
            <p:nvPr/>
          </p:nvSpPr>
          <p:spPr>
            <a:xfrm>
              <a:off x="622935" y="3537823"/>
              <a:ext cx="13384530" cy="569595"/>
            </a:xfrm>
            <a:prstGeom prst="rect">
              <a:avLst/>
            </a:prstGeom>
            <a:noFill/>
            <a:ln/>
          </p:spPr>
          <p:txBody>
            <a:bodyPr wrap="square" lIns="0" tIns="0" rIns="0" bIns="0" rtlCol="0" anchor="t"/>
            <a:lstStyle/>
            <a:p>
              <a:pPr marL="0" indent="0">
                <a:lnSpc>
                  <a:spcPts val="2200"/>
                </a:lnSpc>
                <a:buNone/>
              </a:pPr>
              <a:r>
                <a:rPr lang="en-US" sz="1400" dirty="0">
                  <a:solidFill>
                    <a:srgbClr val="464646"/>
                  </a:solidFill>
                  <a:latin typeface="Inter" pitchFamily="34" charset="0"/>
                  <a:ea typeface="Inter" pitchFamily="34" charset="-122"/>
                  <a:cs typeface="Inter" pitchFamily="34" charset="-120"/>
                </a:rPr>
                <a:t>The project aims to develop a Resume Analyser Application using NLP and Python. The application will extract key information from resumes and present it in a structured format for easy analysis.</a:t>
              </a:r>
              <a:endParaRPr lang="en-US" sz="1400" dirty="0"/>
            </a:p>
          </p:txBody>
        </p:sp>
        <p:sp>
          <p:nvSpPr>
            <p:cNvPr id="7" name="Shape 2">
              <a:extLst>
                <a:ext uri="{FF2B5EF4-FFF2-40B4-BE49-F238E27FC236}">
                  <a16:creationId xmlns:a16="http://schemas.microsoft.com/office/drawing/2014/main" id="{994D7049-A97F-716D-6ECA-944BBEDEADE8}"/>
                </a:ext>
              </a:extLst>
            </p:cNvPr>
            <p:cNvSpPr/>
            <p:nvPr/>
          </p:nvSpPr>
          <p:spPr>
            <a:xfrm>
              <a:off x="878443" y="4307562"/>
              <a:ext cx="22860" cy="3431857"/>
            </a:xfrm>
            <a:prstGeom prst="roundRect">
              <a:avLst>
                <a:gd name="adj" fmla="val 116787"/>
              </a:avLst>
            </a:prstGeom>
            <a:solidFill>
              <a:srgbClr val="D8D4D4"/>
            </a:solidFill>
            <a:ln/>
          </p:spPr>
        </p:sp>
        <p:sp>
          <p:nvSpPr>
            <p:cNvPr id="9" name="Shape 3">
              <a:extLst>
                <a:ext uri="{FF2B5EF4-FFF2-40B4-BE49-F238E27FC236}">
                  <a16:creationId xmlns:a16="http://schemas.microsoft.com/office/drawing/2014/main" id="{84273D65-2A63-3AA7-9E6C-D87EAD47F948}"/>
                </a:ext>
              </a:extLst>
            </p:cNvPr>
            <p:cNvSpPr/>
            <p:nvPr/>
          </p:nvSpPr>
          <p:spPr>
            <a:xfrm>
              <a:off x="1067217" y="4696420"/>
              <a:ext cx="622935" cy="22860"/>
            </a:xfrm>
            <a:prstGeom prst="roundRect">
              <a:avLst>
                <a:gd name="adj" fmla="val 116787"/>
              </a:avLst>
            </a:prstGeom>
            <a:solidFill>
              <a:srgbClr val="D8D4D4"/>
            </a:solidFill>
            <a:ln/>
          </p:spPr>
        </p:sp>
        <p:sp>
          <p:nvSpPr>
            <p:cNvPr id="10" name="Shape 4">
              <a:extLst>
                <a:ext uri="{FF2B5EF4-FFF2-40B4-BE49-F238E27FC236}">
                  <a16:creationId xmlns:a16="http://schemas.microsoft.com/office/drawing/2014/main" id="{2B0047E3-F85A-586E-731F-BD3572979814}"/>
                </a:ext>
              </a:extLst>
            </p:cNvPr>
            <p:cNvSpPr/>
            <p:nvPr/>
          </p:nvSpPr>
          <p:spPr>
            <a:xfrm>
              <a:off x="689670" y="4507706"/>
              <a:ext cx="400407" cy="400407"/>
            </a:xfrm>
            <a:prstGeom prst="roundRect">
              <a:avLst>
                <a:gd name="adj" fmla="val 6668"/>
              </a:avLst>
            </a:prstGeom>
            <a:solidFill>
              <a:srgbClr val="F2EEEE"/>
            </a:solidFill>
            <a:ln/>
          </p:spPr>
        </p:sp>
        <p:sp>
          <p:nvSpPr>
            <p:cNvPr id="11" name="Text 5">
              <a:extLst>
                <a:ext uri="{FF2B5EF4-FFF2-40B4-BE49-F238E27FC236}">
                  <a16:creationId xmlns:a16="http://schemas.microsoft.com/office/drawing/2014/main" id="{579D735E-C42B-B7AC-C6B9-BE49CCA42353}"/>
                </a:ext>
              </a:extLst>
            </p:cNvPr>
            <p:cNvSpPr/>
            <p:nvPr/>
          </p:nvSpPr>
          <p:spPr>
            <a:xfrm>
              <a:off x="843379" y="4574381"/>
              <a:ext cx="92869" cy="266938"/>
            </a:xfrm>
            <a:prstGeom prst="rect">
              <a:avLst/>
            </a:prstGeom>
            <a:noFill/>
            <a:ln/>
          </p:spPr>
          <p:txBody>
            <a:bodyPr wrap="none" lIns="0" tIns="0" rIns="0" bIns="0" rtlCol="0" anchor="t"/>
            <a:lstStyle/>
            <a:p>
              <a:pPr marL="0" indent="0" algn="ctr">
                <a:lnSpc>
                  <a:spcPts val="2100"/>
                </a:lnSpc>
                <a:buNone/>
              </a:pPr>
              <a:r>
                <a:rPr lang="en-US" sz="2100" dirty="0">
                  <a:solidFill>
                    <a:srgbClr val="464646"/>
                  </a:solidFill>
                  <a:latin typeface="DM Sans" pitchFamily="34" charset="0"/>
                  <a:ea typeface="DM Sans" pitchFamily="34" charset="-122"/>
                  <a:cs typeface="DM Sans" pitchFamily="34" charset="-120"/>
                </a:rPr>
                <a:t>1</a:t>
              </a:r>
              <a:endParaRPr lang="en-US" sz="2100" dirty="0"/>
            </a:p>
          </p:txBody>
        </p:sp>
        <p:sp>
          <p:nvSpPr>
            <p:cNvPr id="12" name="Text 6">
              <a:extLst>
                <a:ext uri="{FF2B5EF4-FFF2-40B4-BE49-F238E27FC236}">
                  <a16:creationId xmlns:a16="http://schemas.microsoft.com/office/drawing/2014/main" id="{47BC66D4-3BBA-130C-08A9-731ED9F8C37D}"/>
                </a:ext>
              </a:extLst>
            </p:cNvPr>
            <p:cNvSpPr/>
            <p:nvPr/>
          </p:nvSpPr>
          <p:spPr>
            <a:xfrm>
              <a:off x="1868686" y="4485442"/>
              <a:ext cx="2411016" cy="278130"/>
            </a:xfrm>
            <a:prstGeom prst="rect">
              <a:avLst/>
            </a:prstGeom>
            <a:noFill/>
            <a:ln/>
          </p:spPr>
          <p:txBody>
            <a:bodyPr wrap="none" lIns="0" tIns="0" rIns="0" bIns="0" rtlCol="0" anchor="t"/>
            <a:lstStyle/>
            <a:p>
              <a:pPr marL="0" indent="0" algn="l">
                <a:lnSpc>
                  <a:spcPts val="2150"/>
                </a:lnSpc>
                <a:buNone/>
              </a:pPr>
              <a:r>
                <a:rPr lang="en-US" sz="1750" dirty="0">
                  <a:solidFill>
                    <a:srgbClr val="464646"/>
                  </a:solidFill>
                  <a:latin typeface="DM Sans" pitchFamily="34" charset="0"/>
                  <a:ea typeface="DM Sans" pitchFamily="34" charset="-122"/>
                  <a:cs typeface="DM Sans" pitchFamily="34" charset="-120"/>
                </a:rPr>
                <a:t>Information Extraction</a:t>
              </a:r>
              <a:endParaRPr lang="en-US" sz="1750" dirty="0"/>
            </a:p>
          </p:txBody>
        </p:sp>
        <p:sp>
          <p:nvSpPr>
            <p:cNvPr id="13" name="Text 7">
              <a:extLst>
                <a:ext uri="{FF2B5EF4-FFF2-40B4-BE49-F238E27FC236}">
                  <a16:creationId xmlns:a16="http://schemas.microsoft.com/office/drawing/2014/main" id="{1B7C20C9-A6B2-943A-F311-97E591C475BF}"/>
                </a:ext>
              </a:extLst>
            </p:cNvPr>
            <p:cNvSpPr/>
            <p:nvPr/>
          </p:nvSpPr>
          <p:spPr>
            <a:xfrm>
              <a:off x="1868686" y="4870252"/>
              <a:ext cx="12138779" cy="284798"/>
            </a:xfrm>
            <a:prstGeom prst="rect">
              <a:avLst/>
            </a:prstGeom>
            <a:noFill/>
            <a:ln/>
          </p:spPr>
          <p:txBody>
            <a:bodyPr wrap="none" lIns="0" tIns="0" rIns="0" bIns="0" rtlCol="0" anchor="t"/>
            <a:lstStyle/>
            <a:p>
              <a:pPr marL="0" indent="0" algn="l">
                <a:lnSpc>
                  <a:spcPts val="2200"/>
                </a:lnSpc>
                <a:buNone/>
              </a:pPr>
              <a:r>
                <a:rPr lang="en-US" sz="1400" dirty="0">
                  <a:solidFill>
                    <a:srgbClr val="464646"/>
                  </a:solidFill>
                  <a:latin typeface="Inter" pitchFamily="34" charset="0"/>
                  <a:ea typeface="Inter" pitchFamily="34" charset="-122"/>
                  <a:cs typeface="Inter" pitchFamily="34" charset="-120"/>
                </a:rPr>
                <a:t>Extract key information from resumes, including skills, experience, and education.</a:t>
              </a:r>
              <a:endParaRPr lang="en-US" sz="1400" dirty="0"/>
            </a:p>
          </p:txBody>
        </p:sp>
        <p:sp>
          <p:nvSpPr>
            <p:cNvPr id="14" name="Shape 8">
              <a:extLst>
                <a:ext uri="{FF2B5EF4-FFF2-40B4-BE49-F238E27FC236}">
                  <a16:creationId xmlns:a16="http://schemas.microsoft.com/office/drawing/2014/main" id="{CD4332F0-E463-94C4-EB3C-C1FE7F052A91}"/>
                </a:ext>
              </a:extLst>
            </p:cNvPr>
            <p:cNvSpPr/>
            <p:nvPr/>
          </p:nvSpPr>
          <p:spPr>
            <a:xfrm>
              <a:off x="1067217" y="5899666"/>
              <a:ext cx="622935" cy="22860"/>
            </a:xfrm>
            <a:prstGeom prst="roundRect">
              <a:avLst>
                <a:gd name="adj" fmla="val 116787"/>
              </a:avLst>
            </a:prstGeom>
            <a:solidFill>
              <a:srgbClr val="D8D4D4"/>
            </a:solidFill>
            <a:ln/>
          </p:spPr>
        </p:sp>
        <p:sp>
          <p:nvSpPr>
            <p:cNvPr id="15" name="Shape 9">
              <a:extLst>
                <a:ext uri="{FF2B5EF4-FFF2-40B4-BE49-F238E27FC236}">
                  <a16:creationId xmlns:a16="http://schemas.microsoft.com/office/drawing/2014/main" id="{000FD0B7-076B-F0AA-340C-09170DFAA20C}"/>
                </a:ext>
              </a:extLst>
            </p:cNvPr>
            <p:cNvSpPr/>
            <p:nvPr/>
          </p:nvSpPr>
          <p:spPr>
            <a:xfrm>
              <a:off x="689670" y="5710952"/>
              <a:ext cx="400407" cy="400407"/>
            </a:xfrm>
            <a:prstGeom prst="roundRect">
              <a:avLst>
                <a:gd name="adj" fmla="val 6668"/>
              </a:avLst>
            </a:prstGeom>
            <a:solidFill>
              <a:srgbClr val="F2EEEE"/>
            </a:solidFill>
            <a:ln/>
          </p:spPr>
        </p:sp>
        <p:sp>
          <p:nvSpPr>
            <p:cNvPr id="16" name="Text 10">
              <a:extLst>
                <a:ext uri="{FF2B5EF4-FFF2-40B4-BE49-F238E27FC236}">
                  <a16:creationId xmlns:a16="http://schemas.microsoft.com/office/drawing/2014/main" id="{CB596FA2-6F21-902F-80F1-3016A2E5CCD5}"/>
                </a:ext>
              </a:extLst>
            </p:cNvPr>
            <p:cNvSpPr/>
            <p:nvPr/>
          </p:nvSpPr>
          <p:spPr>
            <a:xfrm>
              <a:off x="812780" y="5777627"/>
              <a:ext cx="154067" cy="266938"/>
            </a:xfrm>
            <a:prstGeom prst="rect">
              <a:avLst/>
            </a:prstGeom>
            <a:noFill/>
            <a:ln/>
          </p:spPr>
          <p:txBody>
            <a:bodyPr wrap="none" lIns="0" tIns="0" rIns="0" bIns="0" rtlCol="0" anchor="t"/>
            <a:lstStyle/>
            <a:p>
              <a:pPr marL="0" indent="0" algn="ctr">
                <a:lnSpc>
                  <a:spcPts val="2100"/>
                </a:lnSpc>
                <a:buNone/>
              </a:pPr>
              <a:r>
                <a:rPr lang="en-US" sz="2100" dirty="0">
                  <a:solidFill>
                    <a:srgbClr val="464646"/>
                  </a:solidFill>
                  <a:latin typeface="DM Sans" pitchFamily="34" charset="0"/>
                  <a:ea typeface="DM Sans" pitchFamily="34" charset="-122"/>
                  <a:cs typeface="DM Sans" pitchFamily="34" charset="-120"/>
                </a:rPr>
                <a:t>2</a:t>
              </a:r>
              <a:endParaRPr lang="en-US" sz="2100" dirty="0"/>
            </a:p>
          </p:txBody>
        </p:sp>
        <p:sp>
          <p:nvSpPr>
            <p:cNvPr id="17" name="Text 11">
              <a:extLst>
                <a:ext uri="{FF2B5EF4-FFF2-40B4-BE49-F238E27FC236}">
                  <a16:creationId xmlns:a16="http://schemas.microsoft.com/office/drawing/2014/main" id="{D3506520-3D96-C17D-6010-CA01544B841D}"/>
                </a:ext>
              </a:extLst>
            </p:cNvPr>
            <p:cNvSpPr/>
            <p:nvPr/>
          </p:nvSpPr>
          <p:spPr>
            <a:xfrm>
              <a:off x="1868686" y="5688687"/>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464646"/>
                  </a:solidFill>
                  <a:latin typeface="DM Sans" pitchFamily="34" charset="0"/>
                  <a:ea typeface="DM Sans" pitchFamily="34" charset="-122"/>
                  <a:cs typeface="DM Sans" pitchFamily="34" charset="-120"/>
                </a:rPr>
                <a:t>Structured Output</a:t>
              </a:r>
              <a:endParaRPr lang="en-US" sz="1750" dirty="0"/>
            </a:p>
          </p:txBody>
        </p:sp>
        <p:sp>
          <p:nvSpPr>
            <p:cNvPr id="18" name="Text 12">
              <a:extLst>
                <a:ext uri="{FF2B5EF4-FFF2-40B4-BE49-F238E27FC236}">
                  <a16:creationId xmlns:a16="http://schemas.microsoft.com/office/drawing/2014/main" id="{1B2C3EEB-D0B0-E661-557F-3FBE4429E471}"/>
                </a:ext>
              </a:extLst>
            </p:cNvPr>
            <p:cNvSpPr/>
            <p:nvPr/>
          </p:nvSpPr>
          <p:spPr>
            <a:xfrm>
              <a:off x="1868686" y="6073497"/>
              <a:ext cx="12138779" cy="284798"/>
            </a:xfrm>
            <a:prstGeom prst="rect">
              <a:avLst/>
            </a:prstGeom>
            <a:noFill/>
            <a:ln/>
          </p:spPr>
          <p:txBody>
            <a:bodyPr wrap="none" lIns="0" tIns="0" rIns="0" bIns="0" rtlCol="0" anchor="t"/>
            <a:lstStyle/>
            <a:p>
              <a:pPr marL="0" indent="0" algn="l">
                <a:lnSpc>
                  <a:spcPts val="2200"/>
                </a:lnSpc>
                <a:buNone/>
              </a:pPr>
              <a:r>
                <a:rPr lang="en-US" sz="1400" dirty="0">
                  <a:solidFill>
                    <a:srgbClr val="464646"/>
                  </a:solidFill>
                  <a:latin typeface="Inter" pitchFamily="34" charset="0"/>
                  <a:ea typeface="Inter" pitchFamily="34" charset="-122"/>
                  <a:cs typeface="Inter" pitchFamily="34" charset="-120"/>
                </a:rPr>
                <a:t>Present the extracted information in a structured format for easy analysis and insights.</a:t>
              </a:r>
              <a:endParaRPr lang="en-US" sz="1400" dirty="0"/>
            </a:p>
          </p:txBody>
        </p:sp>
        <p:sp>
          <p:nvSpPr>
            <p:cNvPr id="19" name="Shape 13">
              <a:extLst>
                <a:ext uri="{FF2B5EF4-FFF2-40B4-BE49-F238E27FC236}">
                  <a16:creationId xmlns:a16="http://schemas.microsoft.com/office/drawing/2014/main" id="{4C3C6609-29E6-D0A7-ABC6-F7556788AA4C}"/>
                </a:ext>
              </a:extLst>
            </p:cNvPr>
            <p:cNvSpPr/>
            <p:nvPr/>
          </p:nvSpPr>
          <p:spPr>
            <a:xfrm>
              <a:off x="1067217" y="7102912"/>
              <a:ext cx="622935" cy="22860"/>
            </a:xfrm>
            <a:prstGeom prst="roundRect">
              <a:avLst>
                <a:gd name="adj" fmla="val 116787"/>
              </a:avLst>
            </a:prstGeom>
            <a:solidFill>
              <a:srgbClr val="D8D4D4"/>
            </a:solidFill>
            <a:ln/>
          </p:spPr>
        </p:sp>
        <p:sp>
          <p:nvSpPr>
            <p:cNvPr id="20" name="Shape 14">
              <a:extLst>
                <a:ext uri="{FF2B5EF4-FFF2-40B4-BE49-F238E27FC236}">
                  <a16:creationId xmlns:a16="http://schemas.microsoft.com/office/drawing/2014/main" id="{FC2656AA-889A-4BC4-DAA2-82AC4F1AA0FB}"/>
                </a:ext>
              </a:extLst>
            </p:cNvPr>
            <p:cNvSpPr/>
            <p:nvPr/>
          </p:nvSpPr>
          <p:spPr>
            <a:xfrm>
              <a:off x="689670" y="6914198"/>
              <a:ext cx="400407" cy="400407"/>
            </a:xfrm>
            <a:prstGeom prst="roundRect">
              <a:avLst>
                <a:gd name="adj" fmla="val 6668"/>
              </a:avLst>
            </a:prstGeom>
            <a:solidFill>
              <a:srgbClr val="F2EEEE"/>
            </a:solidFill>
            <a:ln/>
          </p:spPr>
        </p:sp>
        <p:sp>
          <p:nvSpPr>
            <p:cNvPr id="21" name="Text 15">
              <a:extLst>
                <a:ext uri="{FF2B5EF4-FFF2-40B4-BE49-F238E27FC236}">
                  <a16:creationId xmlns:a16="http://schemas.microsoft.com/office/drawing/2014/main" id="{19BBAAD6-19CD-8EE6-1BA4-9E53B1BBE7CB}"/>
                </a:ext>
              </a:extLst>
            </p:cNvPr>
            <p:cNvSpPr/>
            <p:nvPr/>
          </p:nvSpPr>
          <p:spPr>
            <a:xfrm>
              <a:off x="809923" y="6980872"/>
              <a:ext cx="159901" cy="266938"/>
            </a:xfrm>
            <a:prstGeom prst="rect">
              <a:avLst/>
            </a:prstGeom>
            <a:noFill/>
            <a:ln/>
          </p:spPr>
          <p:txBody>
            <a:bodyPr wrap="none" lIns="0" tIns="0" rIns="0" bIns="0" rtlCol="0" anchor="t"/>
            <a:lstStyle/>
            <a:p>
              <a:pPr marL="0" indent="0" algn="ctr">
                <a:lnSpc>
                  <a:spcPts val="2100"/>
                </a:lnSpc>
                <a:buNone/>
              </a:pPr>
              <a:r>
                <a:rPr lang="en-US" sz="2100" dirty="0">
                  <a:solidFill>
                    <a:srgbClr val="464646"/>
                  </a:solidFill>
                  <a:latin typeface="DM Sans" pitchFamily="34" charset="0"/>
                  <a:ea typeface="DM Sans" pitchFamily="34" charset="-122"/>
                  <a:cs typeface="DM Sans" pitchFamily="34" charset="-120"/>
                </a:rPr>
                <a:t>3</a:t>
              </a:r>
              <a:endParaRPr lang="en-US" sz="2100" dirty="0"/>
            </a:p>
          </p:txBody>
        </p:sp>
        <p:sp>
          <p:nvSpPr>
            <p:cNvPr id="22" name="Text 16">
              <a:extLst>
                <a:ext uri="{FF2B5EF4-FFF2-40B4-BE49-F238E27FC236}">
                  <a16:creationId xmlns:a16="http://schemas.microsoft.com/office/drawing/2014/main" id="{3A15D16A-A46A-CF38-5C62-92EBF007B3A7}"/>
                </a:ext>
              </a:extLst>
            </p:cNvPr>
            <p:cNvSpPr/>
            <p:nvPr/>
          </p:nvSpPr>
          <p:spPr>
            <a:xfrm>
              <a:off x="1868686" y="6891933"/>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464646"/>
                  </a:solidFill>
                  <a:latin typeface="DM Sans" pitchFamily="34" charset="0"/>
                  <a:ea typeface="DM Sans" pitchFamily="34" charset="-122"/>
                  <a:cs typeface="DM Sans" pitchFamily="34" charset="-120"/>
                </a:rPr>
                <a:t>User Interface</a:t>
              </a:r>
              <a:endParaRPr lang="en-US" sz="1750" dirty="0"/>
            </a:p>
          </p:txBody>
        </p:sp>
        <p:sp>
          <p:nvSpPr>
            <p:cNvPr id="23" name="Text 17">
              <a:extLst>
                <a:ext uri="{FF2B5EF4-FFF2-40B4-BE49-F238E27FC236}">
                  <a16:creationId xmlns:a16="http://schemas.microsoft.com/office/drawing/2014/main" id="{50AA8AAE-AB37-A0A5-F383-D32841DE582F}"/>
                </a:ext>
              </a:extLst>
            </p:cNvPr>
            <p:cNvSpPr/>
            <p:nvPr/>
          </p:nvSpPr>
          <p:spPr>
            <a:xfrm>
              <a:off x="1868686" y="7276743"/>
              <a:ext cx="12138779" cy="284798"/>
            </a:xfrm>
            <a:prstGeom prst="rect">
              <a:avLst/>
            </a:prstGeom>
            <a:noFill/>
            <a:ln/>
          </p:spPr>
          <p:txBody>
            <a:bodyPr wrap="none" lIns="0" tIns="0" rIns="0" bIns="0" rtlCol="0" anchor="t"/>
            <a:lstStyle/>
            <a:p>
              <a:pPr marL="0" indent="0" algn="l">
                <a:lnSpc>
                  <a:spcPts val="2200"/>
                </a:lnSpc>
                <a:buNone/>
              </a:pPr>
              <a:r>
                <a:rPr lang="en-US" sz="1400" dirty="0">
                  <a:solidFill>
                    <a:srgbClr val="464646"/>
                  </a:solidFill>
                  <a:latin typeface="Inter" pitchFamily="34" charset="0"/>
                  <a:ea typeface="Inter" pitchFamily="34" charset="-122"/>
                  <a:cs typeface="Inter" pitchFamily="34" charset="-120"/>
                </a:rPr>
                <a:t>Develop a user-friendly interface for uploading resumes and viewing analysis results.</a:t>
              </a:r>
              <a:endParaRPr lang="en-US" sz="1400" dirty="0"/>
            </a:p>
          </p:txBody>
        </p:sp>
      </p:grpSp>
      <p:cxnSp>
        <p:nvCxnSpPr>
          <p:cNvPr id="25" name="Straight Connector 24">
            <a:extLst>
              <a:ext uri="{FF2B5EF4-FFF2-40B4-BE49-F238E27FC236}">
                <a16:creationId xmlns:a16="http://schemas.microsoft.com/office/drawing/2014/main" id="{F6BDF08E-95F5-D957-4FDE-E100D2819DA5}"/>
              </a:ext>
            </a:extLst>
          </p:cNvPr>
          <p:cNvCxnSpPr>
            <a:stCxn id="9" idx="1"/>
          </p:cNvCxnSpPr>
          <p:nvPr/>
        </p:nvCxnSpPr>
        <p:spPr>
          <a:xfrm>
            <a:off x="905493" y="3675964"/>
            <a:ext cx="380309" cy="836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6D77835-2636-380E-5B15-6E8A2EAB2EC0}"/>
              </a:ext>
            </a:extLst>
          </p:cNvPr>
          <p:cNvCxnSpPr/>
          <p:nvPr/>
        </p:nvCxnSpPr>
        <p:spPr>
          <a:xfrm>
            <a:off x="918936" y="5441913"/>
            <a:ext cx="380309" cy="836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1E3847D-6C2D-AC21-16DC-A4AF169BCA8D}"/>
              </a:ext>
            </a:extLst>
          </p:cNvPr>
          <p:cNvCxnSpPr/>
          <p:nvPr/>
        </p:nvCxnSpPr>
        <p:spPr>
          <a:xfrm>
            <a:off x="935670" y="4548478"/>
            <a:ext cx="380309" cy="836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341C019-6E7F-8651-987A-64116E59BFB2}"/>
              </a:ext>
            </a:extLst>
          </p:cNvPr>
          <p:cNvCxnSpPr>
            <a:cxnSpLocks/>
            <a:stCxn id="10" idx="2"/>
          </p:cNvCxnSpPr>
          <p:nvPr/>
        </p:nvCxnSpPr>
        <p:spPr>
          <a:xfrm flipH="1">
            <a:off x="790244" y="3822573"/>
            <a:ext cx="6979" cy="57145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210890D-720C-FA99-E030-2BA12D060176}"/>
              </a:ext>
            </a:extLst>
          </p:cNvPr>
          <p:cNvCxnSpPr>
            <a:cxnSpLocks/>
          </p:cNvCxnSpPr>
          <p:nvPr/>
        </p:nvCxnSpPr>
        <p:spPr>
          <a:xfrm flipH="1">
            <a:off x="783265" y="4719666"/>
            <a:ext cx="6979" cy="5714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3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Proposed Methodology</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F2E78F5-461F-BA63-CAC1-9B00024CB123}"/>
              </a:ext>
            </a:extLst>
          </p:cNvPr>
          <p:cNvSpPr>
            <a:spLocks noGrp="1"/>
          </p:cNvSpPr>
          <p:nvPr>
            <p:ph sz="quarter" idx="1"/>
          </p:nvPr>
        </p:nvSpPr>
        <p:spPr>
          <a:xfrm>
            <a:off x="-126020" y="1282244"/>
            <a:ext cx="9270020" cy="5159084"/>
          </a:xfrm>
        </p:spPr>
        <p:txBody>
          <a:bodyPr/>
          <a:lstStyle/>
          <a:p>
            <a:pPr marL="0" indent="0">
              <a:buNone/>
            </a:pPr>
            <a:endParaRPr lang="en-IN" dirty="0"/>
          </a:p>
          <a:p>
            <a:pPr marL="0" indent="0">
              <a:buNone/>
            </a:pPr>
            <a:endParaRPr lang="en-IN" dirty="0"/>
          </a:p>
        </p:txBody>
      </p:sp>
      <p:grpSp>
        <p:nvGrpSpPr>
          <p:cNvPr id="83" name="Group 82">
            <a:extLst>
              <a:ext uri="{FF2B5EF4-FFF2-40B4-BE49-F238E27FC236}">
                <a16:creationId xmlns:a16="http://schemas.microsoft.com/office/drawing/2014/main" id="{D0F7F323-1FB4-0705-EF75-9303B32B736A}"/>
              </a:ext>
            </a:extLst>
          </p:cNvPr>
          <p:cNvGrpSpPr/>
          <p:nvPr/>
        </p:nvGrpSpPr>
        <p:grpSpPr>
          <a:xfrm>
            <a:off x="381000" y="1600200"/>
            <a:ext cx="8534400" cy="4543895"/>
            <a:chOff x="381000" y="1600200"/>
            <a:chExt cx="8534400" cy="4543895"/>
          </a:xfrm>
        </p:grpSpPr>
        <p:grpSp>
          <p:nvGrpSpPr>
            <p:cNvPr id="33" name="Group 32">
              <a:extLst>
                <a:ext uri="{FF2B5EF4-FFF2-40B4-BE49-F238E27FC236}">
                  <a16:creationId xmlns:a16="http://schemas.microsoft.com/office/drawing/2014/main" id="{A706A795-C5E9-7767-A2C3-0F54287AF982}"/>
                </a:ext>
              </a:extLst>
            </p:cNvPr>
            <p:cNvGrpSpPr/>
            <p:nvPr/>
          </p:nvGrpSpPr>
          <p:grpSpPr>
            <a:xfrm>
              <a:off x="381000" y="1600200"/>
              <a:ext cx="8534400" cy="4543895"/>
              <a:chOff x="781764" y="1695926"/>
              <a:chExt cx="13066872" cy="5919073"/>
            </a:xfrm>
          </p:grpSpPr>
          <p:sp>
            <p:nvSpPr>
              <p:cNvPr id="34" name="Shape 1">
                <a:extLst>
                  <a:ext uri="{FF2B5EF4-FFF2-40B4-BE49-F238E27FC236}">
                    <a16:creationId xmlns:a16="http://schemas.microsoft.com/office/drawing/2014/main" id="{B4C0C903-6652-C0DA-FDAE-6F4728A9960F}"/>
                  </a:ext>
                </a:extLst>
              </p:cNvPr>
              <p:cNvSpPr/>
              <p:nvPr/>
            </p:nvSpPr>
            <p:spPr>
              <a:xfrm>
                <a:off x="7299960" y="1695926"/>
                <a:ext cx="30480" cy="5919073"/>
              </a:xfrm>
              <a:prstGeom prst="roundRect">
                <a:avLst>
                  <a:gd name="adj" fmla="val 109922"/>
                </a:avLst>
              </a:prstGeom>
              <a:solidFill>
                <a:srgbClr val="D8D4D4"/>
              </a:solidFill>
              <a:ln/>
            </p:spPr>
          </p:sp>
          <p:sp>
            <p:nvSpPr>
              <p:cNvPr id="35" name="Shape 2">
                <a:extLst>
                  <a:ext uri="{FF2B5EF4-FFF2-40B4-BE49-F238E27FC236}">
                    <a16:creationId xmlns:a16="http://schemas.microsoft.com/office/drawing/2014/main" id="{31AE91E7-3787-C942-D5DB-BFC8A053193E}"/>
                  </a:ext>
                </a:extLst>
              </p:cNvPr>
              <p:cNvSpPr/>
              <p:nvPr/>
            </p:nvSpPr>
            <p:spPr>
              <a:xfrm>
                <a:off x="6312634" y="2183130"/>
                <a:ext cx="781764" cy="30480"/>
              </a:xfrm>
              <a:prstGeom prst="roundRect">
                <a:avLst>
                  <a:gd name="adj" fmla="val 109922"/>
                </a:avLst>
              </a:prstGeom>
              <a:solidFill>
                <a:srgbClr val="D8D4D4"/>
              </a:solidFill>
              <a:ln/>
            </p:spPr>
            <p:txBody>
              <a:bodyPr/>
              <a:lstStyle/>
              <a:p>
                <a:endParaRPr lang="en-IN" dirty="0"/>
              </a:p>
            </p:txBody>
          </p:sp>
          <p:sp>
            <p:nvSpPr>
              <p:cNvPr id="36" name="Shape 3">
                <a:extLst>
                  <a:ext uri="{FF2B5EF4-FFF2-40B4-BE49-F238E27FC236}">
                    <a16:creationId xmlns:a16="http://schemas.microsoft.com/office/drawing/2014/main" id="{E1A9DC2E-4BB7-7C14-D764-17D308A54D7B}"/>
                  </a:ext>
                </a:extLst>
              </p:cNvPr>
              <p:cNvSpPr/>
              <p:nvPr/>
            </p:nvSpPr>
            <p:spPr>
              <a:xfrm>
                <a:off x="7063919" y="1947148"/>
                <a:ext cx="502563" cy="502563"/>
              </a:xfrm>
              <a:prstGeom prst="roundRect">
                <a:avLst>
                  <a:gd name="adj" fmla="val 6667"/>
                </a:avLst>
              </a:prstGeom>
              <a:solidFill>
                <a:srgbClr val="F2EEEE"/>
              </a:solidFill>
              <a:ln/>
            </p:spPr>
          </p:sp>
          <p:sp>
            <p:nvSpPr>
              <p:cNvPr id="37" name="Text 4">
                <a:extLst>
                  <a:ext uri="{FF2B5EF4-FFF2-40B4-BE49-F238E27FC236}">
                    <a16:creationId xmlns:a16="http://schemas.microsoft.com/office/drawing/2014/main" id="{FB9D730A-6886-FABD-254B-82ED3E807388}"/>
                  </a:ext>
                </a:extLst>
              </p:cNvPr>
              <p:cNvSpPr/>
              <p:nvPr/>
            </p:nvSpPr>
            <p:spPr>
              <a:xfrm>
                <a:off x="7256919" y="2046089"/>
                <a:ext cx="116443" cy="304562"/>
              </a:xfrm>
              <a:prstGeom prst="rect">
                <a:avLst/>
              </a:prstGeom>
              <a:noFill/>
              <a:ln/>
            </p:spPr>
            <p:txBody>
              <a:bodyPr wrap="none" lIns="0" tIns="0" rIns="0" bIns="0" rtlCol="0" anchor="t"/>
              <a:lstStyle/>
              <a:p>
                <a:pPr marL="0" indent="0" algn="ctr">
                  <a:lnSpc>
                    <a:spcPts val="2350"/>
                  </a:lnSpc>
                  <a:buNone/>
                </a:pPr>
                <a:r>
                  <a:rPr lang="en-US" sz="2350" b="1" kern="0" spc="-24" dirty="0">
                    <a:solidFill>
                      <a:srgbClr val="3D3838"/>
                    </a:solidFill>
                    <a:latin typeface="Montserrat" pitchFamily="34" charset="0"/>
                    <a:ea typeface="Montserrat" pitchFamily="34" charset="-122"/>
                    <a:cs typeface="Montserrat" pitchFamily="34" charset="-120"/>
                  </a:rPr>
                  <a:t>1</a:t>
                </a:r>
                <a:endParaRPr lang="en-US" sz="2350" dirty="0"/>
              </a:p>
            </p:txBody>
          </p:sp>
          <p:sp>
            <p:nvSpPr>
              <p:cNvPr id="38" name="Text 5">
                <a:extLst>
                  <a:ext uri="{FF2B5EF4-FFF2-40B4-BE49-F238E27FC236}">
                    <a16:creationId xmlns:a16="http://schemas.microsoft.com/office/drawing/2014/main" id="{A319E359-7022-5E2C-35EB-FB2A9DDEA00A}"/>
                  </a:ext>
                </a:extLst>
              </p:cNvPr>
              <p:cNvSpPr/>
              <p:nvPr/>
            </p:nvSpPr>
            <p:spPr>
              <a:xfrm>
                <a:off x="3548539" y="1919288"/>
                <a:ext cx="2538174" cy="317302"/>
              </a:xfrm>
              <a:prstGeom prst="rect">
                <a:avLst/>
              </a:prstGeom>
              <a:noFill/>
              <a:ln/>
            </p:spPr>
            <p:txBody>
              <a:bodyPr wrap="none" lIns="0" tIns="0" rIns="0" bIns="0" rtlCol="0" anchor="t"/>
              <a:lstStyle/>
              <a:p>
                <a:pPr marL="0" indent="0" algn="r">
                  <a:lnSpc>
                    <a:spcPts val="2450"/>
                  </a:lnSpc>
                  <a:buNone/>
                </a:pPr>
                <a:r>
                  <a:rPr lang="en-US" sz="1950" b="1" kern="0" spc="-20" dirty="0">
                    <a:solidFill>
                      <a:srgbClr val="3D3838"/>
                    </a:solidFill>
                    <a:latin typeface="Montserrat" pitchFamily="34" charset="0"/>
                    <a:ea typeface="Montserrat" pitchFamily="34" charset="-122"/>
                    <a:cs typeface="Montserrat" pitchFamily="34" charset="-120"/>
                  </a:rPr>
                  <a:t>Data Acquisition</a:t>
                </a:r>
                <a:endParaRPr lang="en-US" sz="1950" dirty="0"/>
              </a:p>
            </p:txBody>
          </p:sp>
          <p:sp>
            <p:nvSpPr>
              <p:cNvPr id="39" name="Text 6">
                <a:extLst>
                  <a:ext uri="{FF2B5EF4-FFF2-40B4-BE49-F238E27FC236}">
                    <a16:creationId xmlns:a16="http://schemas.microsoft.com/office/drawing/2014/main" id="{850299A2-BAD5-51F2-3B9A-BC64FD64BF3F}"/>
                  </a:ext>
                </a:extLst>
              </p:cNvPr>
              <p:cNvSpPr/>
              <p:nvPr/>
            </p:nvSpPr>
            <p:spPr>
              <a:xfrm>
                <a:off x="781764" y="2370534"/>
                <a:ext cx="5304949" cy="670084"/>
              </a:xfrm>
              <a:prstGeom prst="rect">
                <a:avLst/>
              </a:prstGeom>
              <a:noFill/>
              <a:ln/>
            </p:spPr>
            <p:txBody>
              <a:bodyPr wrap="square" lIns="0" tIns="0" rIns="0" bIns="0" rtlCol="0" anchor="t"/>
              <a:lstStyle/>
              <a:p>
                <a:pPr marL="0" indent="0" algn="r">
                  <a:lnSpc>
                    <a:spcPts val="2600"/>
                  </a:lnSpc>
                  <a:buNone/>
                </a:pPr>
                <a:r>
                  <a:rPr lang="en-US" sz="1600" dirty="0">
                    <a:solidFill>
                      <a:srgbClr val="3D3838"/>
                    </a:solidFill>
                    <a:latin typeface="Source Sans Pro" pitchFamily="34" charset="0"/>
                    <a:ea typeface="Source Sans Pro" pitchFamily="34" charset="-122"/>
                    <a:cs typeface="Source Sans Pro" pitchFamily="34" charset="-120"/>
                  </a:rPr>
                  <a:t>The application collects resumes from various sources, including user uploads and databases.</a:t>
                </a:r>
                <a:endParaRPr lang="en-US" sz="1600" dirty="0"/>
              </a:p>
            </p:txBody>
          </p:sp>
          <p:sp>
            <p:nvSpPr>
              <p:cNvPr id="40" name="Shape 7">
                <a:extLst>
                  <a:ext uri="{FF2B5EF4-FFF2-40B4-BE49-F238E27FC236}">
                    <a16:creationId xmlns:a16="http://schemas.microsoft.com/office/drawing/2014/main" id="{AF55949F-4FFB-EDF8-B840-F2682B6E9717}"/>
                  </a:ext>
                </a:extLst>
              </p:cNvPr>
              <p:cNvSpPr/>
              <p:nvPr/>
            </p:nvSpPr>
            <p:spPr>
              <a:xfrm>
                <a:off x="7536001" y="3299936"/>
                <a:ext cx="781764" cy="30480"/>
              </a:xfrm>
              <a:prstGeom prst="roundRect">
                <a:avLst>
                  <a:gd name="adj" fmla="val 109922"/>
                </a:avLst>
              </a:prstGeom>
              <a:solidFill>
                <a:srgbClr val="D8D4D4"/>
              </a:solidFill>
              <a:ln/>
            </p:spPr>
            <p:txBody>
              <a:bodyPr/>
              <a:lstStyle/>
              <a:p>
                <a:endParaRPr lang="en-IN" dirty="0"/>
              </a:p>
            </p:txBody>
          </p:sp>
          <p:sp>
            <p:nvSpPr>
              <p:cNvPr id="41" name="Shape 8">
                <a:extLst>
                  <a:ext uri="{FF2B5EF4-FFF2-40B4-BE49-F238E27FC236}">
                    <a16:creationId xmlns:a16="http://schemas.microsoft.com/office/drawing/2014/main" id="{DA1AA7AB-DAD8-FD83-DAC2-560198354ABA}"/>
                  </a:ext>
                </a:extLst>
              </p:cNvPr>
              <p:cNvSpPr/>
              <p:nvPr/>
            </p:nvSpPr>
            <p:spPr>
              <a:xfrm>
                <a:off x="7063919" y="3063954"/>
                <a:ext cx="502563" cy="502563"/>
              </a:xfrm>
              <a:prstGeom prst="roundRect">
                <a:avLst>
                  <a:gd name="adj" fmla="val 6667"/>
                </a:avLst>
              </a:prstGeom>
              <a:solidFill>
                <a:srgbClr val="F2EEEE"/>
              </a:solidFill>
              <a:ln/>
            </p:spPr>
          </p:sp>
          <p:sp>
            <p:nvSpPr>
              <p:cNvPr id="42" name="Text 9">
                <a:extLst>
                  <a:ext uri="{FF2B5EF4-FFF2-40B4-BE49-F238E27FC236}">
                    <a16:creationId xmlns:a16="http://schemas.microsoft.com/office/drawing/2014/main" id="{36A2EA7F-86F4-BDB6-7047-0324A91A38F4}"/>
                  </a:ext>
                </a:extLst>
              </p:cNvPr>
              <p:cNvSpPr/>
              <p:nvPr/>
            </p:nvSpPr>
            <p:spPr>
              <a:xfrm>
                <a:off x="7226796" y="3162895"/>
                <a:ext cx="176689" cy="304562"/>
              </a:xfrm>
              <a:prstGeom prst="rect">
                <a:avLst/>
              </a:prstGeom>
              <a:noFill/>
              <a:ln/>
            </p:spPr>
            <p:txBody>
              <a:bodyPr wrap="none" lIns="0" tIns="0" rIns="0" bIns="0" rtlCol="0" anchor="t"/>
              <a:lstStyle/>
              <a:p>
                <a:pPr marL="0" indent="0" algn="ctr">
                  <a:lnSpc>
                    <a:spcPts val="2350"/>
                  </a:lnSpc>
                  <a:buNone/>
                </a:pPr>
                <a:r>
                  <a:rPr lang="en-US" sz="2350" b="1" kern="0" spc="-24" dirty="0">
                    <a:solidFill>
                      <a:srgbClr val="3D3838"/>
                    </a:solidFill>
                    <a:latin typeface="Montserrat" pitchFamily="34" charset="0"/>
                    <a:ea typeface="Montserrat" pitchFamily="34" charset="-122"/>
                    <a:cs typeface="Montserrat" pitchFamily="34" charset="-120"/>
                  </a:rPr>
                  <a:t>2</a:t>
                </a:r>
                <a:endParaRPr lang="en-US" sz="2350" dirty="0"/>
              </a:p>
            </p:txBody>
          </p:sp>
          <p:sp>
            <p:nvSpPr>
              <p:cNvPr id="43" name="Text 10">
                <a:extLst>
                  <a:ext uri="{FF2B5EF4-FFF2-40B4-BE49-F238E27FC236}">
                    <a16:creationId xmlns:a16="http://schemas.microsoft.com/office/drawing/2014/main" id="{63CFD5BE-E930-09AA-2AF8-D9744557AA19}"/>
                  </a:ext>
                </a:extLst>
              </p:cNvPr>
              <p:cNvSpPr/>
              <p:nvPr/>
            </p:nvSpPr>
            <p:spPr>
              <a:xfrm>
                <a:off x="8543687" y="3036094"/>
                <a:ext cx="2538174" cy="317302"/>
              </a:xfrm>
              <a:prstGeom prst="rect">
                <a:avLst/>
              </a:prstGeom>
              <a:noFill/>
              <a:ln/>
            </p:spPr>
            <p:txBody>
              <a:bodyPr wrap="none" lIns="0" tIns="0" rIns="0" bIns="0" rtlCol="0" anchor="t"/>
              <a:lstStyle/>
              <a:p>
                <a:pPr marL="0" indent="0" algn="l">
                  <a:lnSpc>
                    <a:spcPts val="2450"/>
                  </a:lnSpc>
                  <a:buNone/>
                </a:pPr>
                <a:r>
                  <a:rPr lang="en-US" sz="1950" b="1" kern="0" spc="-20" dirty="0">
                    <a:solidFill>
                      <a:srgbClr val="3D3838"/>
                    </a:solidFill>
                    <a:latin typeface="Montserrat" pitchFamily="34" charset="0"/>
                    <a:ea typeface="Montserrat" pitchFamily="34" charset="-122"/>
                    <a:cs typeface="Montserrat" pitchFamily="34" charset="-120"/>
                  </a:rPr>
                  <a:t>Data Cleaning</a:t>
                </a:r>
                <a:endParaRPr lang="en-US" sz="1950" dirty="0"/>
              </a:p>
            </p:txBody>
          </p:sp>
          <p:sp>
            <p:nvSpPr>
              <p:cNvPr id="44" name="Text 11">
                <a:extLst>
                  <a:ext uri="{FF2B5EF4-FFF2-40B4-BE49-F238E27FC236}">
                    <a16:creationId xmlns:a16="http://schemas.microsoft.com/office/drawing/2014/main" id="{A543868F-615A-8F01-2DF6-14BEFEF8F3C3}"/>
                  </a:ext>
                </a:extLst>
              </p:cNvPr>
              <p:cNvSpPr/>
              <p:nvPr/>
            </p:nvSpPr>
            <p:spPr>
              <a:xfrm>
                <a:off x="8543687" y="3487341"/>
                <a:ext cx="5304949" cy="670084"/>
              </a:xfrm>
              <a:prstGeom prst="rect">
                <a:avLst/>
              </a:prstGeom>
              <a:noFill/>
              <a:ln/>
            </p:spPr>
            <p:txBody>
              <a:bodyPr wrap="square" lIns="0" tIns="0" rIns="0" bIns="0" rtlCol="0" anchor="t"/>
              <a:lstStyle/>
              <a:p>
                <a:pPr marL="0" indent="0" algn="l">
                  <a:lnSpc>
                    <a:spcPts val="2600"/>
                  </a:lnSpc>
                  <a:buNone/>
                </a:pPr>
                <a:r>
                  <a:rPr lang="en-US" sz="1600" dirty="0">
                    <a:solidFill>
                      <a:srgbClr val="3D3838"/>
                    </a:solidFill>
                    <a:latin typeface="Source Sans Pro" pitchFamily="34" charset="0"/>
                    <a:ea typeface="Source Sans Pro" pitchFamily="34" charset="-122"/>
                    <a:cs typeface="Source Sans Pro" pitchFamily="34" charset="-120"/>
                  </a:rPr>
                  <a:t>The application cleans the data, removing irrelevant characters, duplicates, and errors.</a:t>
                </a:r>
                <a:endParaRPr lang="en-US" sz="1600" dirty="0"/>
              </a:p>
            </p:txBody>
          </p:sp>
          <p:sp>
            <p:nvSpPr>
              <p:cNvPr id="45" name="Shape 12">
                <a:extLst>
                  <a:ext uri="{FF2B5EF4-FFF2-40B4-BE49-F238E27FC236}">
                    <a16:creationId xmlns:a16="http://schemas.microsoft.com/office/drawing/2014/main" id="{A3CAFAA1-7480-EAE1-5EBF-481809677062}"/>
                  </a:ext>
                </a:extLst>
              </p:cNvPr>
              <p:cNvSpPr/>
              <p:nvPr/>
            </p:nvSpPr>
            <p:spPr>
              <a:xfrm>
                <a:off x="6312634" y="4305062"/>
                <a:ext cx="781764" cy="30480"/>
              </a:xfrm>
              <a:prstGeom prst="roundRect">
                <a:avLst>
                  <a:gd name="adj" fmla="val 109922"/>
                </a:avLst>
              </a:prstGeom>
              <a:solidFill>
                <a:srgbClr val="D8D4D4"/>
              </a:solidFill>
              <a:ln/>
            </p:spPr>
          </p:sp>
          <p:sp>
            <p:nvSpPr>
              <p:cNvPr id="46" name="Shape 13">
                <a:extLst>
                  <a:ext uri="{FF2B5EF4-FFF2-40B4-BE49-F238E27FC236}">
                    <a16:creationId xmlns:a16="http://schemas.microsoft.com/office/drawing/2014/main" id="{DEA64861-BC8F-DC96-A41A-8B844EC84A3E}"/>
                  </a:ext>
                </a:extLst>
              </p:cNvPr>
              <p:cNvSpPr/>
              <p:nvPr/>
            </p:nvSpPr>
            <p:spPr>
              <a:xfrm>
                <a:off x="7063919" y="4069080"/>
                <a:ext cx="502563" cy="502563"/>
              </a:xfrm>
              <a:prstGeom prst="roundRect">
                <a:avLst>
                  <a:gd name="adj" fmla="val 6667"/>
                </a:avLst>
              </a:prstGeom>
              <a:solidFill>
                <a:srgbClr val="F2EEEE"/>
              </a:solidFill>
              <a:ln/>
            </p:spPr>
          </p:sp>
          <p:sp>
            <p:nvSpPr>
              <p:cNvPr id="47" name="Text 14">
                <a:extLst>
                  <a:ext uri="{FF2B5EF4-FFF2-40B4-BE49-F238E27FC236}">
                    <a16:creationId xmlns:a16="http://schemas.microsoft.com/office/drawing/2014/main" id="{544966CE-822E-BB49-BB0E-8A59B7059126}"/>
                  </a:ext>
                </a:extLst>
              </p:cNvPr>
              <p:cNvSpPr/>
              <p:nvPr/>
            </p:nvSpPr>
            <p:spPr>
              <a:xfrm>
                <a:off x="7226558" y="4168021"/>
                <a:ext cx="177284" cy="304562"/>
              </a:xfrm>
              <a:prstGeom prst="rect">
                <a:avLst/>
              </a:prstGeom>
              <a:noFill/>
              <a:ln/>
            </p:spPr>
            <p:txBody>
              <a:bodyPr wrap="none" lIns="0" tIns="0" rIns="0" bIns="0" rtlCol="0" anchor="t"/>
              <a:lstStyle/>
              <a:p>
                <a:pPr marL="0" indent="0" algn="ctr">
                  <a:lnSpc>
                    <a:spcPts val="2350"/>
                  </a:lnSpc>
                  <a:buNone/>
                </a:pPr>
                <a:r>
                  <a:rPr lang="en-US" sz="2350" b="1" kern="0" spc="-24" dirty="0">
                    <a:solidFill>
                      <a:srgbClr val="3D3838"/>
                    </a:solidFill>
                    <a:latin typeface="Montserrat" pitchFamily="34" charset="0"/>
                    <a:ea typeface="Montserrat" pitchFamily="34" charset="-122"/>
                    <a:cs typeface="Montserrat" pitchFamily="34" charset="-120"/>
                  </a:rPr>
                  <a:t>3</a:t>
                </a:r>
                <a:endParaRPr lang="en-US" sz="2350" dirty="0"/>
              </a:p>
            </p:txBody>
          </p:sp>
          <p:sp>
            <p:nvSpPr>
              <p:cNvPr id="48" name="Text 15">
                <a:extLst>
                  <a:ext uri="{FF2B5EF4-FFF2-40B4-BE49-F238E27FC236}">
                    <a16:creationId xmlns:a16="http://schemas.microsoft.com/office/drawing/2014/main" id="{B3E3EE56-A75A-60EF-C00D-93682CDD6B4F}"/>
                  </a:ext>
                </a:extLst>
              </p:cNvPr>
              <p:cNvSpPr/>
              <p:nvPr/>
            </p:nvSpPr>
            <p:spPr>
              <a:xfrm>
                <a:off x="3388400" y="4041219"/>
                <a:ext cx="2698313" cy="317302"/>
              </a:xfrm>
              <a:prstGeom prst="rect">
                <a:avLst/>
              </a:prstGeom>
              <a:noFill/>
              <a:ln/>
            </p:spPr>
            <p:txBody>
              <a:bodyPr wrap="none" lIns="0" tIns="0" rIns="0" bIns="0" rtlCol="0" anchor="t"/>
              <a:lstStyle/>
              <a:p>
                <a:pPr marL="0" indent="0" algn="r">
                  <a:lnSpc>
                    <a:spcPts val="2450"/>
                  </a:lnSpc>
                  <a:buNone/>
                </a:pPr>
                <a:r>
                  <a:rPr lang="en-US" sz="1950" b="1" kern="0" spc="-20" dirty="0">
                    <a:solidFill>
                      <a:srgbClr val="3D3838"/>
                    </a:solidFill>
                    <a:latin typeface="Montserrat" pitchFamily="34" charset="0"/>
                    <a:ea typeface="Montserrat" pitchFamily="34" charset="-122"/>
                    <a:cs typeface="Montserrat" pitchFamily="34" charset="-120"/>
                  </a:rPr>
                  <a:t>Data Transformation</a:t>
                </a:r>
                <a:endParaRPr lang="en-US" sz="1950" dirty="0"/>
              </a:p>
            </p:txBody>
          </p:sp>
          <p:sp>
            <p:nvSpPr>
              <p:cNvPr id="49" name="Text 16">
                <a:extLst>
                  <a:ext uri="{FF2B5EF4-FFF2-40B4-BE49-F238E27FC236}">
                    <a16:creationId xmlns:a16="http://schemas.microsoft.com/office/drawing/2014/main" id="{E9BBCBA8-273B-C004-A8A6-34823707EC75}"/>
                  </a:ext>
                </a:extLst>
              </p:cNvPr>
              <p:cNvSpPr/>
              <p:nvPr/>
            </p:nvSpPr>
            <p:spPr>
              <a:xfrm>
                <a:off x="781764" y="4492466"/>
                <a:ext cx="5304949" cy="670084"/>
              </a:xfrm>
              <a:prstGeom prst="rect">
                <a:avLst/>
              </a:prstGeom>
              <a:noFill/>
              <a:ln/>
            </p:spPr>
            <p:txBody>
              <a:bodyPr wrap="square" lIns="0" tIns="0" rIns="0" bIns="0" rtlCol="0" anchor="t"/>
              <a:lstStyle/>
              <a:p>
                <a:pPr marL="0" indent="0" algn="r">
                  <a:lnSpc>
                    <a:spcPts val="2600"/>
                  </a:lnSpc>
                  <a:buNone/>
                </a:pPr>
                <a:r>
                  <a:rPr lang="en-US" sz="1600" dirty="0">
                    <a:solidFill>
                      <a:srgbClr val="3D3838"/>
                    </a:solidFill>
                    <a:latin typeface="Source Sans Pro" pitchFamily="34" charset="0"/>
                    <a:ea typeface="Source Sans Pro" pitchFamily="34" charset="-122"/>
                    <a:cs typeface="Source Sans Pro" pitchFamily="34" charset="-120"/>
                  </a:rPr>
                  <a:t>It converts the data into a structured format suitable for NLP analysis.</a:t>
                </a:r>
                <a:endParaRPr lang="en-US" sz="1600" dirty="0"/>
              </a:p>
            </p:txBody>
          </p:sp>
          <p:sp>
            <p:nvSpPr>
              <p:cNvPr id="50" name="Shape 17">
                <a:extLst>
                  <a:ext uri="{FF2B5EF4-FFF2-40B4-BE49-F238E27FC236}">
                    <a16:creationId xmlns:a16="http://schemas.microsoft.com/office/drawing/2014/main" id="{135225CF-1B63-1924-E69C-CD605C5162CC}"/>
                  </a:ext>
                </a:extLst>
              </p:cNvPr>
              <p:cNvSpPr/>
              <p:nvPr/>
            </p:nvSpPr>
            <p:spPr>
              <a:xfrm>
                <a:off x="7536001" y="5310188"/>
                <a:ext cx="781764" cy="30480"/>
              </a:xfrm>
              <a:prstGeom prst="roundRect">
                <a:avLst>
                  <a:gd name="adj" fmla="val 109922"/>
                </a:avLst>
              </a:prstGeom>
              <a:solidFill>
                <a:srgbClr val="D8D4D4"/>
              </a:solidFill>
              <a:ln/>
            </p:spPr>
          </p:sp>
          <p:sp>
            <p:nvSpPr>
              <p:cNvPr id="51" name="Shape 18">
                <a:extLst>
                  <a:ext uri="{FF2B5EF4-FFF2-40B4-BE49-F238E27FC236}">
                    <a16:creationId xmlns:a16="http://schemas.microsoft.com/office/drawing/2014/main" id="{0A4F0C8F-B758-084B-4EBC-295917928002}"/>
                  </a:ext>
                </a:extLst>
              </p:cNvPr>
              <p:cNvSpPr/>
              <p:nvPr/>
            </p:nvSpPr>
            <p:spPr>
              <a:xfrm>
                <a:off x="7063919" y="5074206"/>
                <a:ext cx="502563" cy="502563"/>
              </a:xfrm>
              <a:prstGeom prst="roundRect">
                <a:avLst>
                  <a:gd name="adj" fmla="val 6667"/>
                </a:avLst>
              </a:prstGeom>
              <a:solidFill>
                <a:srgbClr val="F2EEEE"/>
              </a:solidFill>
              <a:ln/>
            </p:spPr>
          </p:sp>
          <p:sp>
            <p:nvSpPr>
              <p:cNvPr id="52" name="Text 19">
                <a:extLst>
                  <a:ext uri="{FF2B5EF4-FFF2-40B4-BE49-F238E27FC236}">
                    <a16:creationId xmlns:a16="http://schemas.microsoft.com/office/drawing/2014/main" id="{6BD154DC-A0F8-5AE9-798D-1FA63F1ADCB5}"/>
                  </a:ext>
                </a:extLst>
              </p:cNvPr>
              <p:cNvSpPr/>
              <p:nvPr/>
            </p:nvSpPr>
            <p:spPr>
              <a:xfrm>
                <a:off x="7211794" y="5173147"/>
                <a:ext cx="206812" cy="304562"/>
              </a:xfrm>
              <a:prstGeom prst="rect">
                <a:avLst/>
              </a:prstGeom>
              <a:noFill/>
              <a:ln/>
            </p:spPr>
            <p:txBody>
              <a:bodyPr wrap="none" lIns="0" tIns="0" rIns="0" bIns="0" rtlCol="0" anchor="t"/>
              <a:lstStyle/>
              <a:p>
                <a:pPr marL="0" indent="0" algn="ctr">
                  <a:lnSpc>
                    <a:spcPts val="2350"/>
                  </a:lnSpc>
                  <a:buNone/>
                </a:pPr>
                <a:r>
                  <a:rPr lang="en-US" sz="2350" b="1" kern="0" spc="-24" dirty="0">
                    <a:solidFill>
                      <a:srgbClr val="3D3838"/>
                    </a:solidFill>
                    <a:latin typeface="Montserrat" pitchFamily="34" charset="0"/>
                    <a:ea typeface="Montserrat" pitchFamily="34" charset="-122"/>
                    <a:cs typeface="Montserrat" pitchFamily="34" charset="-120"/>
                  </a:rPr>
                  <a:t>4</a:t>
                </a:r>
                <a:endParaRPr lang="en-US" sz="2350" dirty="0"/>
              </a:p>
            </p:txBody>
          </p:sp>
          <p:sp>
            <p:nvSpPr>
              <p:cNvPr id="53" name="Text 20">
                <a:extLst>
                  <a:ext uri="{FF2B5EF4-FFF2-40B4-BE49-F238E27FC236}">
                    <a16:creationId xmlns:a16="http://schemas.microsoft.com/office/drawing/2014/main" id="{64DEAF78-51BE-46CF-E887-AB9470218BA7}"/>
                  </a:ext>
                </a:extLst>
              </p:cNvPr>
              <p:cNvSpPr/>
              <p:nvPr/>
            </p:nvSpPr>
            <p:spPr>
              <a:xfrm>
                <a:off x="8543687" y="5046345"/>
                <a:ext cx="2538174" cy="317302"/>
              </a:xfrm>
              <a:prstGeom prst="rect">
                <a:avLst/>
              </a:prstGeom>
              <a:noFill/>
              <a:ln/>
            </p:spPr>
            <p:txBody>
              <a:bodyPr wrap="none" lIns="0" tIns="0" rIns="0" bIns="0" rtlCol="0" anchor="t"/>
              <a:lstStyle/>
              <a:p>
                <a:pPr marL="0" indent="0" algn="l">
                  <a:lnSpc>
                    <a:spcPts val="2450"/>
                  </a:lnSpc>
                  <a:buNone/>
                </a:pPr>
                <a:r>
                  <a:rPr lang="en-US" sz="1950" b="1" kern="0" spc="-20" dirty="0">
                    <a:solidFill>
                      <a:srgbClr val="3D3838"/>
                    </a:solidFill>
                    <a:latin typeface="Montserrat" pitchFamily="34" charset="0"/>
                    <a:ea typeface="Montserrat" pitchFamily="34" charset="-122"/>
                    <a:cs typeface="Montserrat" pitchFamily="34" charset="-120"/>
                  </a:rPr>
                  <a:t>Data Analysis</a:t>
                </a:r>
                <a:endParaRPr lang="en-US" sz="1950" dirty="0"/>
              </a:p>
            </p:txBody>
          </p:sp>
          <p:sp>
            <p:nvSpPr>
              <p:cNvPr id="54" name="Text 21">
                <a:extLst>
                  <a:ext uri="{FF2B5EF4-FFF2-40B4-BE49-F238E27FC236}">
                    <a16:creationId xmlns:a16="http://schemas.microsoft.com/office/drawing/2014/main" id="{56D1381E-DF82-3228-7DED-8DE35EC347AC}"/>
                  </a:ext>
                </a:extLst>
              </p:cNvPr>
              <p:cNvSpPr/>
              <p:nvPr/>
            </p:nvSpPr>
            <p:spPr>
              <a:xfrm>
                <a:off x="8543687" y="5497592"/>
                <a:ext cx="5304949" cy="670084"/>
              </a:xfrm>
              <a:prstGeom prst="rect">
                <a:avLst/>
              </a:prstGeom>
              <a:noFill/>
              <a:ln/>
            </p:spPr>
            <p:txBody>
              <a:bodyPr wrap="square" lIns="0" tIns="0" rIns="0" bIns="0" rtlCol="0" anchor="t"/>
              <a:lstStyle/>
              <a:p>
                <a:pPr marL="0" indent="0" algn="l">
                  <a:lnSpc>
                    <a:spcPts val="2600"/>
                  </a:lnSpc>
                  <a:buNone/>
                </a:pPr>
                <a:r>
                  <a:rPr lang="en-US" sz="1600" dirty="0">
                    <a:solidFill>
                      <a:srgbClr val="3D3838"/>
                    </a:solidFill>
                    <a:latin typeface="Source Sans Pro" pitchFamily="34" charset="0"/>
                    <a:ea typeface="Source Sans Pro" pitchFamily="34" charset="-122"/>
                    <a:cs typeface="Source Sans Pro" pitchFamily="34" charset="-120"/>
                  </a:rPr>
                  <a:t>The application analyzes the data using NLP techniques to extract insights and insights.</a:t>
                </a:r>
                <a:endParaRPr lang="en-US" sz="1600" dirty="0"/>
              </a:p>
            </p:txBody>
          </p:sp>
          <p:sp>
            <p:nvSpPr>
              <p:cNvPr id="55" name="Shape 22">
                <a:extLst>
                  <a:ext uri="{FF2B5EF4-FFF2-40B4-BE49-F238E27FC236}">
                    <a16:creationId xmlns:a16="http://schemas.microsoft.com/office/drawing/2014/main" id="{C8389C0C-C711-8720-AA8F-15A4770EA692}"/>
                  </a:ext>
                </a:extLst>
              </p:cNvPr>
              <p:cNvSpPr/>
              <p:nvPr/>
            </p:nvSpPr>
            <p:spPr>
              <a:xfrm>
                <a:off x="6312634" y="6315313"/>
                <a:ext cx="781764" cy="30480"/>
              </a:xfrm>
              <a:prstGeom prst="roundRect">
                <a:avLst>
                  <a:gd name="adj" fmla="val 109922"/>
                </a:avLst>
              </a:prstGeom>
              <a:solidFill>
                <a:srgbClr val="D8D4D4"/>
              </a:solidFill>
              <a:ln/>
            </p:spPr>
          </p:sp>
          <p:sp>
            <p:nvSpPr>
              <p:cNvPr id="56" name="Shape 23">
                <a:extLst>
                  <a:ext uri="{FF2B5EF4-FFF2-40B4-BE49-F238E27FC236}">
                    <a16:creationId xmlns:a16="http://schemas.microsoft.com/office/drawing/2014/main" id="{668CC3F1-C783-E87A-8BE5-29EF31482658}"/>
                  </a:ext>
                </a:extLst>
              </p:cNvPr>
              <p:cNvSpPr/>
              <p:nvPr/>
            </p:nvSpPr>
            <p:spPr>
              <a:xfrm>
                <a:off x="7063919" y="6079331"/>
                <a:ext cx="502563" cy="502563"/>
              </a:xfrm>
              <a:prstGeom prst="roundRect">
                <a:avLst>
                  <a:gd name="adj" fmla="val 6667"/>
                </a:avLst>
              </a:prstGeom>
              <a:solidFill>
                <a:srgbClr val="F2EEEE"/>
              </a:solidFill>
              <a:ln/>
            </p:spPr>
          </p:sp>
          <p:sp>
            <p:nvSpPr>
              <p:cNvPr id="57" name="Text 24">
                <a:extLst>
                  <a:ext uri="{FF2B5EF4-FFF2-40B4-BE49-F238E27FC236}">
                    <a16:creationId xmlns:a16="http://schemas.microsoft.com/office/drawing/2014/main" id="{5C3ACDE9-8C73-6028-CE7B-4EC346405CCE}"/>
                  </a:ext>
                </a:extLst>
              </p:cNvPr>
              <p:cNvSpPr/>
              <p:nvPr/>
            </p:nvSpPr>
            <p:spPr>
              <a:xfrm>
                <a:off x="7226082" y="6178272"/>
                <a:ext cx="178237" cy="304562"/>
              </a:xfrm>
              <a:prstGeom prst="rect">
                <a:avLst/>
              </a:prstGeom>
              <a:noFill/>
              <a:ln/>
            </p:spPr>
            <p:txBody>
              <a:bodyPr wrap="none" lIns="0" tIns="0" rIns="0" bIns="0" rtlCol="0" anchor="t"/>
              <a:lstStyle/>
              <a:p>
                <a:pPr marL="0" indent="0" algn="ctr">
                  <a:lnSpc>
                    <a:spcPts val="2350"/>
                  </a:lnSpc>
                  <a:buNone/>
                </a:pPr>
                <a:r>
                  <a:rPr lang="en-US" sz="2350" b="1" kern="0" spc="-24" dirty="0">
                    <a:solidFill>
                      <a:srgbClr val="3D3838"/>
                    </a:solidFill>
                    <a:latin typeface="Montserrat" pitchFamily="34" charset="0"/>
                    <a:ea typeface="Montserrat" pitchFamily="34" charset="-122"/>
                    <a:cs typeface="Montserrat" pitchFamily="34" charset="-120"/>
                  </a:rPr>
                  <a:t>5</a:t>
                </a:r>
                <a:endParaRPr lang="en-US" sz="2350" dirty="0"/>
              </a:p>
            </p:txBody>
          </p:sp>
          <p:sp>
            <p:nvSpPr>
              <p:cNvPr id="58" name="Text 25">
                <a:extLst>
                  <a:ext uri="{FF2B5EF4-FFF2-40B4-BE49-F238E27FC236}">
                    <a16:creationId xmlns:a16="http://schemas.microsoft.com/office/drawing/2014/main" id="{C498BFBA-050D-83A6-161C-901A3C904A1A}"/>
                  </a:ext>
                </a:extLst>
              </p:cNvPr>
              <p:cNvSpPr/>
              <p:nvPr/>
            </p:nvSpPr>
            <p:spPr>
              <a:xfrm>
                <a:off x="3548539" y="6051471"/>
                <a:ext cx="2538174" cy="317302"/>
              </a:xfrm>
              <a:prstGeom prst="rect">
                <a:avLst/>
              </a:prstGeom>
              <a:noFill/>
              <a:ln/>
            </p:spPr>
            <p:txBody>
              <a:bodyPr wrap="none" lIns="0" tIns="0" rIns="0" bIns="0" rtlCol="0" anchor="t"/>
              <a:lstStyle/>
              <a:p>
                <a:pPr marL="0" indent="0" algn="r">
                  <a:lnSpc>
                    <a:spcPts val="2450"/>
                  </a:lnSpc>
                  <a:buNone/>
                </a:pPr>
                <a:r>
                  <a:rPr lang="en-US" sz="1950" b="1" kern="0" spc="-20" dirty="0">
                    <a:solidFill>
                      <a:srgbClr val="3D3838"/>
                    </a:solidFill>
                    <a:latin typeface="Montserrat" pitchFamily="34" charset="0"/>
                    <a:ea typeface="Montserrat" pitchFamily="34" charset="-122"/>
                    <a:cs typeface="Montserrat" pitchFamily="34" charset="-120"/>
                  </a:rPr>
                  <a:t>Data Visualization</a:t>
                </a:r>
                <a:endParaRPr lang="en-US" sz="1950" dirty="0"/>
              </a:p>
            </p:txBody>
          </p:sp>
          <p:sp>
            <p:nvSpPr>
              <p:cNvPr id="59" name="Text 26">
                <a:extLst>
                  <a:ext uri="{FF2B5EF4-FFF2-40B4-BE49-F238E27FC236}">
                    <a16:creationId xmlns:a16="http://schemas.microsoft.com/office/drawing/2014/main" id="{521296FA-BD0E-577D-258A-03FA13EFE78D}"/>
                  </a:ext>
                </a:extLst>
              </p:cNvPr>
              <p:cNvSpPr/>
              <p:nvPr/>
            </p:nvSpPr>
            <p:spPr>
              <a:xfrm>
                <a:off x="781764" y="6502718"/>
                <a:ext cx="5304949" cy="670084"/>
              </a:xfrm>
              <a:prstGeom prst="rect">
                <a:avLst/>
              </a:prstGeom>
              <a:noFill/>
              <a:ln/>
            </p:spPr>
            <p:txBody>
              <a:bodyPr wrap="square" lIns="0" tIns="0" rIns="0" bIns="0" rtlCol="0" anchor="t"/>
              <a:lstStyle/>
              <a:p>
                <a:pPr marL="0" indent="0" algn="r">
                  <a:lnSpc>
                    <a:spcPts val="2600"/>
                  </a:lnSpc>
                  <a:buNone/>
                </a:pPr>
                <a:r>
                  <a:rPr lang="en-US" sz="1600" dirty="0">
                    <a:solidFill>
                      <a:srgbClr val="3D3838"/>
                    </a:solidFill>
                    <a:latin typeface="Source Sans Pro" pitchFamily="34" charset="0"/>
                    <a:ea typeface="Source Sans Pro" pitchFamily="34" charset="-122"/>
                    <a:cs typeface="Source Sans Pro" pitchFamily="34" charset="-120"/>
                  </a:rPr>
                  <a:t>The application visualizes the data, presenting insights and trends in a clear and concise manner.</a:t>
                </a:r>
                <a:endParaRPr lang="en-US" sz="1600" dirty="0"/>
              </a:p>
            </p:txBody>
          </p:sp>
        </p:grpSp>
        <p:grpSp>
          <p:nvGrpSpPr>
            <p:cNvPr id="82" name="Group 81">
              <a:extLst>
                <a:ext uri="{FF2B5EF4-FFF2-40B4-BE49-F238E27FC236}">
                  <a16:creationId xmlns:a16="http://schemas.microsoft.com/office/drawing/2014/main" id="{151052EB-2540-2B1A-73FA-E13BE25C75B5}"/>
                </a:ext>
              </a:extLst>
            </p:cNvPr>
            <p:cNvGrpSpPr/>
            <p:nvPr/>
          </p:nvGrpSpPr>
          <p:grpSpPr>
            <a:xfrm>
              <a:off x="3973484" y="1974212"/>
              <a:ext cx="1349432" cy="3172153"/>
              <a:chOff x="3973484" y="1974212"/>
              <a:chExt cx="1349432" cy="3172153"/>
            </a:xfrm>
          </p:grpSpPr>
          <p:cxnSp>
            <p:nvCxnSpPr>
              <p:cNvPr id="61" name="Straight Connector 60">
                <a:extLst>
                  <a:ext uri="{FF2B5EF4-FFF2-40B4-BE49-F238E27FC236}">
                    <a16:creationId xmlns:a16="http://schemas.microsoft.com/office/drawing/2014/main" id="{3DFEE5E7-7ECC-6FBA-F617-E844CA5123FA}"/>
                  </a:ext>
                </a:extLst>
              </p:cNvPr>
              <p:cNvCxnSpPr>
                <a:cxnSpLocks/>
              </p:cNvCxnSpPr>
              <p:nvPr/>
            </p:nvCxnSpPr>
            <p:spPr>
              <a:xfrm>
                <a:off x="3973484" y="1974212"/>
                <a:ext cx="510596"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F88F314-4B3C-6EB7-AF76-E8D43BBF0ED7}"/>
                  </a:ext>
                </a:extLst>
              </p:cNvPr>
              <p:cNvCxnSpPr>
                <a:cxnSpLocks/>
              </p:cNvCxnSpPr>
              <p:nvPr/>
            </p:nvCxnSpPr>
            <p:spPr>
              <a:xfrm>
                <a:off x="4812320" y="2831550"/>
                <a:ext cx="510596"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CE41C2E-7917-9770-7E44-D9814610F19D}"/>
                  </a:ext>
                </a:extLst>
              </p:cNvPr>
              <p:cNvCxnSpPr>
                <a:cxnSpLocks/>
              </p:cNvCxnSpPr>
              <p:nvPr/>
            </p:nvCxnSpPr>
            <p:spPr>
              <a:xfrm>
                <a:off x="3973484" y="5146365"/>
                <a:ext cx="510596"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BF4B8A7-9061-7D70-8C95-45D950D09ED0}"/>
                  </a:ext>
                </a:extLst>
              </p:cNvPr>
              <p:cNvCxnSpPr>
                <a:cxnSpLocks/>
              </p:cNvCxnSpPr>
              <p:nvPr/>
            </p:nvCxnSpPr>
            <p:spPr>
              <a:xfrm>
                <a:off x="4812320" y="4398160"/>
                <a:ext cx="510596"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5CE40E4E-18BF-9395-2E42-D7A964508F35}"/>
                  </a:ext>
                </a:extLst>
              </p:cNvPr>
              <p:cNvCxnSpPr>
                <a:cxnSpLocks/>
              </p:cNvCxnSpPr>
              <p:nvPr/>
            </p:nvCxnSpPr>
            <p:spPr>
              <a:xfrm>
                <a:off x="3973484" y="3603156"/>
                <a:ext cx="510596"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7F1A6FD-96C1-C63C-858F-B2D2532403D7}"/>
                  </a:ext>
                </a:extLst>
              </p:cNvPr>
              <p:cNvCxnSpPr>
                <a:cxnSpLocks/>
                <a:endCxn id="41" idx="0"/>
              </p:cNvCxnSpPr>
              <p:nvPr/>
            </p:nvCxnSpPr>
            <p:spPr>
              <a:xfrm>
                <a:off x="4646728" y="2184655"/>
                <a:ext cx="1472" cy="46573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7648A3-D380-B220-DBCE-30A3C499E806}"/>
                  </a:ext>
                </a:extLst>
              </p:cNvPr>
              <p:cNvCxnSpPr>
                <a:cxnSpLocks/>
                <a:stCxn id="51" idx="2"/>
              </p:cNvCxnSpPr>
              <p:nvPr/>
            </p:nvCxnSpPr>
            <p:spPr>
              <a:xfrm flipH="1">
                <a:off x="4638246" y="4579407"/>
                <a:ext cx="9954" cy="36441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82C2C9D-6DEF-897E-8EDD-83653BDD6C5A}"/>
                  </a:ext>
                </a:extLst>
              </p:cNvPr>
              <p:cNvCxnSpPr>
                <a:cxnSpLocks/>
                <a:stCxn id="46" idx="2"/>
              </p:cNvCxnSpPr>
              <p:nvPr/>
            </p:nvCxnSpPr>
            <p:spPr>
              <a:xfrm flipH="1">
                <a:off x="4646876" y="3807802"/>
                <a:ext cx="1324" cy="335057"/>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3AD292D0-B818-6ADD-C4FF-2B1C5AAD4B0E}"/>
                  </a:ext>
                </a:extLst>
              </p:cNvPr>
              <p:cNvCxnSpPr>
                <a:cxnSpLocks/>
                <a:stCxn id="41" idx="2"/>
              </p:cNvCxnSpPr>
              <p:nvPr/>
            </p:nvCxnSpPr>
            <p:spPr>
              <a:xfrm flipH="1">
                <a:off x="4646728" y="3036197"/>
                <a:ext cx="1472" cy="365385"/>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37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E34231"/>
                </a:solidFill>
              </a:rPr>
              <a:t>Conclusion</a:t>
            </a:r>
          </a:p>
        </p:txBody>
      </p:sp>
      <p:sp>
        <p:nvSpPr>
          <p:cNvPr id="3" name="Footer Placeholder 2"/>
          <p:cNvSpPr>
            <a:spLocks noGrp="1"/>
          </p:cNvSpPr>
          <p:nvPr>
            <p:ph type="ftr" sz="quarter" idx="11"/>
          </p:nvPr>
        </p:nvSpPr>
        <p:spPr>
          <a:xfrm>
            <a:off x="304800" y="6410848"/>
            <a:ext cx="5334000" cy="365760"/>
          </a:xfrm>
        </p:spPr>
        <p:txBody>
          <a:bodyPr/>
          <a:lstStyle/>
          <a:p>
            <a:r>
              <a:rPr lang="en-US" dirty="0"/>
              <a:t>Department of Computer Science &amp; Engineering, NBNSCOE, Solapur</a:t>
            </a:r>
          </a:p>
        </p:txBody>
      </p:sp>
      <p:pic>
        <p:nvPicPr>
          <p:cNvPr id="4" name="Picture 2" descr="N. B. Navale Sinhgad College of Engineering, Solapur">
            <a:extLst>
              <a:ext uri="{FF2B5EF4-FFF2-40B4-BE49-F238E27FC236}">
                <a16:creationId xmlns:a16="http://schemas.microsoft.com/office/drawing/2014/main" id="{3B8C1165-52B1-18E5-6E4B-0BBB2966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660"/>
            <a:ext cx="811306" cy="10536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7A2764E-22CC-5AF5-FCCC-9A24F49C93F1}"/>
              </a:ext>
            </a:extLst>
          </p:cNvPr>
          <p:cNvSpPr>
            <a:spLocks noGrp="1"/>
          </p:cNvSpPr>
          <p:nvPr>
            <p:ph sz="quarter" idx="1"/>
          </p:nvPr>
        </p:nvSpPr>
        <p:spPr>
          <a:xfrm>
            <a:off x="301752" y="1371600"/>
            <a:ext cx="4727448" cy="4791930"/>
          </a:xfrm>
        </p:spPr>
        <p:txBody>
          <a:bodyPr>
            <a:normAutofit/>
          </a:bodyPr>
          <a:lstStyle/>
          <a:p>
            <a:r>
              <a:rPr lang="en-US" sz="2000" dirty="0">
                <a:solidFill>
                  <a:srgbClr val="3D3838"/>
                </a:solidFill>
                <a:latin typeface="Sitka Display" pitchFamily="2" charset="0"/>
                <a:ea typeface="Source Sans Pro" pitchFamily="34" charset="-122"/>
                <a:cs typeface="Source Sans Pro" pitchFamily="34" charset="-120"/>
              </a:rPr>
              <a:t>Our resume analyzer application offers a powerful and efficient solution for streamlining the resume screening process. It leverages the power of NLP and Python to automate the analysis, reduce bias, and provide data-driven insights.</a:t>
            </a:r>
            <a:endParaRPr lang="en-US" sz="2000" dirty="0">
              <a:latin typeface="Sitka Display" pitchFamily="2" charset="0"/>
            </a:endParaRPr>
          </a:p>
          <a:p>
            <a:r>
              <a:rPr lang="en-US" sz="2000" dirty="0">
                <a:solidFill>
                  <a:srgbClr val="3D3838"/>
                </a:solidFill>
                <a:latin typeface="Sitka Display" pitchFamily="2" charset="0"/>
                <a:ea typeface="Source Sans Pro" pitchFamily="34" charset="-122"/>
                <a:cs typeface="Source Sans Pro" pitchFamily="34" charset="-120"/>
              </a:rPr>
              <a:t>By adopting this tool, recruiters can significantly improve their efficiency, accuracy, and objectivity in identifying the best candidates for open positions.</a:t>
            </a:r>
            <a:endParaRPr lang="en-US" sz="2000" dirty="0">
              <a:latin typeface="Sitka Display" pitchFamily="2" charset="0"/>
            </a:endParaRPr>
          </a:p>
        </p:txBody>
      </p:sp>
      <p:pic>
        <p:nvPicPr>
          <p:cNvPr id="5" name="Image 0" descr="preencoded.png">
            <a:extLst>
              <a:ext uri="{FF2B5EF4-FFF2-40B4-BE49-F238E27FC236}">
                <a16:creationId xmlns:a16="http://schemas.microsoft.com/office/drawing/2014/main" id="{9E467AA8-25B2-5FC9-D418-EC24E2B08AFA}"/>
              </a:ext>
            </a:extLst>
          </p:cNvPr>
          <p:cNvPicPr>
            <a:picLocks noChangeAspect="1"/>
          </p:cNvPicPr>
          <p:nvPr/>
        </p:nvPicPr>
        <p:blipFill>
          <a:blip r:embed="rId3"/>
          <a:stretch>
            <a:fillRect/>
          </a:stretch>
        </p:blipFill>
        <p:spPr>
          <a:xfrm>
            <a:off x="5486400" y="1371600"/>
            <a:ext cx="3464221" cy="5039248"/>
          </a:xfrm>
          <a:prstGeom prst="rect">
            <a:avLst/>
          </a:prstGeom>
        </p:spPr>
      </p:pic>
    </p:spTree>
    <p:extLst>
      <p:ext uri="{BB962C8B-B14F-4D97-AF65-F5344CB8AC3E}">
        <p14:creationId xmlns:p14="http://schemas.microsoft.com/office/powerpoint/2010/main" val="966965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2231</TotalTime>
  <Words>992</Words>
  <Application>Microsoft Office PowerPoint</Application>
  <PresentationFormat>On-screen Show (4:3)</PresentationFormat>
  <Paragraphs>135</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Calibri</vt:lpstr>
      <vt:lpstr>DM Sans</vt:lpstr>
      <vt:lpstr>Footlight MT Light</vt:lpstr>
      <vt:lpstr>Georgia</vt:lpstr>
      <vt:lpstr>Inter</vt:lpstr>
      <vt:lpstr>Montserrat</vt:lpstr>
      <vt:lpstr>Sikta display</vt:lpstr>
      <vt:lpstr>Sitka Display</vt:lpstr>
      <vt:lpstr>Source Sans Pro</vt:lpstr>
      <vt:lpstr>Wingdings</vt:lpstr>
      <vt:lpstr>Wingdings 2</vt:lpstr>
      <vt:lpstr>Civic</vt:lpstr>
      <vt:lpstr>Savitribai Phule Shikshan Prasarak Mandal’s N. B. Navale Sinhgad College of Engineering, Solapur  Department of Computer Science &amp; Engineering</vt:lpstr>
      <vt:lpstr>Contents</vt:lpstr>
      <vt:lpstr>Introduction</vt:lpstr>
      <vt:lpstr>Abstract</vt:lpstr>
      <vt:lpstr>Literature Review</vt:lpstr>
      <vt:lpstr>Problem Statement</vt:lpstr>
      <vt:lpstr>Objectives and Scope</vt:lpstr>
      <vt:lpstr>Proposed 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Savitribai Phule Shikshan Prasarak Mandal’s N. B. Navale Sinhgad College of Engineering, Solapur  Department of Computer Science &amp; Engineering</dc:title>
  <dc:creator>Moodleserver</dc:creator>
  <cp:lastModifiedBy>Vaishnavi Sakat</cp:lastModifiedBy>
  <cp:revision>215</cp:revision>
  <dcterms:created xsi:type="dcterms:W3CDTF">2006-08-16T00:00:00Z</dcterms:created>
  <dcterms:modified xsi:type="dcterms:W3CDTF">2024-10-10T06:21:57Z</dcterms:modified>
</cp:coreProperties>
</file>