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5" r:id="rId18"/>
    <p:sldId id="273" r:id="rId19"/>
    <p:sldId id="272"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778D60B-2831-4CE3-8B16-3B51E0A77F41}" type="datetimeFigureOut">
              <a:rPr lang="en-IN" smtClean="0"/>
              <a:t>01-02-2021</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D4898DC-F48F-4D1C-8CD0-8B0A47AB90D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778D60B-2831-4CE3-8B16-3B51E0A77F41}" type="datetimeFigureOut">
              <a:rPr lang="en-IN" smtClean="0"/>
              <a:t>01-02-2021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D4898DC-F48F-4D1C-8CD0-8B0A47AB90D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778D60B-2831-4CE3-8B16-3B51E0A77F41}" type="datetimeFigureOut">
              <a:rPr lang="en-IN" smtClean="0"/>
              <a:t>01-02-2021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D4898DC-F48F-4D1C-8CD0-8B0A47AB90D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778D60B-2831-4CE3-8B16-3B51E0A77F41}" type="datetimeFigureOut">
              <a:rPr lang="en-IN" smtClean="0"/>
              <a:t>01-02-2021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D4898DC-F48F-4D1C-8CD0-8B0A47AB90DD}"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778D60B-2831-4CE3-8B16-3B51E0A77F41}" type="datetimeFigureOut">
              <a:rPr lang="en-IN" smtClean="0"/>
              <a:t>01-02-2021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D4898DC-F48F-4D1C-8CD0-8B0A47AB90DD}"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778D60B-2831-4CE3-8B16-3B51E0A77F41}" type="datetimeFigureOut">
              <a:rPr lang="en-IN" smtClean="0"/>
              <a:t>01-02-2021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D4898DC-F48F-4D1C-8CD0-8B0A47AB90DD}"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778D60B-2831-4CE3-8B16-3B51E0A77F41}" type="datetimeFigureOut">
              <a:rPr lang="en-IN" smtClean="0"/>
              <a:t>01-02-2021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2D4898DC-F48F-4D1C-8CD0-8B0A47AB90D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778D60B-2831-4CE3-8B16-3B51E0A77F41}" type="datetimeFigureOut">
              <a:rPr lang="en-IN" smtClean="0"/>
              <a:t>01-02-2021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2D4898DC-F48F-4D1C-8CD0-8B0A47AB90DD}"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778D60B-2831-4CE3-8B16-3B51E0A77F41}" type="datetimeFigureOut">
              <a:rPr lang="en-IN" smtClean="0"/>
              <a:t>01-02-2021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2D4898DC-F48F-4D1C-8CD0-8B0A47AB90D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778D60B-2831-4CE3-8B16-3B51E0A77F41}" type="datetimeFigureOut">
              <a:rPr lang="en-IN" smtClean="0"/>
              <a:t>01-02-2021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D4898DC-F48F-4D1C-8CD0-8B0A47AB90D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778D60B-2831-4CE3-8B16-3B51E0A77F41}" type="datetimeFigureOut">
              <a:rPr lang="en-IN" smtClean="0"/>
              <a:t>01-02-2021</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D4898DC-F48F-4D1C-8CD0-8B0A47AB90DD}"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25000"/>
          </a:schemeClr>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778D60B-2831-4CE3-8B16-3B51E0A77F41}" type="datetimeFigureOut">
              <a:rPr lang="en-IN" smtClean="0"/>
              <a:t>01-02-2021</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D4898DC-F48F-4D1C-8CD0-8B0A47AB90D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3568" y="332656"/>
            <a:ext cx="7772400" cy="1829761"/>
          </a:xfrm>
        </p:spPr>
        <p:txBody>
          <a:bodyPr>
            <a:normAutofit/>
          </a:bodyPr>
          <a:lstStyle/>
          <a:p>
            <a:pPr algn="ctr"/>
            <a:r>
              <a:rPr lang="en-IN" sz="3600" dirty="0" smtClean="0">
                <a:solidFill>
                  <a:schemeClr val="accent1">
                    <a:lumMod val="75000"/>
                  </a:schemeClr>
                </a:solidFill>
              </a:rPr>
              <a:t>Customer Segmentation Using R</a:t>
            </a:r>
            <a:endParaRPr lang="en-IN" sz="3600" dirty="0">
              <a:solidFill>
                <a:schemeClr val="accent1">
                  <a:lumMod val="75000"/>
                </a:schemeClr>
              </a:solidFill>
            </a:endParaRPr>
          </a:p>
        </p:txBody>
      </p:sp>
      <p:sp>
        <p:nvSpPr>
          <p:cNvPr id="7" name="Subtitle 6"/>
          <p:cNvSpPr>
            <a:spLocks noGrp="1"/>
          </p:cNvSpPr>
          <p:nvPr>
            <p:ph type="subTitle" idx="1"/>
          </p:nvPr>
        </p:nvSpPr>
        <p:spPr>
          <a:xfrm>
            <a:off x="755576" y="2132856"/>
            <a:ext cx="7772400" cy="3888432"/>
          </a:xfrm>
        </p:spPr>
        <p:txBody>
          <a:bodyPr>
            <a:normAutofit/>
          </a:bodyPr>
          <a:lstStyle/>
          <a:p>
            <a:pPr algn="ctr"/>
            <a:r>
              <a:rPr lang="en-US" sz="2200" b="1" dirty="0" smtClean="0">
                <a:solidFill>
                  <a:schemeClr val="tx1"/>
                </a:solidFill>
                <a:latin typeface="Times New Roman" pitchFamily="18" charset="0"/>
                <a:cs typeface="Times New Roman" pitchFamily="18" charset="0"/>
              </a:rPr>
              <a:t>Presented by </a:t>
            </a:r>
          </a:p>
          <a:p>
            <a:pPr algn="ctr"/>
            <a:r>
              <a:rPr lang="en-US" sz="2200" b="1" dirty="0" err="1" smtClean="0">
                <a:latin typeface="Times New Roman" pitchFamily="18" charset="0"/>
                <a:cs typeface="Times New Roman" pitchFamily="18" charset="0"/>
              </a:rPr>
              <a:t>Mohammadshoaib</a:t>
            </a:r>
            <a:r>
              <a:rPr lang="en-US" sz="2200" b="1" dirty="0" smtClean="0">
                <a:latin typeface="Times New Roman" pitchFamily="18" charset="0"/>
                <a:cs typeface="Times New Roman" pitchFamily="18" charset="0"/>
              </a:rPr>
              <a:t> </a:t>
            </a:r>
            <a:r>
              <a:rPr lang="en-US" sz="2200" b="1" dirty="0" err="1">
                <a:latin typeface="Times New Roman" pitchFamily="18" charset="0"/>
                <a:cs typeface="Times New Roman" pitchFamily="18" charset="0"/>
              </a:rPr>
              <a:t>Nadaf</a:t>
            </a:r>
            <a:r>
              <a:rPr lang="en-US" sz="2200" b="1" dirty="0">
                <a:latin typeface="Times New Roman" pitchFamily="18" charset="0"/>
                <a:cs typeface="Times New Roman" pitchFamily="18" charset="0"/>
              </a:rPr>
              <a:t> (1328)</a:t>
            </a:r>
          </a:p>
          <a:p>
            <a:pPr algn="ctr"/>
            <a:r>
              <a:rPr lang="en-US" sz="2200" b="1" dirty="0" err="1">
                <a:latin typeface="Times New Roman" pitchFamily="18" charset="0"/>
                <a:cs typeface="Times New Roman" pitchFamily="18" charset="0"/>
              </a:rPr>
              <a:t>Shruti</a:t>
            </a:r>
            <a:r>
              <a:rPr lang="en-US" sz="2200" b="1" dirty="0">
                <a:latin typeface="Times New Roman" pitchFamily="18" charset="0"/>
                <a:cs typeface="Times New Roman" pitchFamily="18" charset="0"/>
              </a:rPr>
              <a:t> </a:t>
            </a:r>
            <a:r>
              <a:rPr lang="en-US" sz="2200" b="1" dirty="0" err="1">
                <a:latin typeface="Times New Roman" pitchFamily="18" charset="0"/>
                <a:cs typeface="Times New Roman" pitchFamily="18" charset="0"/>
              </a:rPr>
              <a:t>Thorat</a:t>
            </a:r>
            <a:r>
              <a:rPr lang="en-US" sz="2200" b="1" dirty="0">
                <a:latin typeface="Times New Roman" pitchFamily="18" charset="0"/>
                <a:cs typeface="Times New Roman" pitchFamily="18" charset="0"/>
              </a:rPr>
              <a:t>(1347) </a:t>
            </a:r>
            <a:endParaRPr lang="en-US" sz="2200" b="1" dirty="0" smtClean="0">
              <a:latin typeface="Times New Roman" pitchFamily="18" charset="0"/>
              <a:cs typeface="Times New Roman" pitchFamily="18" charset="0"/>
            </a:endParaRPr>
          </a:p>
          <a:p>
            <a:endParaRPr lang="en-US" sz="4000" b="1" dirty="0" smtClean="0">
              <a:latin typeface="Times New Roman" pitchFamily="18" charset="0"/>
              <a:cs typeface="Times New Roman" pitchFamily="18" charset="0"/>
            </a:endParaRPr>
          </a:p>
          <a:p>
            <a:pPr algn="l"/>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Akshay</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Tilekar</a:t>
            </a:r>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a:t>
            </a:r>
            <a:r>
              <a:rPr lang="en-US" sz="1800" b="1" dirty="0" smtClean="0">
                <a:latin typeface="Times New Roman" pitchFamily="18" charset="0"/>
                <a:cs typeface="Times New Roman" pitchFamily="18" charset="0"/>
              </a:rPr>
              <a:t>External Guide</a:t>
            </a:r>
            <a:r>
              <a:rPr lang="en-US" sz="1800" b="1" dirty="0">
                <a:latin typeface="Times New Roman" pitchFamily="18" charset="0"/>
                <a:cs typeface="Times New Roman" pitchFamily="18" charset="0"/>
              </a:rPr>
              <a:t>)</a:t>
            </a:r>
          </a:p>
          <a:p>
            <a:pPr algn="l"/>
            <a:r>
              <a:rPr lang="en-US" sz="1800" b="1" dirty="0" err="1" smtClean="0">
                <a:latin typeface="Times New Roman" pitchFamily="18" charset="0"/>
                <a:cs typeface="Times New Roman" pitchFamily="18" charset="0"/>
              </a:rPr>
              <a:t>Prashant</a:t>
            </a:r>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Karhale </a:t>
            </a:r>
            <a:r>
              <a:rPr lang="en-US" sz="1800" b="1" dirty="0" smtClean="0">
                <a:latin typeface="Times New Roman" pitchFamily="18" charset="0"/>
                <a:cs typeface="Times New Roman" pitchFamily="18" charset="0"/>
              </a:rPr>
              <a:t>			            Rahul </a:t>
            </a:r>
            <a:r>
              <a:rPr lang="en-US" sz="1800" b="1" dirty="0">
                <a:latin typeface="Times New Roman" pitchFamily="18" charset="0"/>
                <a:cs typeface="Times New Roman" pitchFamily="18" charset="0"/>
              </a:rPr>
              <a:t>Pund (Internal Guide)</a:t>
            </a:r>
          </a:p>
          <a:p>
            <a:pPr algn="l"/>
            <a:r>
              <a:rPr lang="en-US" sz="1800" b="1" dirty="0" smtClean="0">
                <a:latin typeface="Times New Roman" pitchFamily="18" charset="0"/>
                <a:cs typeface="Times New Roman" pitchFamily="18" charset="0"/>
              </a:rPr>
              <a:t>Center Coordinator                                          Tejal </a:t>
            </a:r>
            <a:r>
              <a:rPr lang="en-IN" sz="1800" b="1" dirty="0" err="1">
                <a:latin typeface="Times New Roman" pitchFamily="18" charset="0"/>
                <a:cs typeface="Times New Roman" pitchFamily="18" charset="0"/>
              </a:rPr>
              <a:t>Mehetre</a:t>
            </a:r>
            <a:r>
              <a:rPr lang="en-IN" sz="1800" b="1" dirty="0">
                <a:latin typeface="Times New Roman" pitchFamily="18" charset="0"/>
                <a:cs typeface="Times New Roman" pitchFamily="18" charset="0"/>
              </a:rPr>
              <a:t> (Internal Guide)</a:t>
            </a:r>
          </a:p>
          <a:p>
            <a:endParaRPr lang="en-IN" b="1" dirty="0">
              <a:latin typeface="Times New Roman" pitchFamily="18" charset="0"/>
              <a:cs typeface="Times New Roman" pitchFamily="18" charset="0"/>
            </a:endParaRPr>
          </a:p>
        </p:txBody>
      </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6632"/>
            <a:ext cx="1536202" cy="134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16632"/>
            <a:ext cx="2009262" cy="1293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2896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IN" sz="3600" dirty="0" smtClean="0"/>
              <a:t>Exploratory Data Analysis </a:t>
            </a:r>
            <a:endParaRPr lang="en-IN" sz="3600" dirty="0"/>
          </a:p>
        </p:txBody>
      </p:sp>
    </p:spTree>
    <p:extLst>
      <p:ext uri="{BB962C8B-B14F-4D97-AF65-F5344CB8AC3E}">
        <p14:creationId xmlns:p14="http://schemas.microsoft.com/office/powerpoint/2010/main" val="23166538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476672"/>
            <a:ext cx="8363272" cy="5530619"/>
          </a:xfrm>
        </p:spPr>
        <p:txBody>
          <a:bodyPr/>
          <a:lstStyle/>
          <a:p>
            <a:pPr>
              <a:lnSpc>
                <a:spcPct val="150000"/>
              </a:lnSpc>
            </a:pPr>
            <a:r>
              <a:rPr lang="en-IN" dirty="0" smtClean="0"/>
              <a:t>Number of invoice per Month:</a:t>
            </a:r>
          </a:p>
          <a:p>
            <a:pPr>
              <a:lnSpc>
                <a:spcPct val="150000"/>
              </a:lnSpc>
            </a:pPr>
            <a:r>
              <a:rPr lang="en-US" sz="2000" dirty="0">
                <a:latin typeface="Times New Roman" pitchFamily="18" charset="0"/>
                <a:cs typeface="Times New Roman" pitchFamily="18" charset="0"/>
              </a:rPr>
              <a:t>It seems that the number of transactions is rising from September and the highest in November. In </a:t>
            </a:r>
            <a:r>
              <a:rPr lang="en-US" sz="2000" dirty="0" smtClean="0">
                <a:latin typeface="Times New Roman" pitchFamily="18" charset="0"/>
                <a:cs typeface="Times New Roman" pitchFamily="18" charset="0"/>
              </a:rPr>
              <a:t>December </a:t>
            </a:r>
            <a:r>
              <a:rPr lang="en-US" sz="2000" dirty="0">
                <a:latin typeface="Times New Roman" pitchFamily="18" charset="0"/>
                <a:cs typeface="Times New Roman" pitchFamily="18" charset="0"/>
              </a:rPr>
              <a:t>the lowest number of transactions is performed.</a:t>
            </a:r>
            <a:endParaRPr lang="en-IN" sz="2000" dirty="0">
              <a:latin typeface="Times New Roman" pitchFamily="18" charset="0"/>
              <a:cs typeface="Times New Roman" pitchFamily="18" charset="0"/>
            </a:endParaRPr>
          </a:p>
        </p:txBody>
      </p:sp>
      <p:pic>
        <p:nvPicPr>
          <p:cNvPr id="5122" name="Picture 2" descr="C:\Users\Irshad\Downloads\WhatsApp Image 2021-02-01 at 5.13.16 P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733422"/>
            <a:ext cx="5927720" cy="365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0621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88640"/>
            <a:ext cx="8363272" cy="5530619"/>
          </a:xfrm>
        </p:spPr>
        <p:txBody>
          <a:bodyPr/>
          <a:lstStyle/>
          <a:p>
            <a:pPr>
              <a:lnSpc>
                <a:spcPct val="150000"/>
              </a:lnSpc>
            </a:pPr>
            <a:r>
              <a:rPr lang="en-IN" dirty="0" smtClean="0"/>
              <a:t>Number of invoice per Week:</a:t>
            </a:r>
          </a:p>
          <a:p>
            <a:pPr>
              <a:lnSpc>
                <a:spcPct val="150000"/>
              </a:lnSpc>
            </a:pPr>
            <a:r>
              <a:rPr lang="en-US" sz="2000" dirty="0">
                <a:latin typeface="Times New Roman" pitchFamily="18" charset="0"/>
                <a:cs typeface="Times New Roman" pitchFamily="18" charset="0"/>
              </a:rPr>
              <a:t>Most transactions are placed on </a:t>
            </a:r>
            <a:r>
              <a:rPr lang="en-US" sz="2000" dirty="0" smtClean="0">
                <a:latin typeface="Times New Roman" pitchFamily="18" charset="0"/>
                <a:cs typeface="Times New Roman" pitchFamily="18" charset="0"/>
              </a:rPr>
              <a:t>Monday, Tuesday, Wednesday </a:t>
            </a:r>
            <a:r>
              <a:rPr lang="en-US" sz="2000" dirty="0">
                <a:latin typeface="Times New Roman" pitchFamily="18" charset="0"/>
                <a:cs typeface="Times New Roman" pitchFamily="18" charset="0"/>
              </a:rPr>
              <a:t>and </a:t>
            </a:r>
            <a:r>
              <a:rPr lang="en-US" sz="2000" dirty="0" smtClean="0">
                <a:latin typeface="Times New Roman" pitchFamily="18" charset="0"/>
                <a:cs typeface="Times New Roman" pitchFamily="18" charset="0"/>
              </a:rPr>
              <a:t>Thursday.</a:t>
            </a:r>
            <a:endParaRPr lang="en-IN" sz="2000" dirty="0">
              <a:latin typeface="Times New Roman" pitchFamily="18" charset="0"/>
              <a:cs typeface="Times New Roman" pitchFamily="18" charset="0"/>
            </a:endParaRPr>
          </a:p>
        </p:txBody>
      </p:sp>
      <p:pic>
        <p:nvPicPr>
          <p:cNvPr id="4098" name="Picture 2" descr="C:\Users\Irshad\Downloads\WhatsApp Image 2021-02-01 at 5.14.14 P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925638"/>
            <a:ext cx="66675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4781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476672"/>
            <a:ext cx="8363272" cy="5530619"/>
          </a:xfrm>
        </p:spPr>
        <p:txBody>
          <a:bodyPr/>
          <a:lstStyle/>
          <a:p>
            <a:r>
              <a:rPr lang="en-IN" dirty="0" smtClean="0"/>
              <a:t>Number of invoice per hour:</a:t>
            </a:r>
            <a:endParaRPr lang="en-IN" dirty="0"/>
          </a:p>
        </p:txBody>
      </p:sp>
      <p:pic>
        <p:nvPicPr>
          <p:cNvPr id="6147" name="Picture 3" descr="C:\Users\Irshad\Downloads\WhatsApp Image 2021-02-01 at 5.22.52 P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3" y="1553924"/>
            <a:ext cx="66675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2505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a:lnSpc>
                <a:spcPct val="170000"/>
              </a:lnSpc>
            </a:pPr>
            <a:r>
              <a:rPr lang="en-US" sz="3200" dirty="0" err="1">
                <a:latin typeface="Times New Roman" pitchFamily="18" charset="0"/>
                <a:cs typeface="Times New Roman" pitchFamily="18" charset="0"/>
              </a:rPr>
              <a:t>Recency</a:t>
            </a:r>
            <a:r>
              <a:rPr lang="en-US" sz="3200" dirty="0">
                <a:latin typeface="Times New Roman" pitchFamily="18" charset="0"/>
                <a:cs typeface="Times New Roman" pitchFamily="18" charset="0"/>
              </a:rPr>
              <a:t> was calculated as one of the features for the segmentation analysis. In this case </a:t>
            </a:r>
            <a:r>
              <a:rPr lang="en-US" sz="3200" dirty="0" err="1">
                <a:latin typeface="Times New Roman" pitchFamily="18" charset="0"/>
                <a:cs typeface="Times New Roman" pitchFamily="18" charset="0"/>
              </a:rPr>
              <a:t>recency</a:t>
            </a:r>
            <a:r>
              <a:rPr lang="en-US" sz="3200" dirty="0">
                <a:latin typeface="Times New Roman" pitchFamily="18" charset="0"/>
                <a:cs typeface="Times New Roman" pitchFamily="18" charset="0"/>
              </a:rPr>
              <a:t> has been calculated as follows, time of customer’s last purchase minus Latest date </a:t>
            </a:r>
          </a:p>
          <a:p>
            <a:pPr>
              <a:lnSpc>
                <a:spcPct val="170000"/>
              </a:lnSpc>
            </a:pPr>
            <a:r>
              <a:rPr lang="en-US" sz="3200" dirty="0">
                <a:latin typeface="Times New Roman" pitchFamily="18" charset="0"/>
                <a:cs typeface="Times New Roman" pitchFamily="18" charset="0"/>
              </a:rPr>
              <a:t>Frequency was calculated counting the number of times a customer has made a transaction with the Online Retailer in a year</a:t>
            </a:r>
            <a:r>
              <a:rPr lang="en-US" sz="3200" dirty="0" smtClean="0">
                <a:latin typeface="Times New Roman" pitchFamily="18" charset="0"/>
                <a:cs typeface="Times New Roman" pitchFamily="18" charset="0"/>
              </a:rPr>
              <a:t>.</a:t>
            </a:r>
          </a:p>
          <a:p>
            <a:pPr>
              <a:lnSpc>
                <a:spcPct val="170000"/>
              </a:lnSpc>
            </a:pPr>
            <a:r>
              <a:rPr lang="en-US" sz="3200" dirty="0" smtClean="0">
                <a:latin typeface="Times New Roman" pitchFamily="18" charset="0"/>
                <a:cs typeface="Times New Roman" pitchFamily="18" charset="0"/>
              </a:rPr>
              <a:t>Monetary Value refers </a:t>
            </a:r>
            <a:r>
              <a:rPr lang="en-US" sz="3200" dirty="0">
                <a:latin typeface="Times New Roman" pitchFamily="18" charset="0"/>
                <a:cs typeface="Times New Roman" pitchFamily="18" charset="0"/>
              </a:rPr>
              <a:t>to the total sum of revenue generated by the user over the course of a year</a:t>
            </a:r>
            <a:r>
              <a:rPr lang="en-US" sz="3200" dirty="0" smtClean="0">
                <a:latin typeface="Times New Roman" pitchFamily="18" charset="0"/>
                <a:cs typeface="Times New Roman" pitchFamily="18" charset="0"/>
              </a:rPr>
              <a:t>.</a:t>
            </a:r>
          </a:p>
          <a:p>
            <a:pPr>
              <a:lnSpc>
                <a:spcPct val="170000"/>
              </a:lnSpc>
            </a:pPr>
            <a:r>
              <a:rPr lang="en-US" sz="3200" dirty="0" err="1">
                <a:latin typeface="Times New Roman" pitchFamily="18" charset="0"/>
                <a:cs typeface="Times New Roman" pitchFamily="18" charset="0"/>
              </a:rPr>
              <a:t>Recency</a:t>
            </a:r>
            <a:r>
              <a:rPr lang="en-US" sz="3200" dirty="0">
                <a:latin typeface="Times New Roman" pitchFamily="18" charset="0"/>
                <a:cs typeface="Times New Roman" pitchFamily="18" charset="0"/>
              </a:rPr>
              <a:t>, Frequency and Monetary Value of each customer. The three of these variables are now linked to the respective </a:t>
            </a:r>
            <a:r>
              <a:rPr lang="en-US" sz="3200" dirty="0" err="1">
                <a:latin typeface="Times New Roman" pitchFamily="18" charset="0"/>
                <a:cs typeface="Times New Roman" pitchFamily="18" charset="0"/>
              </a:rPr>
              <a:t>CustomerID</a:t>
            </a:r>
            <a:r>
              <a:rPr lang="en-US" sz="3200" dirty="0">
                <a:latin typeface="Times New Roman" pitchFamily="18" charset="0"/>
                <a:cs typeface="Times New Roman" pitchFamily="18" charset="0"/>
              </a:rPr>
              <a:t>.</a:t>
            </a:r>
          </a:p>
          <a:p>
            <a:endParaRPr lang="en-IN" dirty="0"/>
          </a:p>
        </p:txBody>
      </p:sp>
      <p:sp>
        <p:nvSpPr>
          <p:cNvPr id="5" name="Title 4"/>
          <p:cNvSpPr>
            <a:spLocks noGrp="1"/>
          </p:cNvSpPr>
          <p:nvPr>
            <p:ph type="title"/>
          </p:nvPr>
        </p:nvSpPr>
        <p:spPr/>
        <p:txBody>
          <a:bodyPr>
            <a:normAutofit/>
          </a:bodyPr>
          <a:lstStyle/>
          <a:p>
            <a:r>
              <a:rPr lang="en-IN" sz="3600" dirty="0" smtClean="0"/>
              <a:t>RFM</a:t>
            </a:r>
            <a:endParaRPr lang="en-IN" sz="3600" dirty="0"/>
          </a:p>
        </p:txBody>
      </p:sp>
    </p:spTree>
    <p:extLst>
      <p:ext uri="{BB962C8B-B14F-4D97-AF65-F5344CB8AC3E}">
        <p14:creationId xmlns:p14="http://schemas.microsoft.com/office/powerpoint/2010/main" val="41800717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Title 2"/>
          <p:cNvSpPr>
            <a:spLocks noGrp="1"/>
          </p:cNvSpPr>
          <p:nvPr>
            <p:ph type="title"/>
          </p:nvPr>
        </p:nvSpPr>
        <p:spPr/>
        <p:txBody>
          <a:bodyPr>
            <a:normAutofit/>
          </a:bodyPr>
          <a:lstStyle/>
          <a:p>
            <a:r>
              <a:rPr lang="en-US" sz="3200" dirty="0"/>
              <a:t>We now have segmented our customers in different groups</a:t>
            </a:r>
            <a:endParaRPr lang="en-IN" sz="3200" dirty="0"/>
          </a:p>
        </p:txBody>
      </p:sp>
      <p:pic>
        <p:nvPicPr>
          <p:cNvPr id="7170" name="Picture 2" descr="C:\Users\Irshad\Downloads\WhatsApp Image 2021-02-01 at 5.14.53 P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464" y="1412776"/>
            <a:ext cx="7920880" cy="453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1802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196752"/>
            <a:ext cx="8229600" cy="4525963"/>
          </a:xfrm>
        </p:spPr>
        <p:txBody>
          <a:bodyPr>
            <a:normAutofit lnSpcReduction="10000"/>
          </a:bodyPr>
          <a:lstStyle/>
          <a:p>
            <a:pPr>
              <a:lnSpc>
                <a:spcPct val="150000"/>
              </a:lnSpc>
            </a:pPr>
            <a:r>
              <a:rPr lang="en-US" sz="2200" dirty="0" smtClean="0">
                <a:latin typeface="Times New Roman" pitchFamily="18" charset="0"/>
                <a:cs typeface="Times New Roman" pitchFamily="18" charset="0"/>
              </a:rPr>
              <a:t>K-means</a:t>
            </a:r>
            <a:r>
              <a:rPr lang="en-US" sz="2200" dirty="0">
                <a:latin typeface="Times New Roman" pitchFamily="18" charset="0"/>
                <a:cs typeface="Times New Roman" pitchFamily="18" charset="0"/>
              </a:rPr>
              <a:t> is one of the simplest unsupervised learning algorithms that solve the well known clustering problem. </a:t>
            </a:r>
            <a:endParaRPr lang="en-US" sz="2200" dirty="0" smtClean="0">
              <a:latin typeface="Times New Roman" pitchFamily="18" charset="0"/>
              <a:cs typeface="Times New Roman" pitchFamily="18" charset="0"/>
            </a:endParaRPr>
          </a:p>
          <a:p>
            <a:pPr>
              <a:lnSpc>
                <a:spcPct val="150000"/>
              </a:lnSpc>
            </a:pPr>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procedure follows a simple and easy way to classify a given data set through a certain number of </a:t>
            </a:r>
            <a:r>
              <a:rPr lang="en-US" sz="2200" dirty="0" smtClean="0">
                <a:latin typeface="Times New Roman" pitchFamily="18" charset="0"/>
                <a:cs typeface="Times New Roman" pitchFamily="18" charset="0"/>
              </a:rPr>
              <a:t>clusters</a:t>
            </a:r>
          </a:p>
          <a:p>
            <a:pPr>
              <a:lnSpc>
                <a:spcPct val="150000"/>
              </a:lnSpc>
            </a:pPr>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algorithm will categorize the items into k groups of similarity</a:t>
            </a:r>
            <a:r>
              <a:rPr lang="en-US" sz="2200" dirty="0" smtClean="0">
                <a:latin typeface="Times New Roman" pitchFamily="18" charset="0"/>
                <a:cs typeface="Times New Roman" pitchFamily="18" charset="0"/>
              </a:rPr>
              <a:t>.</a:t>
            </a:r>
            <a:endParaRPr lang="en-IN" sz="2200" dirty="0" smtClean="0">
              <a:latin typeface="Times New Roman" pitchFamily="18" charset="0"/>
              <a:cs typeface="Times New Roman" pitchFamily="18" charset="0"/>
            </a:endParaRPr>
          </a:p>
          <a:p>
            <a:pPr>
              <a:lnSpc>
                <a:spcPct val="150000"/>
              </a:lnSpc>
            </a:pPr>
            <a:r>
              <a:rPr lang="en-US" sz="2200" dirty="0">
                <a:latin typeface="Times New Roman" pitchFamily="18" charset="0"/>
                <a:cs typeface="Times New Roman" pitchFamily="18" charset="0"/>
              </a:rPr>
              <a:t>The K-means clustering algorithm is used to find groups which have not been explicitly labeled in the data. This can be used to confirm business assumptions about what types of groups exist or to identify unknown groups in complex data sets</a:t>
            </a:r>
            <a:endParaRPr lang="en-IN" sz="2200" dirty="0">
              <a:latin typeface="Times New Roman" pitchFamily="18" charset="0"/>
              <a:cs typeface="Times New Roman" pitchFamily="18" charset="0"/>
            </a:endParaRPr>
          </a:p>
          <a:p>
            <a:pPr marL="109728" indent="0">
              <a:buNone/>
            </a:pPr>
            <a:endParaRPr lang="en-IN" sz="2000" dirty="0" smtClean="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sz="3600" dirty="0" smtClean="0"/>
              <a:t>Clustering (K-means)</a:t>
            </a:r>
            <a:endParaRPr lang="en-IN" sz="3600" dirty="0"/>
          </a:p>
        </p:txBody>
      </p:sp>
    </p:spTree>
    <p:extLst>
      <p:ext uri="{BB962C8B-B14F-4D97-AF65-F5344CB8AC3E}">
        <p14:creationId xmlns:p14="http://schemas.microsoft.com/office/powerpoint/2010/main" val="32292275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95536" y="116633"/>
            <a:ext cx="8280920" cy="504055"/>
          </a:xfrm>
        </p:spPr>
        <p:txBody>
          <a:bodyPr>
            <a:noAutofit/>
          </a:bodyPr>
          <a:lstStyle/>
          <a:p>
            <a:pPr algn="l"/>
            <a:r>
              <a:rPr lang="en-IN" sz="2400" dirty="0" smtClean="0"/>
              <a:t>Implementation</a:t>
            </a:r>
            <a:endParaRPr lang="en-IN" sz="2400" dirty="0"/>
          </a:p>
        </p:txBody>
      </p:sp>
      <p:sp>
        <p:nvSpPr>
          <p:cNvPr id="2" name="Content Placeholder 1"/>
          <p:cNvSpPr>
            <a:spLocks noGrp="1"/>
          </p:cNvSpPr>
          <p:nvPr>
            <p:ph type="subTitle" idx="1"/>
          </p:nvPr>
        </p:nvSpPr>
        <p:spPr/>
        <p:txBody>
          <a:bodyPr>
            <a:normAutofit/>
          </a:bodyPr>
          <a:lstStyle/>
          <a:p>
            <a:pPr marL="109728" indent="0">
              <a:buNone/>
            </a:pPr>
            <a:endParaRPr lang="en-IN" dirty="0" smtClean="0"/>
          </a:p>
          <a:p>
            <a:pPr marL="109728" indent="0">
              <a:buNone/>
            </a:pPr>
            <a:endParaRPr lang="en-IN" dirty="0"/>
          </a:p>
          <a:p>
            <a:pPr marL="109728" indent="0">
              <a:buNone/>
            </a:pPr>
            <a:endParaRPr lang="en-IN" dirty="0" smtClean="0"/>
          </a:p>
          <a:p>
            <a:pPr marL="109728" indent="0">
              <a:buNone/>
            </a:pPr>
            <a:endParaRPr lang="en-IN" dirty="0"/>
          </a:p>
          <a:p>
            <a:pPr marL="109728" indent="0">
              <a:buNone/>
            </a:pPr>
            <a:endParaRPr lang="en-IN" dirty="0" smtClean="0"/>
          </a:p>
          <a:p>
            <a:pPr marL="109728"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192490467"/>
              </p:ext>
            </p:extLst>
          </p:nvPr>
        </p:nvGraphicFramePr>
        <p:xfrm>
          <a:off x="355336" y="4725144"/>
          <a:ext cx="8437150" cy="1909221"/>
        </p:xfrm>
        <a:graphic>
          <a:graphicData uri="http://schemas.openxmlformats.org/drawingml/2006/table">
            <a:tbl>
              <a:tblPr firstRow="1" firstCol="1" bandRow="1">
                <a:tableStyleId>{5C22544A-7EE6-4342-B048-85BDC9FD1C3A}</a:tableStyleId>
              </a:tblPr>
              <a:tblGrid>
                <a:gridCol w="1296146"/>
                <a:gridCol w="1406653"/>
                <a:gridCol w="1113627"/>
                <a:gridCol w="1512168"/>
                <a:gridCol w="1452371"/>
                <a:gridCol w="1656185"/>
              </a:tblGrid>
              <a:tr h="646915">
                <a:tc>
                  <a:txBody>
                    <a:bodyPr/>
                    <a:lstStyle/>
                    <a:p>
                      <a:pPr algn="ctr">
                        <a:lnSpc>
                          <a:spcPct val="115000"/>
                        </a:lnSpc>
                        <a:spcAft>
                          <a:spcPts val="0"/>
                        </a:spcAft>
                      </a:pPr>
                      <a:r>
                        <a:rPr lang="en-IN" sz="1200" dirty="0">
                          <a:effectLst/>
                        </a:rPr>
                        <a:t>Cluster</a:t>
                      </a:r>
                      <a:endParaRPr lang="en-IN" sz="1100" dirty="0">
                        <a:effectLst/>
                        <a:latin typeface="Calibri"/>
                        <a:ea typeface="Calibri"/>
                        <a:cs typeface="Times New Roman"/>
                      </a:endParaRPr>
                    </a:p>
                  </a:txBody>
                  <a:tcPr marL="171450" marR="171450" marT="95250" marB="95250" anchor="ctr"/>
                </a:tc>
                <a:tc>
                  <a:txBody>
                    <a:bodyPr/>
                    <a:lstStyle/>
                    <a:p>
                      <a:pPr algn="r">
                        <a:lnSpc>
                          <a:spcPct val="115000"/>
                        </a:lnSpc>
                        <a:spcAft>
                          <a:spcPts val="0"/>
                        </a:spcAft>
                      </a:pPr>
                      <a:r>
                        <a:rPr lang="en-IN" sz="1200" dirty="0">
                          <a:effectLst/>
                        </a:rPr>
                        <a:t>Number of Users</a:t>
                      </a:r>
                      <a:endParaRPr lang="en-IN" sz="1100" dirty="0">
                        <a:effectLst/>
                        <a:latin typeface="Calibri"/>
                        <a:ea typeface="Calibri"/>
                        <a:cs typeface="Times New Roman"/>
                      </a:endParaRPr>
                    </a:p>
                  </a:txBody>
                  <a:tcPr marL="171450" marR="171450" marT="95250" marB="95250" anchor="ctr"/>
                </a:tc>
                <a:tc>
                  <a:txBody>
                    <a:bodyPr/>
                    <a:lstStyle/>
                    <a:p>
                      <a:pPr algn="r">
                        <a:lnSpc>
                          <a:spcPct val="115000"/>
                        </a:lnSpc>
                        <a:spcAft>
                          <a:spcPts val="0"/>
                        </a:spcAft>
                      </a:pPr>
                      <a:r>
                        <a:rPr lang="en-IN" sz="1200" dirty="0" err="1">
                          <a:effectLst/>
                        </a:rPr>
                        <a:t>Recency</a:t>
                      </a:r>
                      <a:r>
                        <a:rPr lang="en-IN" sz="1200" dirty="0">
                          <a:effectLst/>
                        </a:rPr>
                        <a:t> Mean</a:t>
                      </a:r>
                      <a:endParaRPr lang="en-IN" sz="1100" dirty="0">
                        <a:effectLst/>
                        <a:latin typeface="Calibri"/>
                        <a:ea typeface="Calibri"/>
                        <a:cs typeface="Times New Roman"/>
                      </a:endParaRPr>
                    </a:p>
                  </a:txBody>
                  <a:tcPr marL="171450" marR="171450" marT="95250" marB="95250" anchor="ctr"/>
                </a:tc>
                <a:tc>
                  <a:txBody>
                    <a:bodyPr/>
                    <a:lstStyle/>
                    <a:p>
                      <a:pPr algn="r">
                        <a:lnSpc>
                          <a:spcPct val="115000"/>
                        </a:lnSpc>
                        <a:spcAft>
                          <a:spcPts val="0"/>
                        </a:spcAft>
                      </a:pPr>
                      <a:r>
                        <a:rPr lang="en-IN" sz="1200" dirty="0">
                          <a:effectLst/>
                        </a:rPr>
                        <a:t>Frequency Mean</a:t>
                      </a:r>
                      <a:endParaRPr lang="en-IN" sz="1100" dirty="0">
                        <a:effectLst/>
                        <a:latin typeface="Calibri"/>
                        <a:ea typeface="Calibri"/>
                        <a:cs typeface="Times New Roman"/>
                      </a:endParaRPr>
                    </a:p>
                  </a:txBody>
                  <a:tcPr marL="171450" marR="171450" marT="95250" marB="95250" anchor="ctr"/>
                </a:tc>
                <a:tc>
                  <a:txBody>
                    <a:bodyPr/>
                    <a:lstStyle/>
                    <a:p>
                      <a:pPr algn="r">
                        <a:lnSpc>
                          <a:spcPct val="115000"/>
                        </a:lnSpc>
                        <a:spcAft>
                          <a:spcPts val="0"/>
                        </a:spcAft>
                      </a:pPr>
                      <a:r>
                        <a:rPr lang="en-IN" sz="1200" dirty="0">
                          <a:effectLst/>
                        </a:rPr>
                        <a:t>Monetary Value Mean</a:t>
                      </a:r>
                      <a:endParaRPr lang="en-IN" sz="1100" dirty="0">
                        <a:effectLst/>
                        <a:latin typeface="Calibri"/>
                        <a:ea typeface="Calibri"/>
                        <a:cs typeface="Times New Roman"/>
                      </a:endParaRPr>
                    </a:p>
                  </a:txBody>
                  <a:tcPr marL="171450" marR="171450" marT="95250" marB="95250" anchor="ctr"/>
                </a:tc>
                <a:tc>
                  <a:txBody>
                    <a:bodyPr/>
                    <a:lstStyle/>
                    <a:p>
                      <a:pPr algn="r">
                        <a:lnSpc>
                          <a:spcPct val="115000"/>
                        </a:lnSpc>
                        <a:spcAft>
                          <a:spcPts val="0"/>
                        </a:spcAft>
                      </a:pPr>
                      <a:r>
                        <a:rPr lang="en-IN" sz="1200">
                          <a:effectLst/>
                        </a:rPr>
                        <a:t>Cluster Revenue</a:t>
                      </a:r>
                      <a:endParaRPr lang="en-IN" sz="1100">
                        <a:effectLst/>
                        <a:latin typeface="Calibri"/>
                        <a:ea typeface="Calibri"/>
                        <a:cs typeface="Times New Roman"/>
                      </a:endParaRPr>
                    </a:p>
                  </a:txBody>
                  <a:tcPr marL="171450" marR="171450" marT="95250" marB="95250" anchor="ctr"/>
                </a:tc>
              </a:tr>
              <a:tr h="284868">
                <a:tc>
                  <a:txBody>
                    <a:bodyPr/>
                    <a:lstStyle/>
                    <a:p>
                      <a:pPr algn="l">
                        <a:lnSpc>
                          <a:spcPct val="115000"/>
                        </a:lnSpc>
                        <a:spcAft>
                          <a:spcPts val="0"/>
                        </a:spcAft>
                      </a:pPr>
                      <a:r>
                        <a:rPr lang="en-IN" sz="1200" dirty="0">
                          <a:effectLst/>
                        </a:rPr>
                        <a:t>1</a:t>
                      </a:r>
                      <a:endParaRPr lang="en-IN" sz="1100" dirty="0">
                        <a:effectLst/>
                        <a:latin typeface="Calibri"/>
                        <a:ea typeface="Calibri"/>
                        <a:cs typeface="Times New Roman"/>
                      </a:endParaRPr>
                    </a:p>
                  </a:txBody>
                  <a:tcPr marL="95250" marR="95250" marT="76200" marB="76200" anchor="ctr"/>
                </a:tc>
                <a:tc>
                  <a:txBody>
                    <a:bodyPr/>
                    <a:lstStyle/>
                    <a:p>
                      <a:pPr algn="r">
                        <a:lnSpc>
                          <a:spcPct val="115000"/>
                        </a:lnSpc>
                        <a:spcAft>
                          <a:spcPts val="0"/>
                        </a:spcAft>
                      </a:pPr>
                      <a:r>
                        <a:rPr lang="en-IN" sz="1200" dirty="0">
                          <a:effectLst/>
                        </a:rPr>
                        <a:t>8</a:t>
                      </a:r>
                      <a:endParaRPr lang="en-IN" sz="1100" dirty="0">
                        <a:effectLst/>
                        <a:latin typeface="Calibri"/>
                        <a:ea typeface="Calibri"/>
                        <a:cs typeface="Times New Roman"/>
                      </a:endParaRPr>
                    </a:p>
                  </a:txBody>
                  <a:tcPr marL="95250" marR="95250" marT="76200" marB="76200" anchor="ctr"/>
                </a:tc>
                <a:tc>
                  <a:txBody>
                    <a:bodyPr/>
                    <a:lstStyle/>
                    <a:p>
                      <a:pPr algn="r">
                        <a:lnSpc>
                          <a:spcPct val="115000"/>
                        </a:lnSpc>
                        <a:spcAft>
                          <a:spcPts val="0"/>
                        </a:spcAft>
                      </a:pPr>
                      <a:r>
                        <a:rPr lang="en-IN" sz="1200" dirty="0">
                          <a:effectLst/>
                        </a:rPr>
                        <a:t>24</a:t>
                      </a:r>
                      <a:endParaRPr lang="en-IN" sz="1100" dirty="0">
                        <a:effectLst/>
                        <a:latin typeface="Calibri"/>
                        <a:ea typeface="Calibri"/>
                        <a:cs typeface="Times New Roman"/>
                      </a:endParaRPr>
                    </a:p>
                  </a:txBody>
                  <a:tcPr marL="95250" marR="95250" marT="76200" marB="76200" anchor="ctr"/>
                </a:tc>
                <a:tc>
                  <a:txBody>
                    <a:bodyPr/>
                    <a:lstStyle/>
                    <a:p>
                      <a:pPr algn="r">
                        <a:lnSpc>
                          <a:spcPct val="115000"/>
                        </a:lnSpc>
                        <a:spcAft>
                          <a:spcPts val="0"/>
                        </a:spcAft>
                      </a:pPr>
                      <a:r>
                        <a:rPr lang="en-IN" sz="1200">
                          <a:effectLst/>
                        </a:rPr>
                        <a:t>113</a:t>
                      </a:r>
                      <a:endParaRPr lang="en-IN" sz="1100">
                        <a:effectLst/>
                        <a:latin typeface="Calibri"/>
                        <a:ea typeface="Calibri"/>
                        <a:cs typeface="Times New Roman"/>
                      </a:endParaRPr>
                    </a:p>
                  </a:txBody>
                  <a:tcPr marL="95250" marR="95250" marT="76200" marB="76200" anchor="ctr"/>
                </a:tc>
                <a:tc>
                  <a:txBody>
                    <a:bodyPr/>
                    <a:lstStyle/>
                    <a:p>
                      <a:pPr algn="r">
                        <a:lnSpc>
                          <a:spcPct val="115000"/>
                        </a:lnSpc>
                        <a:spcAft>
                          <a:spcPts val="0"/>
                        </a:spcAft>
                      </a:pPr>
                      <a:r>
                        <a:rPr lang="en-IN" sz="1200" dirty="0">
                          <a:effectLst/>
                        </a:rPr>
                        <a:t>4025</a:t>
                      </a:r>
                      <a:endParaRPr lang="en-IN" sz="1100" dirty="0">
                        <a:effectLst/>
                        <a:latin typeface="Calibri"/>
                        <a:ea typeface="Calibri"/>
                        <a:cs typeface="Times New Roman"/>
                      </a:endParaRPr>
                    </a:p>
                  </a:txBody>
                  <a:tcPr marL="95250" marR="95250" marT="76200" marB="76200" anchor="ctr"/>
                </a:tc>
                <a:tc>
                  <a:txBody>
                    <a:bodyPr/>
                    <a:lstStyle/>
                    <a:p>
                      <a:pPr algn="r">
                        <a:lnSpc>
                          <a:spcPct val="115000"/>
                        </a:lnSpc>
                        <a:spcAft>
                          <a:spcPts val="0"/>
                        </a:spcAft>
                      </a:pPr>
                      <a:r>
                        <a:rPr lang="en-IN" sz="1200" dirty="0">
                          <a:effectLst/>
                        </a:rPr>
                        <a:t>32201</a:t>
                      </a:r>
                      <a:endParaRPr lang="en-IN" sz="1100" dirty="0">
                        <a:effectLst/>
                        <a:latin typeface="Calibri"/>
                        <a:ea typeface="Calibri"/>
                        <a:cs typeface="Times New Roman"/>
                      </a:endParaRPr>
                    </a:p>
                  </a:txBody>
                  <a:tcPr marL="95250" marR="95250" marT="76200" marB="76200" anchor="ctr"/>
                </a:tc>
              </a:tr>
              <a:tr h="453226">
                <a:tc>
                  <a:txBody>
                    <a:bodyPr/>
                    <a:lstStyle/>
                    <a:p>
                      <a:pPr algn="l">
                        <a:lnSpc>
                          <a:spcPct val="115000"/>
                        </a:lnSpc>
                        <a:spcAft>
                          <a:spcPts val="0"/>
                        </a:spcAft>
                      </a:pPr>
                      <a:r>
                        <a:rPr lang="en-IN" sz="1200">
                          <a:effectLst/>
                        </a:rPr>
                        <a:t>2</a:t>
                      </a:r>
                      <a:endParaRPr lang="en-IN" sz="1100">
                        <a:effectLst/>
                        <a:latin typeface="Calibri"/>
                        <a:ea typeface="Calibri"/>
                        <a:cs typeface="Times New Roman"/>
                      </a:endParaRPr>
                    </a:p>
                  </a:txBody>
                  <a:tcPr marL="95250" marR="95250" marT="76200" marB="76200" anchor="ctr"/>
                </a:tc>
                <a:tc>
                  <a:txBody>
                    <a:bodyPr/>
                    <a:lstStyle/>
                    <a:p>
                      <a:pPr algn="r">
                        <a:lnSpc>
                          <a:spcPct val="115000"/>
                        </a:lnSpc>
                        <a:spcAft>
                          <a:spcPts val="0"/>
                        </a:spcAft>
                      </a:pPr>
                      <a:r>
                        <a:rPr lang="en-IN" sz="1200" dirty="0">
                          <a:effectLst/>
                        </a:rPr>
                        <a:t>1112</a:t>
                      </a:r>
                      <a:endParaRPr lang="en-IN" sz="1100" dirty="0">
                        <a:effectLst/>
                        <a:latin typeface="Calibri"/>
                        <a:ea typeface="Calibri"/>
                        <a:cs typeface="Times New Roman"/>
                      </a:endParaRPr>
                    </a:p>
                  </a:txBody>
                  <a:tcPr marL="95250" marR="95250" marT="76200" marB="76200" anchor="ctr"/>
                </a:tc>
                <a:tc>
                  <a:txBody>
                    <a:bodyPr/>
                    <a:lstStyle/>
                    <a:p>
                      <a:pPr algn="r">
                        <a:lnSpc>
                          <a:spcPct val="115000"/>
                        </a:lnSpc>
                        <a:spcAft>
                          <a:spcPts val="0"/>
                        </a:spcAft>
                      </a:pPr>
                      <a:r>
                        <a:rPr lang="en-IN" sz="1200" dirty="0">
                          <a:effectLst/>
                        </a:rPr>
                        <a:t>267</a:t>
                      </a:r>
                      <a:endParaRPr lang="en-IN" sz="1100" dirty="0">
                        <a:effectLst/>
                        <a:latin typeface="Calibri"/>
                        <a:ea typeface="Calibri"/>
                        <a:cs typeface="Times New Roman"/>
                      </a:endParaRPr>
                    </a:p>
                  </a:txBody>
                  <a:tcPr marL="95250" marR="95250" marT="76200" marB="76200" anchor="ctr"/>
                </a:tc>
                <a:tc>
                  <a:txBody>
                    <a:bodyPr/>
                    <a:lstStyle/>
                    <a:p>
                      <a:pPr algn="r">
                        <a:lnSpc>
                          <a:spcPct val="115000"/>
                        </a:lnSpc>
                        <a:spcAft>
                          <a:spcPts val="0"/>
                        </a:spcAft>
                      </a:pPr>
                      <a:r>
                        <a:rPr lang="en-IN" sz="1200">
                          <a:effectLst/>
                        </a:rPr>
                        <a:t>2</a:t>
                      </a:r>
                      <a:endParaRPr lang="en-IN" sz="1100">
                        <a:effectLst/>
                        <a:latin typeface="Calibri"/>
                        <a:ea typeface="Calibri"/>
                        <a:cs typeface="Times New Roman"/>
                      </a:endParaRPr>
                    </a:p>
                  </a:txBody>
                  <a:tcPr marL="95250" marR="95250" marT="76200" marB="76200" anchor="ctr"/>
                </a:tc>
                <a:tc>
                  <a:txBody>
                    <a:bodyPr/>
                    <a:lstStyle/>
                    <a:p>
                      <a:pPr algn="r">
                        <a:lnSpc>
                          <a:spcPct val="115000"/>
                        </a:lnSpc>
                        <a:spcAft>
                          <a:spcPts val="0"/>
                        </a:spcAft>
                      </a:pPr>
                      <a:r>
                        <a:rPr lang="en-IN" sz="1200" dirty="0">
                          <a:effectLst/>
                        </a:rPr>
                        <a:t>28</a:t>
                      </a:r>
                      <a:endParaRPr lang="en-IN" sz="1100" dirty="0">
                        <a:effectLst/>
                        <a:latin typeface="Calibri"/>
                        <a:ea typeface="Calibri"/>
                        <a:cs typeface="Times New Roman"/>
                      </a:endParaRPr>
                    </a:p>
                  </a:txBody>
                  <a:tcPr marL="95250" marR="95250" marT="76200" marB="76200" anchor="ctr"/>
                </a:tc>
                <a:tc>
                  <a:txBody>
                    <a:bodyPr/>
                    <a:lstStyle/>
                    <a:p>
                      <a:pPr algn="r">
                        <a:lnSpc>
                          <a:spcPct val="115000"/>
                        </a:lnSpc>
                        <a:spcAft>
                          <a:spcPts val="0"/>
                        </a:spcAft>
                      </a:pPr>
                      <a:r>
                        <a:rPr lang="en-IN" sz="1200" dirty="0">
                          <a:effectLst/>
                        </a:rPr>
                        <a:t>30890</a:t>
                      </a:r>
                      <a:endParaRPr lang="en-IN" sz="1100" dirty="0">
                        <a:effectLst/>
                        <a:latin typeface="Calibri"/>
                        <a:ea typeface="Calibri"/>
                        <a:cs typeface="Times New Roman"/>
                      </a:endParaRPr>
                    </a:p>
                  </a:txBody>
                  <a:tcPr marL="95250" marR="95250" marT="76200" marB="76200" anchor="ctr"/>
                </a:tc>
              </a:tr>
              <a:tr h="453226">
                <a:tc>
                  <a:txBody>
                    <a:bodyPr/>
                    <a:lstStyle/>
                    <a:p>
                      <a:pPr algn="l">
                        <a:lnSpc>
                          <a:spcPct val="115000"/>
                        </a:lnSpc>
                        <a:spcAft>
                          <a:spcPts val="0"/>
                        </a:spcAft>
                      </a:pPr>
                      <a:r>
                        <a:rPr lang="en-IN" sz="1200" dirty="0">
                          <a:effectLst/>
                        </a:rPr>
                        <a:t>3</a:t>
                      </a:r>
                      <a:endParaRPr lang="en-IN" sz="1100" dirty="0">
                        <a:effectLst/>
                        <a:latin typeface="Calibri"/>
                        <a:ea typeface="Calibri"/>
                        <a:cs typeface="Times New Roman"/>
                      </a:endParaRPr>
                    </a:p>
                  </a:txBody>
                  <a:tcPr marL="95250" marR="95250" marT="76200" marB="76200" anchor="ctr"/>
                </a:tc>
                <a:tc>
                  <a:txBody>
                    <a:bodyPr/>
                    <a:lstStyle/>
                    <a:p>
                      <a:pPr algn="r">
                        <a:lnSpc>
                          <a:spcPct val="115000"/>
                        </a:lnSpc>
                        <a:spcAft>
                          <a:spcPts val="0"/>
                        </a:spcAft>
                      </a:pPr>
                      <a:r>
                        <a:rPr lang="en-IN" sz="1200" dirty="0">
                          <a:effectLst/>
                        </a:rPr>
                        <a:t>3219</a:t>
                      </a:r>
                      <a:endParaRPr lang="en-IN" sz="1100" dirty="0">
                        <a:effectLst/>
                        <a:latin typeface="Calibri"/>
                        <a:ea typeface="Calibri"/>
                        <a:cs typeface="Times New Roman"/>
                      </a:endParaRPr>
                    </a:p>
                  </a:txBody>
                  <a:tcPr marL="95250" marR="95250" marT="76200" marB="76200" anchor="ctr"/>
                </a:tc>
                <a:tc>
                  <a:txBody>
                    <a:bodyPr/>
                    <a:lstStyle/>
                    <a:p>
                      <a:pPr algn="r">
                        <a:lnSpc>
                          <a:spcPct val="115000"/>
                        </a:lnSpc>
                        <a:spcAft>
                          <a:spcPts val="0"/>
                        </a:spcAft>
                      </a:pPr>
                      <a:r>
                        <a:rPr lang="en-IN" sz="1200">
                          <a:effectLst/>
                        </a:rPr>
                        <a:t>63</a:t>
                      </a:r>
                      <a:endParaRPr lang="en-IN" sz="1100">
                        <a:effectLst/>
                        <a:latin typeface="Calibri"/>
                        <a:ea typeface="Calibri"/>
                        <a:cs typeface="Times New Roman"/>
                      </a:endParaRPr>
                    </a:p>
                  </a:txBody>
                  <a:tcPr marL="95250" marR="95250" marT="76200" marB="76200" anchor="ctr"/>
                </a:tc>
                <a:tc>
                  <a:txBody>
                    <a:bodyPr/>
                    <a:lstStyle/>
                    <a:p>
                      <a:pPr algn="r">
                        <a:lnSpc>
                          <a:spcPct val="115000"/>
                        </a:lnSpc>
                        <a:spcAft>
                          <a:spcPts val="0"/>
                        </a:spcAft>
                      </a:pPr>
                      <a:r>
                        <a:rPr lang="en-IN" sz="1200">
                          <a:effectLst/>
                        </a:rPr>
                        <a:t>5</a:t>
                      </a:r>
                      <a:endParaRPr lang="en-IN" sz="1100">
                        <a:effectLst/>
                        <a:latin typeface="Calibri"/>
                        <a:ea typeface="Calibri"/>
                        <a:cs typeface="Times New Roman"/>
                      </a:endParaRPr>
                    </a:p>
                  </a:txBody>
                  <a:tcPr marL="95250" marR="95250" marT="76200" marB="76200" anchor="ctr"/>
                </a:tc>
                <a:tc>
                  <a:txBody>
                    <a:bodyPr/>
                    <a:lstStyle/>
                    <a:p>
                      <a:pPr algn="r">
                        <a:lnSpc>
                          <a:spcPct val="115000"/>
                        </a:lnSpc>
                        <a:spcAft>
                          <a:spcPts val="0"/>
                        </a:spcAft>
                      </a:pPr>
                      <a:r>
                        <a:rPr lang="en-IN" sz="1200">
                          <a:effectLst/>
                        </a:rPr>
                        <a:t>104</a:t>
                      </a:r>
                      <a:endParaRPr lang="en-IN" sz="1100">
                        <a:effectLst/>
                        <a:latin typeface="Calibri"/>
                        <a:ea typeface="Calibri"/>
                        <a:cs typeface="Times New Roman"/>
                      </a:endParaRPr>
                    </a:p>
                  </a:txBody>
                  <a:tcPr marL="95250" marR="95250" marT="76200" marB="76200" anchor="ctr"/>
                </a:tc>
                <a:tc>
                  <a:txBody>
                    <a:bodyPr/>
                    <a:lstStyle/>
                    <a:p>
                      <a:pPr algn="r">
                        <a:lnSpc>
                          <a:spcPct val="115000"/>
                        </a:lnSpc>
                        <a:spcAft>
                          <a:spcPts val="0"/>
                        </a:spcAft>
                      </a:pPr>
                      <a:r>
                        <a:rPr lang="en-IN" sz="1200" dirty="0">
                          <a:effectLst/>
                        </a:rPr>
                        <a:t>334793</a:t>
                      </a:r>
                      <a:endParaRPr lang="en-IN" sz="1100" dirty="0">
                        <a:effectLst/>
                        <a:latin typeface="Calibri"/>
                        <a:ea typeface="Calibri"/>
                        <a:cs typeface="Times New Roman"/>
                      </a:endParaRPr>
                    </a:p>
                  </a:txBody>
                  <a:tcPr marL="95250" marR="95250" marT="76200" marB="76200" anchor="ctr"/>
                </a:tc>
              </a:tr>
            </a:tbl>
          </a:graphicData>
        </a:graphic>
      </p:graphicFrame>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336" y="620688"/>
            <a:ext cx="8334606"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7888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504" y="908720"/>
            <a:ext cx="8579296" cy="5328592"/>
          </a:xfrm>
        </p:spPr>
        <p:txBody>
          <a:bodyPr>
            <a:normAutofit fontScale="92500" lnSpcReduction="20000"/>
          </a:bodyPr>
          <a:lstStyle/>
          <a:p>
            <a:pPr marL="109728" indent="0">
              <a:buNone/>
            </a:pPr>
            <a:endParaRPr lang="en-IN" sz="1600" dirty="0"/>
          </a:p>
          <a:p>
            <a:pPr marL="109728" indent="0">
              <a:buNone/>
            </a:pPr>
            <a:r>
              <a:rPr lang="en-US" sz="1600" dirty="0"/>
              <a:t>High Value Customers - Cluster 1</a:t>
            </a:r>
          </a:p>
          <a:p>
            <a:endParaRPr lang="en-US" sz="1600" dirty="0"/>
          </a:p>
          <a:p>
            <a:r>
              <a:rPr lang="en-US" sz="1600" dirty="0"/>
              <a:t>8 customers</a:t>
            </a:r>
          </a:p>
          <a:p>
            <a:r>
              <a:rPr lang="en-US" sz="1600" dirty="0" err="1" smtClean="0"/>
              <a:t>Avg</a:t>
            </a:r>
            <a:r>
              <a:rPr lang="en-US" sz="1600" dirty="0" smtClean="0"/>
              <a:t> </a:t>
            </a:r>
            <a:r>
              <a:rPr lang="en-US" sz="1600" dirty="0"/>
              <a:t>24 days of inactivity.</a:t>
            </a:r>
          </a:p>
          <a:p>
            <a:r>
              <a:rPr lang="en-US" sz="1600" dirty="0" err="1" smtClean="0"/>
              <a:t>Avg</a:t>
            </a:r>
            <a:r>
              <a:rPr lang="en-US" sz="1600" dirty="0" smtClean="0"/>
              <a:t> </a:t>
            </a:r>
            <a:r>
              <a:rPr lang="en-US" sz="1600" dirty="0"/>
              <a:t>number of Purchases, 113 a year.</a:t>
            </a:r>
          </a:p>
          <a:p>
            <a:r>
              <a:rPr lang="en-US" sz="1600" dirty="0" err="1"/>
              <a:t>Avg</a:t>
            </a:r>
            <a:r>
              <a:rPr lang="en-US" sz="1600" dirty="0"/>
              <a:t> Monetary Revenue of $4025 a year.</a:t>
            </a:r>
          </a:p>
          <a:p>
            <a:endParaRPr lang="en-US" sz="1600" dirty="0"/>
          </a:p>
          <a:p>
            <a:pPr marL="109728" indent="0">
              <a:buNone/>
            </a:pPr>
            <a:r>
              <a:rPr lang="en-US" sz="1600" dirty="0"/>
              <a:t>Medium Value Customers - Cluster </a:t>
            </a:r>
            <a:r>
              <a:rPr lang="en-US" sz="1600" dirty="0" smtClean="0"/>
              <a:t>3</a:t>
            </a:r>
          </a:p>
          <a:p>
            <a:pPr marL="109728" indent="0">
              <a:buNone/>
            </a:pPr>
            <a:endParaRPr lang="en-US" sz="1600" dirty="0"/>
          </a:p>
          <a:p>
            <a:r>
              <a:rPr lang="en-US" sz="1600" dirty="0"/>
              <a:t>3219 customers.</a:t>
            </a:r>
          </a:p>
          <a:p>
            <a:r>
              <a:rPr lang="en-US" sz="1600" dirty="0" err="1"/>
              <a:t>Avg</a:t>
            </a:r>
            <a:r>
              <a:rPr lang="en-US" sz="1600" dirty="0"/>
              <a:t> 63 days of inactivity</a:t>
            </a:r>
          </a:p>
          <a:p>
            <a:r>
              <a:rPr lang="en-US" sz="1600" dirty="0" err="1"/>
              <a:t>Avg</a:t>
            </a:r>
            <a:r>
              <a:rPr lang="en-US" sz="1600" dirty="0"/>
              <a:t> Number of Purchases, 5 a year</a:t>
            </a:r>
          </a:p>
          <a:p>
            <a:r>
              <a:rPr lang="en-US" sz="1600" dirty="0" err="1"/>
              <a:t>Avg</a:t>
            </a:r>
            <a:r>
              <a:rPr lang="en-US" sz="1600" dirty="0"/>
              <a:t> Revenue of $104 a year</a:t>
            </a:r>
          </a:p>
          <a:p>
            <a:endParaRPr lang="en-US" sz="1600" dirty="0"/>
          </a:p>
          <a:p>
            <a:pPr marL="109728" indent="0">
              <a:buNone/>
            </a:pPr>
            <a:r>
              <a:rPr lang="en-US" sz="1600" dirty="0"/>
              <a:t>Low Value Customers - Cluster 2</a:t>
            </a:r>
          </a:p>
          <a:p>
            <a:endParaRPr lang="en-US" sz="1600" dirty="0"/>
          </a:p>
          <a:p>
            <a:r>
              <a:rPr lang="en-US" sz="1600" dirty="0"/>
              <a:t>1112 customers.</a:t>
            </a:r>
          </a:p>
          <a:p>
            <a:r>
              <a:rPr lang="en-US" sz="1600" dirty="0" err="1"/>
              <a:t>Avg</a:t>
            </a:r>
            <a:r>
              <a:rPr lang="en-US" sz="1600" dirty="0"/>
              <a:t> 267 days of inactivity</a:t>
            </a:r>
          </a:p>
          <a:p>
            <a:r>
              <a:rPr lang="en-US" sz="1600" dirty="0" err="1"/>
              <a:t>Avg</a:t>
            </a:r>
            <a:r>
              <a:rPr lang="en-US" sz="1600" dirty="0"/>
              <a:t> Number of Purchases, 2</a:t>
            </a:r>
          </a:p>
          <a:p>
            <a:r>
              <a:rPr lang="en-US" sz="1600" dirty="0" err="1"/>
              <a:t>Avg</a:t>
            </a:r>
            <a:r>
              <a:rPr lang="en-US" sz="1600" dirty="0"/>
              <a:t> Revenue of $28 a year</a:t>
            </a:r>
            <a:endParaRPr lang="en-IN" sz="1600" dirty="0"/>
          </a:p>
          <a:p>
            <a:endParaRPr lang="en-IN" sz="1600" dirty="0"/>
          </a:p>
        </p:txBody>
      </p:sp>
      <p:sp>
        <p:nvSpPr>
          <p:cNvPr id="3" name="Title 2"/>
          <p:cNvSpPr>
            <a:spLocks noGrp="1"/>
          </p:cNvSpPr>
          <p:nvPr>
            <p:ph type="title"/>
          </p:nvPr>
        </p:nvSpPr>
        <p:spPr>
          <a:xfrm>
            <a:off x="457200" y="274638"/>
            <a:ext cx="8229600" cy="490066"/>
          </a:xfrm>
        </p:spPr>
        <p:txBody>
          <a:bodyPr>
            <a:noAutofit/>
          </a:bodyPr>
          <a:lstStyle/>
          <a:p>
            <a:r>
              <a:rPr lang="en-IN" sz="3200" dirty="0" smtClean="0"/>
              <a:t>Result</a:t>
            </a:r>
            <a:endParaRPr lang="en-IN" sz="3200" dirty="0"/>
          </a:p>
        </p:txBody>
      </p:sp>
      <p:pic>
        <p:nvPicPr>
          <p:cNvPr id="8194" name="Picture 2" descr="C:\Users\Irshad\Downloads\WhatsApp Image 2021-02-01 at 5.16.30 P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5" y="1556792"/>
            <a:ext cx="4715135"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1167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50000"/>
              </a:lnSpc>
            </a:pPr>
            <a:r>
              <a:rPr lang="en-US" sz="2200" dirty="0" smtClean="0">
                <a:latin typeface="Times New Roman" pitchFamily="18" charset="0"/>
                <a:cs typeface="Times New Roman" pitchFamily="18" charset="0"/>
              </a:rPr>
              <a:t>K </a:t>
            </a:r>
            <a:r>
              <a:rPr lang="en-US" sz="2200" dirty="0">
                <a:latin typeface="Times New Roman" pitchFamily="18" charset="0"/>
                <a:cs typeface="Times New Roman" pitchFamily="18" charset="0"/>
              </a:rPr>
              <a:t>means clustering is one of the most popular clustering algorithms and usually the first thing practitioners apply when solving clustering tasks to get an idea of the structure of the dataset. </a:t>
            </a:r>
            <a:endParaRPr lang="en-US" sz="2200" dirty="0" smtClean="0">
              <a:latin typeface="Times New Roman" pitchFamily="18" charset="0"/>
              <a:cs typeface="Times New Roman" pitchFamily="18" charset="0"/>
            </a:endParaRPr>
          </a:p>
          <a:p>
            <a:pPr>
              <a:lnSpc>
                <a:spcPct val="150000"/>
              </a:lnSpc>
            </a:pPr>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goal of K means is to group data points into distinct non-overlapping subgroups. One of the major application of K means clustering is segmentation of customers to get a better understanding of them which in turn could be used to increase the revenue of the company.</a:t>
            </a:r>
          </a:p>
          <a:p>
            <a:endParaRPr lang="en-IN" dirty="0"/>
          </a:p>
        </p:txBody>
      </p:sp>
      <p:sp>
        <p:nvSpPr>
          <p:cNvPr id="3" name="Title 2"/>
          <p:cNvSpPr>
            <a:spLocks noGrp="1"/>
          </p:cNvSpPr>
          <p:nvPr>
            <p:ph type="title"/>
          </p:nvPr>
        </p:nvSpPr>
        <p:spPr/>
        <p:txBody>
          <a:bodyPr>
            <a:normAutofit/>
          </a:bodyPr>
          <a:lstStyle/>
          <a:p>
            <a:r>
              <a:rPr lang="en-IN" sz="3600" dirty="0" smtClean="0"/>
              <a:t>Conclusion :</a:t>
            </a:r>
            <a:endParaRPr lang="en-IN" sz="3600" dirty="0"/>
          </a:p>
        </p:txBody>
      </p:sp>
    </p:spTree>
    <p:extLst>
      <p:ext uri="{BB962C8B-B14F-4D97-AF65-F5344CB8AC3E}">
        <p14:creationId xmlns:p14="http://schemas.microsoft.com/office/powerpoint/2010/main" val="26608474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9299" y="897142"/>
            <a:ext cx="7467600" cy="4873752"/>
          </a:xfrm>
        </p:spPr>
        <p:txBody>
          <a:bodyPr>
            <a:normAutofit/>
          </a:bodyPr>
          <a:lstStyle/>
          <a:p>
            <a:pPr>
              <a:lnSpc>
                <a:spcPct val="150000"/>
              </a:lnSpc>
            </a:pPr>
            <a:r>
              <a:rPr lang="en-US" sz="2000" dirty="0">
                <a:latin typeface="Times New Roman" pitchFamily="18" charset="0"/>
                <a:cs typeface="Times New Roman" pitchFamily="18" charset="0"/>
              </a:rPr>
              <a:t>Customer Segmentation is one the most important applications of unsupervised learning. Using clustering techniques, companies can identify the several segments of customers allowing them to target the potential user base</a:t>
            </a:r>
            <a:r>
              <a:rPr lang="en-US" sz="2000" dirty="0" smtClean="0">
                <a:latin typeface="Times New Roman" pitchFamily="18" charset="0"/>
                <a:cs typeface="Times New Roman" pitchFamily="18" charset="0"/>
              </a:rPr>
              <a:t>.</a:t>
            </a:r>
          </a:p>
          <a:p>
            <a:pPr marL="109728" indent="0">
              <a:lnSpc>
                <a:spcPct val="150000"/>
              </a:lnSpc>
              <a:buNone/>
            </a:pPr>
            <a:endParaRPr lang="en-IN" sz="2000" dirty="0"/>
          </a:p>
        </p:txBody>
      </p:sp>
      <p:sp>
        <p:nvSpPr>
          <p:cNvPr id="2" name="Title 1"/>
          <p:cNvSpPr>
            <a:spLocks noGrp="1"/>
          </p:cNvSpPr>
          <p:nvPr>
            <p:ph type="title"/>
          </p:nvPr>
        </p:nvSpPr>
        <p:spPr>
          <a:xfrm>
            <a:off x="395536" y="0"/>
            <a:ext cx="7467600" cy="1143000"/>
          </a:xfrm>
        </p:spPr>
        <p:txBody>
          <a:bodyPr/>
          <a:lstStyle/>
          <a:p>
            <a:r>
              <a:rPr lang="en-IN" dirty="0" smtClean="0"/>
              <a:t>Introduction</a:t>
            </a:r>
            <a:endParaRPr lang="en-IN"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6" y="3334018"/>
            <a:ext cx="9144000" cy="3523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63253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536" y="2852936"/>
            <a:ext cx="8229600" cy="1143000"/>
          </a:xfrm>
        </p:spPr>
        <p:txBody>
          <a:bodyPr/>
          <a:lstStyle/>
          <a:p>
            <a:pPr algn="ctr"/>
            <a:r>
              <a:rPr lang="en-IN" u="sng" dirty="0" smtClean="0"/>
              <a:t>Thank You </a:t>
            </a:r>
            <a:endParaRPr lang="en-IN" u="sng" dirty="0"/>
          </a:p>
        </p:txBody>
      </p:sp>
    </p:spTree>
    <p:extLst>
      <p:ext uri="{BB962C8B-B14F-4D97-AF65-F5344CB8AC3E}">
        <p14:creationId xmlns:p14="http://schemas.microsoft.com/office/powerpoint/2010/main" val="20774900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268760"/>
            <a:ext cx="7467600" cy="4873752"/>
          </a:xfrm>
        </p:spPr>
        <p:txBody>
          <a:bodyPr>
            <a:normAutofit fontScale="70000" lnSpcReduction="20000"/>
          </a:bodyPr>
          <a:lstStyle/>
          <a:p>
            <a:pPr fontAlgn="base">
              <a:lnSpc>
                <a:spcPct val="150000"/>
              </a:lnSpc>
            </a:pPr>
            <a:r>
              <a:rPr lang="en-US" dirty="0" smtClean="0">
                <a:latin typeface="Times New Roman" pitchFamily="18" charset="0"/>
                <a:cs typeface="Times New Roman" pitchFamily="18" charset="0"/>
              </a:rPr>
              <a:t>Customer </a:t>
            </a:r>
            <a:r>
              <a:rPr lang="en-US" dirty="0">
                <a:latin typeface="Times New Roman" pitchFamily="18" charset="0"/>
                <a:cs typeface="Times New Roman" pitchFamily="18" charset="0"/>
              </a:rPr>
              <a:t>Segmentation is the process of division of customer base into several groups of individuals that share a similarity in different ways that are relevant to marketing such as gender, age, interests, and miscellaneous spending habits</a:t>
            </a:r>
            <a:r>
              <a:rPr lang="en-US" dirty="0" smtClean="0">
                <a:latin typeface="Times New Roman" pitchFamily="18" charset="0"/>
                <a:cs typeface="Times New Roman" pitchFamily="18" charset="0"/>
              </a:rPr>
              <a:t>.</a:t>
            </a:r>
          </a:p>
          <a:p>
            <a:pPr fontAlgn="base">
              <a:lnSpc>
                <a:spcPct val="150000"/>
              </a:lnSpc>
            </a:pPr>
            <a:r>
              <a:rPr lang="en-US" dirty="0">
                <a:latin typeface="Times New Roman" pitchFamily="18" charset="0"/>
                <a:cs typeface="Times New Roman" pitchFamily="18" charset="0"/>
              </a:rPr>
              <a:t>Companies that deploy customer segmentation are under the notion that every customer has different requirements and require a specific marketing effort to address them appropriately. </a:t>
            </a:r>
            <a:endParaRPr lang="en-US" dirty="0" smtClean="0">
              <a:latin typeface="Times New Roman" pitchFamily="18" charset="0"/>
              <a:cs typeface="Times New Roman" pitchFamily="18" charset="0"/>
            </a:endParaRPr>
          </a:p>
          <a:p>
            <a:pPr fontAlgn="base">
              <a:lnSpc>
                <a:spcPct val="150000"/>
              </a:lnSpc>
            </a:pPr>
            <a:r>
              <a:rPr lang="en-US" dirty="0" smtClean="0">
                <a:latin typeface="Times New Roman" pitchFamily="18" charset="0"/>
                <a:cs typeface="Times New Roman" pitchFamily="18" charset="0"/>
              </a:rPr>
              <a:t>Companies </a:t>
            </a:r>
            <a:r>
              <a:rPr lang="en-US" dirty="0">
                <a:latin typeface="Times New Roman" pitchFamily="18" charset="0"/>
                <a:cs typeface="Times New Roman" pitchFamily="18" charset="0"/>
              </a:rPr>
              <a:t>aim to gain a deeper approach of the customer they are targeting. Therefore, their aim has to be specific and should be tailored to address the requirements of each and every individual customer.</a:t>
            </a:r>
          </a:p>
          <a:p>
            <a:endParaRPr lang="en-IN" dirty="0">
              <a:latin typeface="Times New Roman" pitchFamily="18" charset="0"/>
              <a:cs typeface="Times New Roman" pitchFamily="18" charset="0"/>
            </a:endParaRPr>
          </a:p>
        </p:txBody>
      </p:sp>
      <p:sp>
        <p:nvSpPr>
          <p:cNvPr id="2" name="Title 1"/>
          <p:cNvSpPr>
            <a:spLocks noGrp="1"/>
          </p:cNvSpPr>
          <p:nvPr>
            <p:ph type="title"/>
          </p:nvPr>
        </p:nvSpPr>
        <p:spPr/>
        <p:txBody>
          <a:bodyPr>
            <a:normAutofit fontScale="90000"/>
          </a:bodyPr>
          <a:lstStyle/>
          <a:p>
            <a:r>
              <a:rPr lang="en-US" dirty="0"/>
              <a:t>What is Customer Segmentation?</a:t>
            </a:r>
            <a:br>
              <a:rPr lang="en-US" dirty="0"/>
            </a:br>
            <a:endParaRPr lang="en-IN" dirty="0"/>
          </a:p>
        </p:txBody>
      </p:sp>
    </p:spTree>
    <p:extLst>
      <p:ext uri="{BB962C8B-B14F-4D97-AF65-F5344CB8AC3E}">
        <p14:creationId xmlns:p14="http://schemas.microsoft.com/office/powerpoint/2010/main" val="2162649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000" b="1" dirty="0">
                <a:latin typeface="Times New Roman" pitchFamily="18" charset="0"/>
                <a:cs typeface="Times New Roman" pitchFamily="18" charset="0"/>
              </a:rPr>
              <a:t>1. Demographic Segmentation</a:t>
            </a:r>
          </a:p>
          <a:p>
            <a:pPr marL="109728" indent="0">
              <a:buNone/>
            </a:pPr>
            <a:r>
              <a:rPr lang="en-US" sz="2000" dirty="0" smtClean="0">
                <a:latin typeface="Times New Roman" pitchFamily="18" charset="0"/>
                <a:cs typeface="Times New Roman" pitchFamily="18" charset="0"/>
              </a:rPr>
              <a:t>	The </a:t>
            </a:r>
            <a:r>
              <a:rPr lang="en-US" sz="2000" dirty="0">
                <a:latin typeface="Times New Roman" pitchFamily="18" charset="0"/>
                <a:cs typeface="Times New Roman" pitchFamily="18" charset="0"/>
              </a:rPr>
              <a:t>parameters such as age, gender, education, income, financial status, etc. come under the demographics of a person. This kind of segmentation is the most common approach to segment customers since this data is easy to obtain and </a:t>
            </a:r>
            <a:r>
              <a:rPr lang="en-US" sz="2000" dirty="0" smtClean="0">
                <a:latin typeface="Times New Roman" pitchFamily="18" charset="0"/>
                <a:cs typeface="Times New Roman" pitchFamily="18" charset="0"/>
              </a:rPr>
              <a:t>analyze.</a:t>
            </a:r>
            <a:endParaRPr lang="en-US" sz="2000" dirty="0" smtClean="0">
              <a:latin typeface="Times New Roman" pitchFamily="18" charset="0"/>
              <a:cs typeface="Times New Roman" pitchFamily="18" charset="0"/>
            </a:endParaRPr>
          </a:p>
          <a:p>
            <a:r>
              <a:rPr lang="en-US" sz="2000" b="1" dirty="0">
                <a:latin typeface="Times New Roman" pitchFamily="18" charset="0"/>
                <a:cs typeface="Times New Roman" pitchFamily="18" charset="0"/>
              </a:rPr>
              <a:t>2. Geographic Segmentation</a:t>
            </a:r>
          </a:p>
          <a:p>
            <a:pPr marL="109728" indent="0">
              <a:buNone/>
            </a:pPr>
            <a:r>
              <a:rPr lang="en-US" sz="2000" dirty="0" smtClean="0">
                <a:latin typeface="Times New Roman" pitchFamily="18" charset="0"/>
                <a:cs typeface="Times New Roman" pitchFamily="18" charset="0"/>
              </a:rPr>
              <a:t>	As </a:t>
            </a:r>
            <a:r>
              <a:rPr lang="en-US" sz="2000" dirty="0">
                <a:latin typeface="Times New Roman" pitchFamily="18" charset="0"/>
                <a:cs typeface="Times New Roman" pitchFamily="18" charset="0"/>
              </a:rPr>
              <a:t>the name suggests, this kind of customer segmentation is done based on the physical location of a person. An example, in this case, would be a company which manufactures air conditioning systems. It cannot offer the same products to people in India and Iceland</a:t>
            </a:r>
            <a:r>
              <a:rPr lang="en-US" sz="2000" dirty="0" smtClean="0">
                <a:latin typeface="Times New Roman" pitchFamily="18" charset="0"/>
                <a:cs typeface="Times New Roman" pitchFamily="18" charset="0"/>
              </a:rPr>
              <a:t>.</a:t>
            </a:r>
          </a:p>
          <a:p>
            <a:r>
              <a:rPr lang="en-US" sz="2000" b="1" dirty="0">
                <a:latin typeface="Times New Roman" pitchFamily="18" charset="0"/>
                <a:cs typeface="Times New Roman" pitchFamily="18" charset="0"/>
              </a:rPr>
              <a:t>3. </a:t>
            </a:r>
            <a:r>
              <a:rPr lang="en-US" sz="2000" b="1" dirty="0" smtClean="0">
                <a:latin typeface="Times New Roman" pitchFamily="18" charset="0"/>
                <a:cs typeface="Times New Roman" pitchFamily="18" charset="0"/>
              </a:rPr>
              <a:t>Behavioral </a:t>
            </a:r>
            <a:r>
              <a:rPr lang="en-US" sz="2000" b="1" dirty="0">
                <a:latin typeface="Times New Roman" pitchFamily="18" charset="0"/>
                <a:cs typeface="Times New Roman" pitchFamily="18" charset="0"/>
              </a:rPr>
              <a:t>Segmentation</a:t>
            </a:r>
          </a:p>
          <a:p>
            <a:pPr marL="109728" indent="0">
              <a:buNone/>
            </a:pPr>
            <a:r>
              <a:rPr lang="en-US" sz="2000" dirty="0" smtClean="0">
                <a:latin typeface="Times New Roman" pitchFamily="18" charset="0"/>
                <a:cs typeface="Times New Roman" pitchFamily="18" charset="0"/>
              </a:rPr>
              <a:t>	This </a:t>
            </a:r>
            <a:r>
              <a:rPr lang="en-US" sz="2000" dirty="0">
                <a:latin typeface="Times New Roman" pitchFamily="18" charset="0"/>
                <a:cs typeface="Times New Roman" pitchFamily="18" charset="0"/>
              </a:rPr>
              <a:t>kind of customer segmentation is based on the </a:t>
            </a:r>
            <a:r>
              <a:rPr lang="en-US" sz="2000" dirty="0" err="1">
                <a:latin typeface="Times New Roman" pitchFamily="18" charset="0"/>
                <a:cs typeface="Times New Roman" pitchFamily="18" charset="0"/>
              </a:rPr>
              <a:t>behavioural</a:t>
            </a:r>
            <a:r>
              <a:rPr lang="en-US" sz="2000" dirty="0">
                <a:latin typeface="Times New Roman" pitchFamily="18" charset="0"/>
                <a:cs typeface="Times New Roman" pitchFamily="18" charset="0"/>
              </a:rPr>
              <a:t> data of the customers. The grouping is done based on the purchasing habits, spending habits, brand interactions, browsing history or any other data which corresponds to </a:t>
            </a:r>
            <a:r>
              <a:rPr lang="en-US" sz="2000" dirty="0" smtClean="0">
                <a:latin typeface="Times New Roman" pitchFamily="18" charset="0"/>
                <a:cs typeface="Times New Roman" pitchFamily="18" charset="0"/>
              </a:rPr>
              <a:t>behavior </a:t>
            </a:r>
            <a:r>
              <a:rPr lang="en-US" sz="2000" dirty="0">
                <a:latin typeface="Times New Roman" pitchFamily="18" charset="0"/>
                <a:cs typeface="Times New Roman" pitchFamily="18" charset="0"/>
              </a:rPr>
              <a:t>or a person.</a:t>
            </a:r>
          </a:p>
          <a:p>
            <a:endParaRPr lang="en-US" sz="1600" dirty="0"/>
          </a:p>
          <a:p>
            <a:endParaRPr lang="en-US" sz="1600" dirty="0" smtClean="0"/>
          </a:p>
          <a:p>
            <a:endParaRPr lang="en-US" sz="1600" dirty="0"/>
          </a:p>
          <a:p>
            <a:endParaRPr lang="en-IN" sz="1600" dirty="0"/>
          </a:p>
        </p:txBody>
      </p:sp>
      <p:sp>
        <p:nvSpPr>
          <p:cNvPr id="2" name="Title 1"/>
          <p:cNvSpPr>
            <a:spLocks noGrp="1"/>
          </p:cNvSpPr>
          <p:nvPr>
            <p:ph type="title"/>
          </p:nvPr>
        </p:nvSpPr>
        <p:spPr>
          <a:xfrm>
            <a:off x="395536" y="476672"/>
            <a:ext cx="8229600" cy="1143000"/>
          </a:xfrm>
        </p:spPr>
        <p:txBody>
          <a:bodyPr>
            <a:normAutofit fontScale="90000"/>
          </a:bodyPr>
          <a:lstStyle/>
          <a:p>
            <a:r>
              <a:rPr lang="en-US" b="0" dirty="0">
                <a:effectLst/>
              </a:rPr>
              <a:t>Three most common types of Customer Segmentation</a:t>
            </a:r>
            <a:br>
              <a:rPr lang="en-US" b="0" dirty="0">
                <a:effectLst/>
              </a:rPr>
            </a:br>
            <a:endParaRPr lang="en-IN" dirty="0"/>
          </a:p>
        </p:txBody>
      </p:sp>
    </p:spTree>
    <p:extLst>
      <p:ext uri="{BB962C8B-B14F-4D97-AF65-F5344CB8AC3E}">
        <p14:creationId xmlns:p14="http://schemas.microsoft.com/office/powerpoint/2010/main" val="30382030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916832"/>
            <a:ext cx="8229600" cy="4525963"/>
          </a:xfrm>
        </p:spPr>
        <p:txBody>
          <a:bodyPr/>
          <a:lstStyle/>
          <a:p>
            <a:pPr>
              <a:lnSpc>
                <a:spcPct val="150000"/>
              </a:lnSpc>
            </a:pPr>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problem statement is formulated as “Given the demographic data of a person, how can a mail-order company efficiently acquire new customers”.</a:t>
            </a:r>
          </a:p>
          <a:p>
            <a:endParaRPr lang="en-IN" dirty="0"/>
          </a:p>
        </p:txBody>
      </p:sp>
      <p:sp>
        <p:nvSpPr>
          <p:cNvPr id="3" name="Title 2"/>
          <p:cNvSpPr>
            <a:spLocks noGrp="1"/>
          </p:cNvSpPr>
          <p:nvPr>
            <p:ph type="title"/>
          </p:nvPr>
        </p:nvSpPr>
        <p:spPr>
          <a:xfrm>
            <a:off x="467544" y="620688"/>
            <a:ext cx="8229600" cy="1143000"/>
          </a:xfrm>
        </p:spPr>
        <p:txBody>
          <a:bodyPr>
            <a:normAutofit fontScale="90000"/>
          </a:bodyPr>
          <a:lstStyle/>
          <a:p>
            <a:r>
              <a:rPr lang="en-US" dirty="0"/>
              <a:t>Problem Statement</a:t>
            </a:r>
            <a:br>
              <a:rPr lang="en-US" dirty="0"/>
            </a:br>
            <a:endParaRPr lang="en-IN" dirty="0"/>
          </a:p>
        </p:txBody>
      </p:sp>
    </p:spTree>
    <p:extLst>
      <p:ext uri="{BB962C8B-B14F-4D97-AF65-F5344CB8AC3E}">
        <p14:creationId xmlns:p14="http://schemas.microsoft.com/office/powerpoint/2010/main" val="3553593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latin typeface="Times New Roman" pitchFamily="18" charset="0"/>
                <a:cs typeface="Times New Roman" pitchFamily="18" charset="0"/>
              </a:rPr>
              <a:t>RFM (</a:t>
            </a:r>
            <a:r>
              <a:rPr lang="en-US" sz="2000" dirty="0" err="1">
                <a:latin typeface="Times New Roman" pitchFamily="18" charset="0"/>
                <a:cs typeface="Times New Roman" pitchFamily="18" charset="0"/>
              </a:rPr>
              <a:t>recency</a:t>
            </a:r>
            <a:r>
              <a:rPr lang="en-US" sz="2000" dirty="0">
                <a:latin typeface="Times New Roman" pitchFamily="18" charset="0"/>
                <a:cs typeface="Times New Roman" pitchFamily="18" charset="0"/>
              </a:rPr>
              <a:t>, frequency, monetary) analysis is a marketing technique used to determine quantitatively which customers are the best ones by </a:t>
            </a:r>
            <a:r>
              <a:rPr lang="en-US" sz="2000" dirty="0" smtClean="0">
                <a:latin typeface="Times New Roman" pitchFamily="18" charset="0"/>
                <a:cs typeface="Times New Roman" pitchFamily="18" charset="0"/>
              </a:rPr>
              <a:t>examining</a:t>
            </a:r>
          </a:p>
          <a:p>
            <a:r>
              <a:rPr lang="en-US" sz="2000" dirty="0">
                <a:latin typeface="Times New Roman" pitchFamily="18" charset="0"/>
                <a:cs typeface="Times New Roman" pitchFamily="18" charset="0"/>
              </a:rPr>
              <a:t> how recently a customer has purchased (</a:t>
            </a:r>
            <a:r>
              <a:rPr lang="en-US" sz="2000" dirty="0" err="1">
                <a:latin typeface="Times New Roman" pitchFamily="18" charset="0"/>
                <a:cs typeface="Times New Roman" pitchFamily="18" charset="0"/>
              </a:rPr>
              <a:t>recency</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How </a:t>
            </a:r>
            <a:r>
              <a:rPr lang="en-US" sz="2000" dirty="0">
                <a:latin typeface="Times New Roman" pitchFamily="18" charset="0"/>
                <a:cs typeface="Times New Roman" pitchFamily="18" charset="0"/>
              </a:rPr>
              <a:t>often they purchase (frequency</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How </a:t>
            </a:r>
            <a:r>
              <a:rPr lang="en-US" sz="2000" dirty="0">
                <a:latin typeface="Times New Roman" pitchFamily="18" charset="0"/>
                <a:cs typeface="Times New Roman" pitchFamily="18" charset="0"/>
              </a:rPr>
              <a:t>much the customer spends (monetary</a:t>
            </a:r>
            <a:r>
              <a:rPr lang="en-US"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dirty="0"/>
              <a:t>Customer Segmentation using RFM Analysis</a:t>
            </a:r>
            <a:endParaRPr lang="en-IN" dirty="0"/>
          </a:p>
        </p:txBody>
      </p:sp>
    </p:spTree>
    <p:extLst>
      <p:ext uri="{BB962C8B-B14F-4D97-AF65-F5344CB8AC3E}">
        <p14:creationId xmlns:p14="http://schemas.microsoft.com/office/powerpoint/2010/main" val="1229006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200" dirty="0">
                <a:latin typeface="Times New Roman" pitchFamily="18" charset="0"/>
                <a:cs typeface="Times New Roman" pitchFamily="18" charset="0"/>
              </a:rPr>
              <a:t>transnational data set which contains all the transactions occurring between 01/12/2010 and 09/12/2011 for a UK-based and registered non-store online </a:t>
            </a:r>
            <a:r>
              <a:rPr lang="en-US" sz="2200" dirty="0" smtClean="0">
                <a:latin typeface="Times New Roman" pitchFamily="18" charset="0"/>
                <a:cs typeface="Times New Roman" pitchFamily="18" charset="0"/>
              </a:rPr>
              <a:t>retail. The </a:t>
            </a:r>
            <a:r>
              <a:rPr lang="en-US" sz="2200" dirty="0">
                <a:latin typeface="Times New Roman" pitchFamily="18" charset="0"/>
                <a:cs typeface="Times New Roman" pitchFamily="18" charset="0"/>
              </a:rPr>
              <a:t>company mainly sells unique all-occasion gifts. Many customers of the company are wholesalers</a:t>
            </a:r>
            <a:r>
              <a:rPr lang="en-US" sz="2200" dirty="0" smtClean="0">
                <a:latin typeface="Times New Roman" pitchFamily="18" charset="0"/>
                <a:cs typeface="Times New Roman" pitchFamily="18" charset="0"/>
              </a:rPr>
              <a:t>.</a:t>
            </a:r>
          </a:p>
          <a:p>
            <a:r>
              <a:rPr lang="en-US" sz="2200" dirty="0">
                <a:latin typeface="Times New Roman" pitchFamily="18" charset="0"/>
                <a:cs typeface="Times New Roman" pitchFamily="18" charset="0"/>
              </a:rPr>
              <a:t>The </a:t>
            </a:r>
            <a:r>
              <a:rPr lang="en-US" sz="2200" dirty="0" smtClean="0">
                <a:latin typeface="Times New Roman" pitchFamily="18" charset="0"/>
                <a:cs typeface="Times New Roman" pitchFamily="18" charset="0"/>
              </a:rPr>
              <a:t>costumers </a:t>
            </a:r>
            <a:r>
              <a:rPr lang="en-US" sz="2200" dirty="0">
                <a:latin typeface="Times New Roman" pitchFamily="18" charset="0"/>
                <a:cs typeface="Times New Roman" pitchFamily="18" charset="0"/>
              </a:rPr>
              <a:t>are from 37 different countries</a:t>
            </a:r>
            <a:r>
              <a:rPr lang="en-US" sz="2200" dirty="0"/>
              <a:t>.</a:t>
            </a:r>
          </a:p>
        </p:txBody>
      </p:sp>
      <p:sp>
        <p:nvSpPr>
          <p:cNvPr id="3" name="Title 2"/>
          <p:cNvSpPr>
            <a:spLocks noGrp="1"/>
          </p:cNvSpPr>
          <p:nvPr>
            <p:ph type="title"/>
          </p:nvPr>
        </p:nvSpPr>
        <p:spPr/>
        <p:txBody>
          <a:bodyPr>
            <a:normAutofit/>
          </a:bodyPr>
          <a:lstStyle/>
          <a:p>
            <a:r>
              <a:rPr lang="en-IN" sz="3600" dirty="0" smtClean="0"/>
              <a:t>Data Information :</a:t>
            </a:r>
            <a:endParaRPr lang="en-IN" sz="3600" dirty="0"/>
          </a:p>
        </p:txBody>
      </p:sp>
    </p:spTree>
    <p:extLst>
      <p:ext uri="{BB962C8B-B14F-4D97-AF65-F5344CB8AC3E}">
        <p14:creationId xmlns:p14="http://schemas.microsoft.com/office/powerpoint/2010/main" val="16253805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a:p>
            <a:endParaRPr lang="en-IN" dirty="0"/>
          </a:p>
        </p:txBody>
      </p:sp>
      <p:sp>
        <p:nvSpPr>
          <p:cNvPr id="3" name="Title 2"/>
          <p:cNvSpPr>
            <a:spLocks noGrp="1"/>
          </p:cNvSpPr>
          <p:nvPr>
            <p:ph type="title"/>
          </p:nvPr>
        </p:nvSpPr>
        <p:spPr>
          <a:xfrm>
            <a:off x="395536" y="-99392"/>
            <a:ext cx="8229600" cy="1143000"/>
          </a:xfrm>
        </p:spPr>
        <p:txBody>
          <a:bodyPr>
            <a:normAutofit/>
          </a:bodyPr>
          <a:lstStyle/>
          <a:p>
            <a:r>
              <a:rPr lang="en-IN" sz="3600" dirty="0" smtClean="0"/>
              <a:t>Description :</a:t>
            </a:r>
            <a:endParaRPr lang="en-IN" sz="3600" dirty="0"/>
          </a:p>
        </p:txBody>
      </p:sp>
      <p:graphicFrame>
        <p:nvGraphicFramePr>
          <p:cNvPr id="4" name="Table 3"/>
          <p:cNvGraphicFramePr>
            <a:graphicFrameLocks noGrp="1"/>
          </p:cNvGraphicFramePr>
          <p:nvPr>
            <p:extLst>
              <p:ext uri="{D42A27DB-BD31-4B8C-83A1-F6EECF244321}">
                <p14:modId xmlns:p14="http://schemas.microsoft.com/office/powerpoint/2010/main" val="4084638754"/>
              </p:ext>
            </p:extLst>
          </p:nvPr>
        </p:nvGraphicFramePr>
        <p:xfrm>
          <a:off x="467544" y="764704"/>
          <a:ext cx="8136904" cy="5507298"/>
        </p:xfrm>
        <a:graphic>
          <a:graphicData uri="http://schemas.openxmlformats.org/drawingml/2006/table">
            <a:tbl>
              <a:tblPr firstRow="1" bandRow="1">
                <a:tableStyleId>{5C22544A-7EE6-4342-B048-85BDC9FD1C3A}</a:tableStyleId>
              </a:tblPr>
              <a:tblGrid>
                <a:gridCol w="4068452"/>
                <a:gridCol w="4068452"/>
              </a:tblGrid>
              <a:tr h="400866">
                <a:tc>
                  <a:txBody>
                    <a:bodyPr/>
                    <a:lstStyle/>
                    <a:p>
                      <a:r>
                        <a:rPr lang="en-IN" dirty="0" smtClean="0">
                          <a:latin typeface="Times New Roman" pitchFamily="18" charset="0"/>
                          <a:cs typeface="Times New Roman" pitchFamily="18" charset="0"/>
                        </a:rPr>
                        <a:t>Name</a:t>
                      </a:r>
                      <a:r>
                        <a:rPr lang="en-IN" baseline="0"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Description</a:t>
                      </a:r>
                      <a:endParaRPr lang="en-IN" dirty="0">
                        <a:latin typeface="Times New Roman" pitchFamily="18" charset="0"/>
                        <a:cs typeface="Times New Roman" pitchFamily="18" charset="0"/>
                      </a:endParaRPr>
                    </a:p>
                  </a:txBody>
                  <a:tcPr/>
                </a:tc>
              </a:tr>
              <a:tr h="1037794">
                <a:tc>
                  <a:txBody>
                    <a:bodyPr/>
                    <a:lstStyle/>
                    <a:p>
                      <a:r>
                        <a:rPr lang="en-IN" dirty="0" smtClean="0">
                          <a:latin typeface="Times New Roman" pitchFamily="18" charset="0"/>
                          <a:cs typeface="Times New Roman" pitchFamily="18" charset="0"/>
                        </a:rPr>
                        <a:t>Invoice No </a:t>
                      </a:r>
                      <a:endParaRPr lang="en-IN" dirty="0">
                        <a:latin typeface="Times New Roman" pitchFamily="18" charset="0"/>
                        <a:cs typeface="Times New Roman" pitchFamily="18" charset="0"/>
                      </a:endParaRPr>
                    </a:p>
                  </a:txBody>
                  <a:tcPr/>
                </a:tc>
                <a:tc>
                  <a:txBody>
                    <a:bodyPr/>
                    <a:lstStyle/>
                    <a:p>
                      <a:r>
                        <a:rPr kumimoji="0" lang="en-US" b="0" i="0" kern="1200" dirty="0" smtClean="0">
                          <a:solidFill>
                            <a:schemeClr val="dk1"/>
                          </a:solidFill>
                          <a:effectLst/>
                          <a:latin typeface="Times New Roman" pitchFamily="18" charset="0"/>
                          <a:ea typeface="+mn-ea"/>
                          <a:cs typeface="Times New Roman" pitchFamily="18" charset="0"/>
                        </a:rPr>
                        <a:t>a 6-digit integral number uniquely assigned to each transaction. If this code starts with letter 'c', it indicates a cancellation</a:t>
                      </a:r>
                      <a:endParaRPr lang="en-IN" dirty="0">
                        <a:latin typeface="Times New Roman" pitchFamily="18" charset="0"/>
                        <a:cs typeface="Times New Roman" pitchFamily="18" charset="0"/>
                      </a:endParaRPr>
                    </a:p>
                  </a:txBody>
                  <a:tcPr/>
                </a:tc>
              </a:tr>
              <a:tr h="798303">
                <a:tc>
                  <a:txBody>
                    <a:bodyPr/>
                    <a:lstStyle/>
                    <a:p>
                      <a:r>
                        <a:rPr lang="en-IN" dirty="0" smtClean="0">
                          <a:latin typeface="Times New Roman" pitchFamily="18" charset="0"/>
                          <a:cs typeface="Times New Roman" pitchFamily="18" charset="0"/>
                        </a:rPr>
                        <a:t>Stock/Product No </a:t>
                      </a:r>
                      <a:endParaRPr lang="en-IN" dirty="0">
                        <a:latin typeface="Times New Roman" pitchFamily="18" charset="0"/>
                        <a:cs typeface="Times New Roman" pitchFamily="18" charset="0"/>
                      </a:endParaRPr>
                    </a:p>
                  </a:txBody>
                  <a:tcPr/>
                </a:tc>
                <a:tc>
                  <a:txBody>
                    <a:bodyPr/>
                    <a:lstStyle/>
                    <a:p>
                      <a:r>
                        <a:rPr kumimoji="0" lang="en-US" b="0" i="0" kern="1200" dirty="0" smtClean="0">
                          <a:solidFill>
                            <a:schemeClr val="dk1"/>
                          </a:solidFill>
                          <a:effectLst/>
                          <a:latin typeface="Times New Roman" pitchFamily="18" charset="0"/>
                          <a:ea typeface="+mn-ea"/>
                          <a:cs typeface="Times New Roman" pitchFamily="18" charset="0"/>
                        </a:rPr>
                        <a:t> a 5-digit integral number uniquely assigned to each distinct product</a:t>
                      </a:r>
                      <a:endParaRPr lang="en-IN" dirty="0">
                        <a:latin typeface="Times New Roman" pitchFamily="18" charset="0"/>
                        <a:cs typeface="Times New Roman" pitchFamily="18" charset="0"/>
                      </a:endParaRPr>
                    </a:p>
                  </a:txBody>
                  <a:tcPr/>
                </a:tc>
              </a:tr>
              <a:tr h="558812">
                <a:tc>
                  <a:txBody>
                    <a:bodyPr/>
                    <a:lstStyle/>
                    <a:p>
                      <a:r>
                        <a:rPr lang="en-IN" dirty="0" smtClean="0">
                          <a:latin typeface="Times New Roman" pitchFamily="18" charset="0"/>
                          <a:cs typeface="Times New Roman" pitchFamily="18" charset="0"/>
                        </a:rPr>
                        <a:t>Quantity </a:t>
                      </a:r>
                      <a:endParaRPr lang="en-IN" dirty="0">
                        <a:latin typeface="Times New Roman" pitchFamily="18" charset="0"/>
                        <a:cs typeface="Times New Roman" pitchFamily="18" charset="0"/>
                      </a:endParaRPr>
                    </a:p>
                  </a:txBody>
                  <a:tcPr/>
                </a:tc>
                <a:tc>
                  <a:txBody>
                    <a:bodyPr/>
                    <a:lstStyle/>
                    <a:p>
                      <a:r>
                        <a:rPr kumimoji="0" lang="en-US" b="0" i="0" kern="1200" dirty="0" smtClean="0">
                          <a:solidFill>
                            <a:schemeClr val="dk1"/>
                          </a:solidFill>
                          <a:effectLst/>
                          <a:latin typeface="Times New Roman" pitchFamily="18" charset="0"/>
                          <a:ea typeface="+mn-ea"/>
                          <a:cs typeface="Times New Roman" pitchFamily="18" charset="0"/>
                        </a:rPr>
                        <a:t>The quantities of each product (item) per transaction. Numeric.</a:t>
                      </a:r>
                      <a:endParaRPr lang="en-IN" dirty="0">
                        <a:latin typeface="Times New Roman" pitchFamily="18" charset="0"/>
                        <a:cs typeface="Times New Roman" pitchFamily="18" charset="0"/>
                      </a:endParaRPr>
                    </a:p>
                  </a:txBody>
                  <a:tcPr/>
                </a:tc>
              </a:tr>
              <a:tr h="558812">
                <a:tc>
                  <a:txBody>
                    <a:bodyPr/>
                    <a:lstStyle/>
                    <a:p>
                      <a:r>
                        <a:rPr lang="en-IN" dirty="0" smtClean="0">
                          <a:latin typeface="Times New Roman" pitchFamily="18" charset="0"/>
                          <a:cs typeface="Times New Roman" pitchFamily="18" charset="0"/>
                        </a:rPr>
                        <a:t>Invoice</a:t>
                      </a:r>
                      <a:r>
                        <a:rPr lang="en-IN" baseline="0" dirty="0" smtClean="0">
                          <a:latin typeface="Times New Roman" pitchFamily="18" charset="0"/>
                          <a:cs typeface="Times New Roman" pitchFamily="18" charset="0"/>
                        </a:rPr>
                        <a:t> Date </a:t>
                      </a:r>
                      <a:endParaRPr lang="en-IN" dirty="0">
                        <a:latin typeface="Times New Roman" pitchFamily="18" charset="0"/>
                        <a:cs typeface="Times New Roman" pitchFamily="18" charset="0"/>
                      </a:endParaRPr>
                    </a:p>
                  </a:txBody>
                  <a:tcPr/>
                </a:tc>
                <a:tc>
                  <a:txBody>
                    <a:bodyPr/>
                    <a:lstStyle/>
                    <a:p>
                      <a:r>
                        <a:rPr kumimoji="0" lang="en-US" b="0" i="0" kern="1200" dirty="0" smtClean="0">
                          <a:solidFill>
                            <a:schemeClr val="dk1"/>
                          </a:solidFill>
                          <a:effectLst/>
                          <a:latin typeface="Times New Roman" pitchFamily="18" charset="0"/>
                          <a:ea typeface="+mn-ea"/>
                          <a:cs typeface="Times New Roman" pitchFamily="18" charset="0"/>
                        </a:rPr>
                        <a:t> Numeric, the day and time when each transaction was generated.</a:t>
                      </a:r>
                      <a:endParaRPr lang="en-IN" dirty="0">
                        <a:latin typeface="Times New Roman" pitchFamily="18" charset="0"/>
                        <a:cs typeface="Times New Roman" pitchFamily="18" charset="0"/>
                      </a:endParaRPr>
                    </a:p>
                  </a:txBody>
                  <a:tcPr/>
                </a:tc>
              </a:tr>
              <a:tr h="400866">
                <a:tc>
                  <a:txBody>
                    <a:bodyPr/>
                    <a:lstStyle/>
                    <a:p>
                      <a:r>
                        <a:rPr lang="en-IN" dirty="0" smtClean="0">
                          <a:latin typeface="Times New Roman" pitchFamily="18" charset="0"/>
                          <a:cs typeface="Times New Roman" pitchFamily="18" charset="0"/>
                        </a:rPr>
                        <a:t>Unit Price </a:t>
                      </a:r>
                      <a:endParaRPr lang="en-IN" dirty="0">
                        <a:latin typeface="Times New Roman" pitchFamily="18" charset="0"/>
                        <a:cs typeface="Times New Roman" pitchFamily="18" charset="0"/>
                      </a:endParaRPr>
                    </a:p>
                  </a:txBody>
                  <a:tcPr/>
                </a:tc>
                <a:tc>
                  <a:txBody>
                    <a:bodyPr/>
                    <a:lstStyle/>
                    <a:p>
                      <a:r>
                        <a:rPr kumimoji="0" lang="en-US" b="0" i="0" kern="1200" dirty="0" smtClean="0">
                          <a:solidFill>
                            <a:schemeClr val="dk1"/>
                          </a:solidFill>
                          <a:effectLst/>
                          <a:latin typeface="Times New Roman" pitchFamily="18" charset="0"/>
                          <a:ea typeface="+mn-ea"/>
                          <a:cs typeface="Times New Roman" pitchFamily="18" charset="0"/>
                        </a:rPr>
                        <a:t>Product price per unit in sterling.</a:t>
                      </a:r>
                      <a:endParaRPr lang="en-IN" dirty="0">
                        <a:latin typeface="Times New Roman" pitchFamily="18" charset="0"/>
                        <a:cs typeface="Times New Roman" pitchFamily="18" charset="0"/>
                      </a:endParaRPr>
                    </a:p>
                  </a:txBody>
                  <a:tcPr/>
                </a:tc>
              </a:tr>
              <a:tr h="798303">
                <a:tc>
                  <a:txBody>
                    <a:bodyPr/>
                    <a:lstStyle/>
                    <a:p>
                      <a:r>
                        <a:rPr lang="en-IN" dirty="0" smtClean="0">
                          <a:latin typeface="Times New Roman" pitchFamily="18" charset="0"/>
                          <a:cs typeface="Times New Roman" pitchFamily="18" charset="0"/>
                        </a:rPr>
                        <a:t>Customer ID </a:t>
                      </a:r>
                      <a:endParaRPr lang="en-IN" dirty="0">
                        <a:latin typeface="Times New Roman" pitchFamily="18" charset="0"/>
                        <a:cs typeface="Times New Roman" pitchFamily="18" charset="0"/>
                      </a:endParaRPr>
                    </a:p>
                  </a:txBody>
                  <a:tcPr/>
                </a:tc>
                <a:tc>
                  <a:txBody>
                    <a:bodyPr/>
                    <a:lstStyle/>
                    <a:p>
                      <a:r>
                        <a:rPr kumimoji="0" lang="en-US" b="0" i="0" kern="1200" dirty="0" smtClean="0">
                          <a:solidFill>
                            <a:schemeClr val="dk1"/>
                          </a:solidFill>
                          <a:effectLst/>
                          <a:latin typeface="Times New Roman" pitchFamily="18" charset="0"/>
                          <a:ea typeface="+mn-ea"/>
                          <a:cs typeface="Times New Roman" pitchFamily="18" charset="0"/>
                        </a:rPr>
                        <a:t> a 5-digit integral number uniquely assigned to each customer.</a:t>
                      </a:r>
                      <a:endParaRPr lang="en-IN" dirty="0">
                        <a:latin typeface="Times New Roman" pitchFamily="18" charset="0"/>
                        <a:cs typeface="Times New Roman" pitchFamily="18" charset="0"/>
                      </a:endParaRPr>
                    </a:p>
                  </a:txBody>
                  <a:tcPr/>
                </a:tc>
              </a:tr>
              <a:tr h="558812">
                <a:tc>
                  <a:txBody>
                    <a:bodyPr/>
                    <a:lstStyle/>
                    <a:p>
                      <a:r>
                        <a:rPr lang="en-IN" dirty="0" smtClean="0">
                          <a:latin typeface="Times New Roman" pitchFamily="18" charset="0"/>
                          <a:cs typeface="Times New Roman" pitchFamily="18" charset="0"/>
                        </a:rPr>
                        <a:t>Country</a:t>
                      </a:r>
                      <a:r>
                        <a:rPr lang="en-IN" baseline="0"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a:txBody>
                  <a:tcPr/>
                </a:tc>
                <a:tc>
                  <a:txBody>
                    <a:bodyPr/>
                    <a:lstStyle/>
                    <a:p>
                      <a:r>
                        <a:rPr kumimoji="0" lang="en-US" b="0" i="0" kern="1200" dirty="0" smtClean="0">
                          <a:solidFill>
                            <a:schemeClr val="dk1"/>
                          </a:solidFill>
                          <a:effectLst/>
                          <a:latin typeface="Times New Roman" pitchFamily="18" charset="0"/>
                          <a:ea typeface="+mn-ea"/>
                          <a:cs typeface="Times New Roman" pitchFamily="18" charset="0"/>
                        </a:rPr>
                        <a:t>the name of the country where each customer resides.</a:t>
                      </a:r>
                      <a:endParaRPr lang="en-IN"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42388566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04664"/>
            <a:ext cx="8102112" cy="4934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87313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367</TotalTime>
  <Words>745</Words>
  <Application>Microsoft Office PowerPoint</Application>
  <PresentationFormat>On-screen Show (4:3)</PresentationFormat>
  <Paragraphs>122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Customer Segmentation Using R</vt:lpstr>
      <vt:lpstr>Introduction</vt:lpstr>
      <vt:lpstr>What is Customer Segmentation? </vt:lpstr>
      <vt:lpstr>Three most common types of Customer Segmentation </vt:lpstr>
      <vt:lpstr>Problem Statement </vt:lpstr>
      <vt:lpstr>Customer Segmentation using RFM Analysis</vt:lpstr>
      <vt:lpstr>Data Information :</vt:lpstr>
      <vt:lpstr>Description :</vt:lpstr>
      <vt:lpstr>PowerPoint Presentation</vt:lpstr>
      <vt:lpstr>Exploratory Data Analysis </vt:lpstr>
      <vt:lpstr>PowerPoint Presentation</vt:lpstr>
      <vt:lpstr>PowerPoint Presentation</vt:lpstr>
      <vt:lpstr>PowerPoint Presentation</vt:lpstr>
      <vt:lpstr>RFM</vt:lpstr>
      <vt:lpstr>We now have segmented our customers in different groups</vt:lpstr>
      <vt:lpstr>Clustering (K-means)</vt:lpstr>
      <vt:lpstr>Implementation</vt:lpstr>
      <vt:lpstr>Result</vt:lpstr>
      <vt:lpstr>Conclusion :</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Maooli</cp:lastModifiedBy>
  <cp:revision>17</cp:revision>
  <dcterms:created xsi:type="dcterms:W3CDTF">2021-02-01T11:33:35Z</dcterms:created>
  <dcterms:modified xsi:type="dcterms:W3CDTF">2021-02-01T19:42:53Z</dcterms:modified>
</cp:coreProperties>
</file>