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7"/>
  </p:notesMasterIdLst>
  <p:handoutMasterIdLst>
    <p:handoutMasterId r:id="rId18"/>
  </p:handoutMasterIdLst>
  <p:sldIdLst>
    <p:sldId id="256" r:id="rId2"/>
    <p:sldId id="257" r:id="rId3"/>
    <p:sldId id="272" r:id="rId4"/>
    <p:sldId id="258" r:id="rId5"/>
    <p:sldId id="271" r:id="rId6"/>
    <p:sldId id="261" r:id="rId7"/>
    <p:sldId id="268" r:id="rId8"/>
    <p:sldId id="260" r:id="rId9"/>
    <p:sldId id="262" r:id="rId10"/>
    <p:sldId id="265" r:id="rId11"/>
    <p:sldId id="264" r:id="rId12"/>
    <p:sldId id="269" r:id="rId13"/>
    <p:sldId id="273" r:id="rId14"/>
    <p:sldId id="270"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53ABD6-3EE7-4A37-87E9-9B2696E47D23}" type="datetimeFigureOut">
              <a:rPr lang="en-US" smtClean="0"/>
              <a:pPr/>
              <a:t>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35929-6B07-4CF5-A9F5-71EDD087DA14}" type="datetimeFigureOut">
              <a:rPr lang="en-US" smtClean="0"/>
              <a:pPr/>
              <a:t>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EF713-5E5C-4053-8D91-521BBC7D9DFD}" type="slidenum">
              <a:rPr lang="en-US" smtClean="0"/>
              <a:pPr/>
              <a:t>1</a:t>
            </a:fld>
            <a:endParaRPr lang="en-US"/>
          </a:p>
        </p:txBody>
      </p:sp>
      <p:sp>
        <p:nvSpPr>
          <p:cNvPr id="5" name="Date Placeholder 4"/>
          <p:cNvSpPr>
            <a:spLocks noGrp="1"/>
          </p:cNvSpPr>
          <p:nvPr>
            <p:ph type="dt" idx="11"/>
          </p:nvPr>
        </p:nvSpPr>
        <p:spPr/>
        <p:txBody>
          <a:bodyPr/>
          <a:lstStyle/>
          <a:p>
            <a:fld id="{D5A35929-6B07-4CF5-A9F5-71EDD087DA14}" type="datetimeFigureOut">
              <a:rPr lang="en-US" smtClean="0"/>
              <a:pPr/>
              <a:t>2/1/2021</a:t>
            </a:fld>
            <a:endParaRPr lang="en-US"/>
          </a:p>
        </p:txBody>
      </p:sp>
      <p:sp>
        <p:nvSpPr>
          <p:cNvPr id="6" name="Footer Placeholder 5"/>
          <p:cNvSpPr>
            <a:spLocks noGrp="1"/>
          </p:cNvSpPr>
          <p:nvPr>
            <p:ph type="ftr" sz="quarter" idx="12"/>
          </p:nvPr>
        </p:nvSpPr>
        <p:spPr/>
        <p:txBody>
          <a:bodyPr/>
          <a:lstStyle/>
          <a:p>
            <a:r>
              <a:rPr lang="en-US" dirty="0" smtClean="0"/>
              <a:t>Department of Electrical Engineering, PVPIT, Budhgaon</a:t>
            </a:r>
            <a:endParaRPr lang="en-US" dirty="0"/>
          </a:p>
        </p:txBody>
      </p:sp>
      <p:sp>
        <p:nvSpPr>
          <p:cNvPr id="7" name="Header Placeholder 6"/>
          <p:cNvSpPr>
            <a:spLocks noGrp="1"/>
          </p:cNvSpPr>
          <p:nvPr>
            <p:ph type="hdr" sz="quarter" idx="13"/>
          </p:nvPr>
        </p:nvSpPr>
        <p:spPr/>
        <p:txBody>
          <a:bodyPr/>
          <a:lstStyle/>
          <a:p>
            <a:r>
              <a:rPr lang="en-GB" smtClean="0"/>
              <a:t>AUTOMATIC STAMPING/LABELLING MACHINE USING PLC</a:t>
            </a:r>
            <a:endParaRPr lang="en-US"/>
          </a:p>
        </p:txBody>
      </p:sp>
    </p:spTree>
    <p:extLst>
      <p:ext uri="{BB962C8B-B14F-4D97-AF65-F5344CB8AC3E}">
        <p14:creationId xmlns:p14="http://schemas.microsoft.com/office/powerpoint/2010/main" val="150782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B739CFE-EB05-44AF-8EB8-9AA53AEB5275}" type="datetime5">
              <a:rPr lang="en-US" smtClean="0"/>
              <a:pPr/>
              <a:t>1-Feb-21</a:t>
            </a:fld>
            <a:endParaRPr lang="en-US"/>
          </a:p>
        </p:txBody>
      </p:sp>
      <p:sp>
        <p:nvSpPr>
          <p:cNvPr id="17" name="Footer Placeholder 16"/>
          <p:cNvSpPr>
            <a:spLocks noGrp="1"/>
          </p:cNvSpPr>
          <p:nvPr>
            <p:ph type="ftr" sz="quarter" idx="11"/>
          </p:nvPr>
        </p:nvSpPr>
        <p:spPr/>
        <p:txBody>
          <a:bodyPr/>
          <a:lstStyle/>
          <a:p>
            <a:r>
              <a:rPr lang="en-US" dirty="0" smtClean="0"/>
              <a:t>Department of Electrical Engineering, PVPIT, Budhgaon</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9CB03D-35A2-4BB3-A85C-F26A9C4318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7DA6F3-4972-49E7-872E-272CE7700B0B}" type="datetime5">
              <a:rPr lang="en-US" smtClean="0"/>
              <a:pPr/>
              <a:t>1-Feb-21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5B914-5FC9-438A-BB03-149278B52000}" type="datetime5">
              <a:rPr lang="en-US" smtClean="0"/>
              <a:pPr/>
              <a:t>1-Feb-21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DE2FC80-9717-4F22-A90A-5E16AFFEC100}" type="datetime5">
              <a:rPr lang="en-US" smtClean="0"/>
              <a:pPr/>
              <a:t>1-Feb-21</a:t>
            </a:fld>
            <a:endParaRPr lang="en-US"/>
          </a:p>
        </p:txBody>
      </p:sp>
      <p:sp>
        <p:nvSpPr>
          <p:cNvPr id="5" name="Footer Placeholder 4"/>
          <p:cNvSpPr>
            <a:spLocks noGrp="1"/>
          </p:cNvSpPr>
          <p:nvPr>
            <p:ph type="ftr" sz="quarter" idx="11"/>
          </p:nvPr>
        </p:nvSpPr>
        <p:spPr/>
        <p:txBody>
          <a:bodyPr/>
          <a:lstStyle/>
          <a:p>
            <a:r>
              <a:rPr lang="en-US" dirty="0" smtClean="0"/>
              <a:t>Department of Electrical Engineering, PVPIT, Budhgaon</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C47348-8B1D-418A-A56F-4458A81CC95B}" type="datetime5">
              <a:rPr lang="en-US" smtClean="0"/>
              <a:pPr/>
              <a:t>1-Feb-21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Department of Electrical Engineering, PVPIT, Budhgaon</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1FC09B7-A89F-4ECA-8C32-B31F44D93F0E}" type="datetime5">
              <a:rPr lang="en-US" smtClean="0"/>
              <a:pPr/>
              <a:t>1-Feb-21</a:t>
            </a:fld>
            <a:endParaRPr lang="en-US"/>
          </a:p>
        </p:txBody>
      </p:sp>
      <p:sp>
        <p:nvSpPr>
          <p:cNvPr id="6" name="Footer Placeholder 5"/>
          <p:cNvSpPr>
            <a:spLocks noGrp="1"/>
          </p:cNvSpPr>
          <p:nvPr>
            <p:ph type="ftr" sz="quarter" idx="11"/>
          </p:nvPr>
        </p:nvSpPr>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8FEEC44-BD46-4593-8818-EB6203C257B1}" type="datetime5">
              <a:rPr lang="en-US" smtClean="0"/>
              <a:pPr/>
              <a:t>1-Feb-21</a:t>
            </a:fld>
            <a:endParaRPr lang="en-US"/>
          </a:p>
        </p:txBody>
      </p:sp>
      <p:sp>
        <p:nvSpPr>
          <p:cNvPr id="8" name="Footer Placeholder 7"/>
          <p:cNvSpPr>
            <a:spLocks noGrp="1"/>
          </p:cNvSpPr>
          <p:nvPr>
            <p:ph type="ftr" sz="quarter" idx="11"/>
          </p:nvPr>
        </p:nvSpPr>
        <p:spPr/>
        <p:txBody>
          <a:bodyPr/>
          <a:lstStyle/>
          <a:p>
            <a:r>
              <a:rPr lang="en-US" dirty="0" smtClean="0"/>
              <a:t>Department of Electrical Engineering, PVPIT, Budhgaon</a:t>
            </a:r>
            <a:endParaRPr lang="en-US" dirty="0"/>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5A3734-5138-4CCF-AE59-FC67CA27DA41}" type="datetime5">
              <a:rPr lang="en-US" smtClean="0"/>
              <a:pPr/>
              <a:t>1-Feb-21</a:t>
            </a:fld>
            <a:endParaRPr lang="en-US"/>
          </a:p>
        </p:txBody>
      </p:sp>
      <p:sp>
        <p:nvSpPr>
          <p:cNvPr id="4" name="Footer Placeholder 3"/>
          <p:cNvSpPr>
            <a:spLocks noGrp="1"/>
          </p:cNvSpPr>
          <p:nvPr>
            <p:ph type="ftr" sz="quarter" idx="11"/>
          </p:nvPr>
        </p:nvSpPr>
        <p:spPr/>
        <p:txBody>
          <a:bodyPr/>
          <a:lstStyle/>
          <a:p>
            <a:r>
              <a:rPr lang="en-US" dirty="0" smtClean="0"/>
              <a:t>Department of Electrical Engineering, PVPIT, Budhgaon</a:t>
            </a:r>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A9F79-DAFB-4A1D-9B3B-28E8BDA428EE}" type="datetime5">
              <a:rPr lang="en-US" smtClean="0"/>
              <a:pPr/>
              <a:t>1-Feb-21</a:t>
            </a:fld>
            <a:endParaRPr lang="en-US"/>
          </a:p>
        </p:txBody>
      </p:sp>
      <p:sp>
        <p:nvSpPr>
          <p:cNvPr id="3" name="Footer Placeholder 2"/>
          <p:cNvSpPr>
            <a:spLocks noGrp="1"/>
          </p:cNvSpPr>
          <p:nvPr>
            <p:ph type="ftr" sz="quarter" idx="11"/>
          </p:nvPr>
        </p:nvSpPr>
        <p:spPr/>
        <p:txBody>
          <a:bodyPr/>
          <a:lstStyle/>
          <a:p>
            <a:r>
              <a:rPr lang="en-US" dirty="0" smtClean="0"/>
              <a:t>Department of Electrical Engineering, PVPIT, Budhgaon</a:t>
            </a:r>
            <a:endParaRPr lang="en-US" dirty="0"/>
          </a:p>
        </p:txBody>
      </p:sp>
      <p:sp>
        <p:nvSpPr>
          <p:cNvPr id="4"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D6AE05-41DD-48CC-8556-7C2990AA39B1}" type="datetime5">
              <a:rPr lang="en-US" smtClean="0"/>
              <a:pPr/>
              <a:t>1-Feb-21</a:t>
            </a:fld>
            <a:endParaRPr lang="en-US"/>
          </a:p>
        </p:txBody>
      </p:sp>
      <p:sp>
        <p:nvSpPr>
          <p:cNvPr id="6" name="Footer Placeholder 5"/>
          <p:cNvSpPr>
            <a:spLocks noGrp="1"/>
          </p:cNvSpPr>
          <p:nvPr>
            <p:ph type="ftr" sz="quarter" idx="11"/>
          </p:nvPr>
        </p:nvSpPr>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D1CE8E-0219-4664-A6B3-CCC48EDD12B8}" type="datetime5">
              <a:rPr lang="en-US" smtClean="0"/>
              <a:pPr/>
              <a:t>1-Feb-21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Department of Electrical Engineering, PVPIT, Budhgaon</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F78970-F38C-4AE6-A32A-6A474611A515}" type="datetime5">
              <a:rPr lang="en-US" smtClean="0"/>
              <a:pPr/>
              <a:t>1-Feb-21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Department of Electrical Engineering, PVPIT, Budhgaon</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9CB03D-35A2-4BB3-A85C-F26A9C4318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275856" y="3430670"/>
            <a:ext cx="2438400" cy="372616"/>
          </a:xfrm>
        </p:spPr>
        <p:txBody>
          <a:bodyPr>
            <a:normAutofit fontScale="85000" lnSpcReduction="20000"/>
          </a:bodyPr>
          <a:lstStyle/>
          <a:p>
            <a:pPr algn="ctr"/>
            <a:r>
              <a:rPr lang="en-US" b="1" dirty="0">
                <a:solidFill>
                  <a:schemeClr val="tx1"/>
                </a:solidFill>
                <a:latin typeface="Times New Roman" pitchFamily="18" charset="0"/>
                <a:cs typeface="Times New Roman" pitchFamily="18" charset="0"/>
              </a:rPr>
              <a:t>P</a:t>
            </a:r>
            <a:r>
              <a:rPr lang="en-US" b="1" dirty="0" smtClean="0">
                <a:solidFill>
                  <a:schemeClr val="tx1"/>
                </a:solidFill>
                <a:latin typeface="Times New Roman" pitchFamily="18" charset="0"/>
                <a:cs typeface="Times New Roman" pitchFamily="18" charset="0"/>
              </a:rPr>
              <a:t>resented by:</a:t>
            </a:r>
            <a:endParaRPr lang="en-US" b="1" dirty="0">
              <a:solidFill>
                <a:schemeClr val="tx1"/>
              </a:solidFill>
              <a:latin typeface="Times New Roman" pitchFamily="18" charset="0"/>
              <a:cs typeface="Times New Roman" pitchFamily="18" charset="0"/>
            </a:endParaRPr>
          </a:p>
        </p:txBody>
      </p:sp>
      <p:sp>
        <p:nvSpPr>
          <p:cNvPr id="13" name="Date Placeholder 12"/>
          <p:cNvSpPr>
            <a:spLocks noGrp="1"/>
          </p:cNvSpPr>
          <p:nvPr>
            <p:ph type="dt" sz="half" idx="10"/>
          </p:nvPr>
        </p:nvSpPr>
        <p:spPr>
          <a:xfrm>
            <a:off x="7858148" y="6215082"/>
            <a:ext cx="1023968" cy="476250"/>
          </a:xfrm>
        </p:spPr>
        <p:txBody>
          <a:bodyPr/>
          <a:lstStyle/>
          <a:p>
            <a:fld id="{C8C9DE21-D330-497B-A5AB-058C6AC49E79}" type="datetime5">
              <a:rPr lang="en-US" sz="1200" smtClean="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rPr>
              <a:pPr/>
              <a:t>1-Feb-21</a:t>
            </a:fld>
            <a:endParaRPr lang="en-US" sz="800" dirty="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285720" y="6215082"/>
            <a:ext cx="457200" cy="457200"/>
          </a:xfrm>
        </p:spPr>
        <p:txBody>
          <a:bodyPr/>
          <a:lstStyle/>
          <a:p>
            <a:fld id="{8A9CB03D-35A2-4BB3-A85C-F26A9C43188A}" type="slidenum">
              <a:rPr lang="en-US" sz="1200" smtClean="0">
                <a:effectLst>
                  <a:outerShdw blurRad="63500" sx="102000" sy="102000" algn="ctr" rotWithShape="0">
                    <a:prstClr val="black">
                      <a:alpha val="40000"/>
                    </a:prstClr>
                  </a:outerShdw>
                </a:effectLst>
              </a:rPr>
              <a:pPr/>
              <a:t>1</a:t>
            </a:fld>
            <a:endParaRPr lang="en-US" sz="1200" dirty="0">
              <a:effectLst>
                <a:outerShdw blurRad="63500" sx="102000" sy="102000" algn="ctr" rotWithShape="0">
                  <a:prstClr val="black">
                    <a:alpha val="40000"/>
                  </a:prstClr>
                </a:outerShdw>
              </a:effectLst>
            </a:endParaRPr>
          </a:p>
        </p:txBody>
      </p:sp>
      <p:sp>
        <p:nvSpPr>
          <p:cNvPr id="2" name="Title 1"/>
          <p:cNvSpPr>
            <a:spLocks noGrp="1"/>
          </p:cNvSpPr>
          <p:nvPr>
            <p:ph type="ctrTitle"/>
          </p:nvPr>
        </p:nvSpPr>
        <p:spPr>
          <a:xfrm>
            <a:off x="1524000" y="533400"/>
            <a:ext cx="6019800" cy="1295400"/>
          </a:xfrm>
        </p:spPr>
        <p:txBody>
          <a:bodyPr>
            <a:normAutofit/>
          </a:bodyPr>
          <a:lstStyle/>
          <a:p>
            <a:pPr algn="ctr"/>
            <a:r>
              <a:rPr lang="en-GB" dirty="0" smtClean="0">
                <a:solidFill>
                  <a:srgbClr val="7030A0"/>
                </a:solidFill>
                <a:latin typeface="Times New Roman" pitchFamily="18" charset="0"/>
                <a:cs typeface="Times New Roman" pitchFamily="18" charset="0"/>
              </a:rPr>
              <a:t/>
            </a:r>
            <a:br>
              <a:rPr lang="en-GB" dirty="0" smtClean="0">
                <a:solidFill>
                  <a:srgbClr val="7030A0"/>
                </a:solidFill>
                <a:latin typeface="Times New Roman" pitchFamily="18" charset="0"/>
                <a:cs typeface="Times New Roman" pitchFamily="18" charset="0"/>
              </a:rPr>
            </a:br>
            <a:endParaRPr lang="en-US" sz="2700" dirty="0">
              <a:solidFill>
                <a:srgbClr val="7030A0"/>
              </a:solidFill>
            </a:endParaRPr>
          </a:p>
        </p:txBody>
      </p:sp>
      <p:sp>
        <p:nvSpPr>
          <p:cNvPr id="10" name="TextBox 9"/>
          <p:cNvSpPr txBox="1"/>
          <p:nvPr/>
        </p:nvSpPr>
        <p:spPr>
          <a:xfrm>
            <a:off x="395536" y="3284984"/>
            <a:ext cx="8748464" cy="3539430"/>
          </a:xfrm>
          <a:prstGeom prst="rect">
            <a:avLst/>
          </a:prstGeom>
          <a:noFill/>
        </p:spPr>
        <p:txBody>
          <a:bodyPr wrap="square" rtlCol="0">
            <a:spAutoFit/>
          </a:bodyPr>
          <a:lstStyle/>
          <a:p>
            <a:pPr algn="ctr"/>
            <a:endParaRPr lang="en-US" sz="2400" b="1" dirty="0"/>
          </a:p>
          <a:p>
            <a:pPr algn="ctr"/>
            <a:endParaRPr lang="en-US" sz="2400" b="1" dirty="0"/>
          </a:p>
          <a:p>
            <a:pPr algn="ctr"/>
            <a:r>
              <a:rPr lang="en-US" sz="2200" b="1" dirty="0" err="1" smtClean="0"/>
              <a:t>Mohammadshoaib</a:t>
            </a:r>
            <a:r>
              <a:rPr lang="en-US" sz="2200" b="1" dirty="0" smtClean="0"/>
              <a:t> Nadaf (1328)</a:t>
            </a:r>
          </a:p>
          <a:p>
            <a:pPr algn="ctr"/>
            <a:r>
              <a:rPr lang="en-US" sz="2200" b="1" dirty="0" smtClean="0"/>
              <a:t>Shruti Thorat(1347) </a:t>
            </a:r>
          </a:p>
          <a:p>
            <a:endParaRPr lang="en-US" sz="2400" b="1" dirty="0"/>
          </a:p>
          <a:p>
            <a:r>
              <a:rPr lang="en-US" b="1" dirty="0" smtClean="0"/>
              <a:t>Prashant Karhale                                                                Akshay Tilekar </a:t>
            </a:r>
            <a:r>
              <a:rPr lang="en-US" sz="1600" b="1" dirty="0" smtClean="0"/>
              <a:t>(External Guide)</a:t>
            </a:r>
          </a:p>
          <a:p>
            <a:r>
              <a:rPr lang="en-US" sz="1600" b="1" dirty="0" smtClean="0"/>
              <a:t>Center Coordinator                                                                      </a:t>
            </a:r>
            <a:r>
              <a:rPr lang="en-US" b="1" dirty="0" smtClean="0"/>
              <a:t>Rahul Pund </a:t>
            </a:r>
            <a:r>
              <a:rPr lang="en-US" sz="1600" b="1" dirty="0" smtClean="0"/>
              <a:t>(Internal Guide)</a:t>
            </a:r>
          </a:p>
          <a:p>
            <a:r>
              <a:rPr lang="en-US" sz="2400" b="1" dirty="0" smtClean="0"/>
              <a:t>                                                                        </a:t>
            </a:r>
            <a:r>
              <a:rPr lang="en-US" b="1" dirty="0" smtClean="0"/>
              <a:t>Tejal </a:t>
            </a:r>
            <a:r>
              <a:rPr lang="en-IN" b="1" dirty="0" smtClean="0"/>
              <a:t>Mehetre </a:t>
            </a:r>
            <a:r>
              <a:rPr lang="en-IN" sz="1600" b="1" dirty="0" smtClean="0"/>
              <a:t>(Internal Guide)</a:t>
            </a:r>
            <a:endParaRPr lang="en-IN" sz="1600" b="1" dirty="0"/>
          </a:p>
          <a:p>
            <a:endParaRPr lang="en-US" sz="2400" b="1" dirty="0" smtClean="0"/>
          </a:p>
          <a:p>
            <a:endParaRPr lang="en-US" sz="2400" b="1" dirty="0" smtClean="0"/>
          </a:p>
        </p:txBody>
      </p:sp>
      <p:sp>
        <p:nvSpPr>
          <p:cNvPr id="17" name="TextBox 16"/>
          <p:cNvSpPr txBox="1"/>
          <p:nvPr/>
        </p:nvSpPr>
        <p:spPr>
          <a:xfrm>
            <a:off x="990600" y="533400"/>
            <a:ext cx="457200" cy="369332"/>
          </a:xfrm>
          <a:prstGeom prst="rect">
            <a:avLst/>
          </a:prstGeom>
          <a:noFill/>
        </p:spPr>
        <p:txBody>
          <a:bodyPr wrap="square" rtlCol="0">
            <a:spAutoFit/>
          </a:bodyPr>
          <a:lstStyle/>
          <a:p>
            <a:endParaRPr lang="en-GB" dirty="0"/>
          </a:p>
        </p:txBody>
      </p:sp>
      <p:sp>
        <p:nvSpPr>
          <p:cNvPr id="18" name="TextBox 17"/>
          <p:cNvSpPr txBox="1"/>
          <p:nvPr/>
        </p:nvSpPr>
        <p:spPr>
          <a:xfrm>
            <a:off x="1143000" y="685800"/>
            <a:ext cx="457200" cy="369332"/>
          </a:xfrm>
          <a:prstGeom prst="rect">
            <a:avLst/>
          </a:prstGeom>
          <a:noFill/>
        </p:spPr>
        <p:txBody>
          <a:bodyPr wrap="square" rtlCol="0">
            <a:spAutoFit/>
          </a:bodyPr>
          <a:lstStyle/>
          <a:p>
            <a:endParaRPr lang="en-GB" dirty="0"/>
          </a:p>
        </p:txBody>
      </p:sp>
      <p:sp>
        <p:nvSpPr>
          <p:cNvPr id="16" name="TextBox 15"/>
          <p:cNvSpPr txBox="1"/>
          <p:nvPr/>
        </p:nvSpPr>
        <p:spPr>
          <a:xfrm>
            <a:off x="1122837" y="1733558"/>
            <a:ext cx="6497163" cy="954107"/>
          </a:xfrm>
          <a:prstGeom prst="rect">
            <a:avLst/>
          </a:prstGeom>
          <a:noFill/>
        </p:spPr>
        <p:txBody>
          <a:bodyPr wrap="square" rtlCol="0">
            <a:spAutoFit/>
          </a:bodyPr>
          <a:lstStyle/>
          <a:p>
            <a:pPr algn="ctr"/>
            <a:r>
              <a:rPr lang="en-US" sz="2800" b="1" dirty="0">
                <a:solidFill>
                  <a:schemeClr val="bg1"/>
                </a:solidFill>
              </a:rPr>
              <a:t> Plant Disease Detection using </a:t>
            </a:r>
            <a:r>
              <a:rPr lang="en-US" sz="2800" b="1" dirty="0" smtClean="0">
                <a:solidFill>
                  <a:schemeClr val="bg1"/>
                </a:solidFill>
              </a:rPr>
              <a:t>Convolution Neural Network</a:t>
            </a:r>
            <a:endParaRPr lang="en-GB" sz="2800" b="1"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8760"/>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218" y="14285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7" y="597042"/>
            <a:ext cx="7772400" cy="671718"/>
          </a:xfrm>
        </p:spPr>
        <p:txBody>
          <a:bodyPr>
            <a:normAutofit fontScale="90000"/>
          </a:bodyPr>
          <a:lstStyle/>
          <a:p>
            <a:r>
              <a:rPr lang="en-IN" b="1" dirty="0" smtClean="0"/>
              <a:t>Visualization After Each Layer</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10</a:t>
            </a:fld>
            <a:endParaRPr lang="en-US"/>
          </a:p>
        </p:txBody>
      </p:sp>
      <p:sp>
        <p:nvSpPr>
          <p:cNvPr id="6" name="Content Placeholder 5"/>
          <p:cNvSpPr>
            <a:spLocks noGrp="1"/>
          </p:cNvSpPr>
          <p:nvPr>
            <p:ph sz="quarter" idx="1"/>
          </p:nvPr>
        </p:nvSpPr>
        <p:spPr/>
        <p:txBody>
          <a:bodyPr>
            <a:normAutofit/>
          </a:bodyPr>
          <a:lstStyle/>
          <a:p>
            <a:endParaRPr lang="en-IN" sz="1800" dirty="0" smtClean="0"/>
          </a:p>
          <a:p>
            <a:pPr marL="0" indent="0">
              <a:buNone/>
            </a:pPr>
            <a:endParaRPr lang="en-IN" sz="1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40" y="1268760"/>
            <a:ext cx="8136904" cy="5039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21033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fontScale="90000"/>
          </a:bodyPr>
          <a:lstStyle/>
          <a:p>
            <a:r>
              <a:rPr lang="en-IN" b="1" dirty="0" smtClean="0"/>
              <a:t>Accuracy</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6" name="Content Placeholder 5"/>
          <p:cNvSpPr>
            <a:spLocks noGrp="1"/>
          </p:cNvSpPr>
          <p:nvPr>
            <p:ph sz="quarter" idx="1"/>
          </p:nvPr>
        </p:nvSpPr>
        <p:spPr>
          <a:xfrm>
            <a:off x="899592" y="1052736"/>
            <a:ext cx="7772400" cy="5031854"/>
          </a:xfrm>
        </p:spPr>
        <p:txBody>
          <a:bodyPr/>
          <a:lstStyle/>
          <a:p>
            <a:r>
              <a:rPr lang="en-IN" dirty="0" smtClean="0">
                <a:latin typeface="Times New Roman" pitchFamily="18" charset="0"/>
                <a:cs typeface="Times New Roman" pitchFamily="18" charset="0"/>
              </a:rPr>
              <a:t>Training Accuracy</a:t>
            </a:r>
          </a:p>
          <a:p>
            <a:endParaRPr lang="en-IN" dirty="0"/>
          </a:p>
          <a:p>
            <a:endParaRPr lang="en-IN" dirty="0" smtClean="0"/>
          </a:p>
          <a:p>
            <a:endParaRPr lang="en-IN" dirty="0"/>
          </a:p>
          <a:p>
            <a:endParaRPr lang="en-IN" dirty="0" smtClean="0"/>
          </a:p>
          <a:p>
            <a:r>
              <a:rPr lang="en-IN" dirty="0" smtClean="0">
                <a:latin typeface="Times New Roman" pitchFamily="18" charset="0"/>
                <a:cs typeface="Times New Roman" pitchFamily="18" charset="0"/>
              </a:rPr>
              <a:t>Testing Accuracy</a:t>
            </a:r>
          </a:p>
          <a:p>
            <a:pPr marL="0" indent="0">
              <a:buNone/>
            </a:pPr>
            <a:endParaRPr lang="en-IN" dirty="0" smtClean="0"/>
          </a:p>
          <a:p>
            <a:pPr marL="0" indent="0">
              <a:buNone/>
            </a:pP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92088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875101" y="4005064"/>
            <a:ext cx="7613523" cy="1944216"/>
          </a:xfrm>
          <a:prstGeom prst="rect">
            <a:avLst/>
          </a:prstGeom>
          <a:noFill/>
          <a:ln>
            <a:noFill/>
          </a:ln>
        </p:spPr>
      </p:pic>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95131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76672"/>
            <a:ext cx="7834064" cy="940966"/>
          </a:xfrm>
        </p:spPr>
        <p:txBody>
          <a:bodyPr>
            <a:normAutofit/>
          </a:bodyPr>
          <a:lstStyle/>
          <a:p>
            <a:r>
              <a:rPr lang="en-IN" sz="3600" b="1" dirty="0" smtClean="0"/>
              <a:t>User Interface</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12</a:t>
            </a:fld>
            <a:endParaRPr lang="en-US"/>
          </a:p>
        </p:txBody>
      </p:sp>
      <p:sp>
        <p:nvSpPr>
          <p:cNvPr id="6" name="Content Placeholder 5"/>
          <p:cNvSpPr>
            <a:spLocks noGrp="1"/>
          </p:cNvSpPr>
          <p:nvPr>
            <p:ph sz="quarter" idx="1"/>
          </p:nvPr>
        </p:nvSpPr>
        <p:spPr/>
        <p:txBody>
          <a:bodyPr/>
          <a:lstStyle/>
          <a:p>
            <a:r>
              <a:rPr lang="en-IN" dirty="0" smtClean="0"/>
              <a:t>V</a:t>
            </a:r>
          </a:p>
          <a:p>
            <a:endParaRPr lang="en-IN" dirty="0"/>
          </a:p>
        </p:txBody>
      </p:sp>
      <p:pic>
        <p:nvPicPr>
          <p:cNvPr id="16386" name="Picture 2" descr="C:\Users\Maooli\Downloads\WhatsApp Image 2021-01-31 at 7.35.53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905990" cy="408887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3526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t>Conclusion :</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4" name="Footer Placeholder 3"/>
          <p:cNvSpPr>
            <a:spLocks noGrp="1"/>
          </p:cNvSpPr>
          <p:nvPr>
            <p:ph type="ftr" sz="quarter" idx="11"/>
          </p:nvPr>
        </p:nvSpPr>
        <p:spPr/>
        <p:txBody>
          <a:bodyPr/>
          <a:lstStyle/>
          <a:p>
            <a:r>
              <a:rPr lang="en-US" smtClean="0"/>
              <a:t>Department of Electrical Engineering, PVPIT, Budhgaon</a:t>
            </a:r>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13</a:t>
            </a:fld>
            <a:endParaRPr lang="en-US"/>
          </a:p>
        </p:txBody>
      </p:sp>
      <p:sp>
        <p:nvSpPr>
          <p:cNvPr id="6" name="Content Placeholder 5"/>
          <p:cNvSpPr>
            <a:spLocks noGrp="1"/>
          </p:cNvSpPr>
          <p:nvPr>
            <p:ph sz="quarter" idx="1"/>
          </p:nvPr>
        </p:nvSpPr>
        <p:spPr>
          <a:xfrm>
            <a:off x="914400" y="1447800"/>
            <a:ext cx="7772400" cy="4861520"/>
          </a:xfrm>
        </p:spPr>
        <p:txBody>
          <a:bodyPr>
            <a:normAutofit fontScale="47500" lnSpcReduction="20000"/>
          </a:bodyPr>
          <a:lstStyle/>
          <a:p>
            <a:pPr>
              <a:lnSpc>
                <a:spcPct val="170000"/>
              </a:lnSpc>
            </a:pPr>
            <a:r>
              <a:rPr lang="en-US" sz="3800" dirty="0" smtClean="0">
                <a:latin typeface="Times New Roman" pitchFamily="18" charset="0"/>
                <a:cs typeface="Times New Roman" pitchFamily="18" charset="0"/>
              </a:rPr>
              <a:t>This system has </a:t>
            </a:r>
            <a:r>
              <a:rPr lang="en-US" sz="3800" dirty="0">
                <a:latin typeface="Times New Roman" pitchFamily="18" charset="0"/>
                <a:cs typeface="Times New Roman" pitchFamily="18" charset="0"/>
              </a:rPr>
              <a:t>utilized deep learning capabilities to achieve </a:t>
            </a:r>
            <a:r>
              <a:rPr lang="en-US" sz="3800" dirty="0" smtClean="0">
                <a:latin typeface="Times New Roman" pitchFamily="18" charset="0"/>
                <a:cs typeface="Times New Roman" pitchFamily="18" charset="0"/>
              </a:rPr>
              <a:t>automatic </a:t>
            </a:r>
            <a:r>
              <a:rPr lang="en-US" sz="3800" dirty="0">
                <a:latin typeface="Times New Roman" pitchFamily="18" charset="0"/>
                <a:cs typeface="Times New Roman" pitchFamily="18" charset="0"/>
              </a:rPr>
              <a:t>plant disease detection system. This system is </a:t>
            </a:r>
            <a:r>
              <a:rPr lang="en-US" sz="3800" dirty="0" smtClean="0">
                <a:latin typeface="Times New Roman" pitchFamily="18" charset="0"/>
                <a:cs typeface="Times New Roman" pitchFamily="18" charset="0"/>
              </a:rPr>
              <a:t>based </a:t>
            </a:r>
            <a:r>
              <a:rPr lang="en-US" sz="3800" dirty="0">
                <a:latin typeface="Times New Roman" pitchFamily="18" charset="0"/>
                <a:cs typeface="Times New Roman" pitchFamily="18" charset="0"/>
              </a:rPr>
              <a:t>on a simple classification mechanism which exploits </a:t>
            </a:r>
            <a:r>
              <a:rPr lang="en-US" sz="3800" dirty="0" smtClean="0">
                <a:latin typeface="Times New Roman" pitchFamily="18" charset="0"/>
                <a:cs typeface="Times New Roman" pitchFamily="18" charset="0"/>
              </a:rPr>
              <a:t>the </a:t>
            </a:r>
            <a:r>
              <a:rPr lang="en-US" sz="3800" dirty="0">
                <a:latin typeface="Times New Roman" pitchFamily="18" charset="0"/>
                <a:cs typeface="Times New Roman" pitchFamily="18" charset="0"/>
              </a:rPr>
              <a:t>feature extraction functionalities of CNN. For </a:t>
            </a:r>
            <a:r>
              <a:rPr lang="en-US" sz="3800" dirty="0" smtClean="0">
                <a:latin typeface="Times New Roman" pitchFamily="18" charset="0"/>
                <a:cs typeface="Times New Roman" pitchFamily="18" charset="0"/>
              </a:rPr>
              <a:t>prediction finally</a:t>
            </a:r>
            <a:r>
              <a:rPr lang="en-US" sz="3800" dirty="0">
                <a:latin typeface="Times New Roman" pitchFamily="18" charset="0"/>
                <a:cs typeface="Times New Roman" pitchFamily="18" charset="0"/>
              </a:rPr>
              <a:t>, the model utilizes the fully connected layers</a:t>
            </a:r>
            <a:r>
              <a:rPr lang="en-US" sz="3800" dirty="0" smtClean="0">
                <a:latin typeface="Times New Roman" pitchFamily="18" charset="0"/>
                <a:cs typeface="Times New Roman" pitchFamily="18" charset="0"/>
              </a:rPr>
              <a:t>.</a:t>
            </a:r>
          </a:p>
          <a:p>
            <a:pPr>
              <a:lnSpc>
                <a:spcPct val="170000"/>
              </a:lnSpc>
            </a:pPr>
            <a:r>
              <a:rPr lang="en-US" sz="3800" dirty="0">
                <a:latin typeface="Times New Roman" pitchFamily="18" charset="0"/>
                <a:cs typeface="Times New Roman" pitchFamily="18" charset="0"/>
              </a:rPr>
              <a:t>The system </a:t>
            </a:r>
            <a:r>
              <a:rPr lang="en-US" sz="3800" dirty="0" smtClean="0">
                <a:latin typeface="Times New Roman" pitchFamily="18" charset="0"/>
                <a:cs typeface="Times New Roman" pitchFamily="18" charset="0"/>
              </a:rPr>
              <a:t>has </a:t>
            </a:r>
            <a:r>
              <a:rPr lang="en-US" sz="3800" dirty="0">
                <a:latin typeface="Times New Roman" pitchFamily="18" charset="0"/>
                <a:cs typeface="Times New Roman" pitchFamily="18" charset="0"/>
              </a:rPr>
              <a:t>achieved an overall </a:t>
            </a:r>
            <a:r>
              <a:rPr lang="en-US" sz="3800" dirty="0" smtClean="0">
                <a:latin typeface="Times New Roman" pitchFamily="18" charset="0"/>
                <a:cs typeface="Times New Roman" pitchFamily="18" charset="0"/>
              </a:rPr>
              <a:t>94% </a:t>
            </a:r>
            <a:r>
              <a:rPr lang="en-US" sz="3800" dirty="0">
                <a:latin typeface="Times New Roman" pitchFamily="18" charset="0"/>
                <a:cs typeface="Times New Roman" pitchFamily="18" charset="0"/>
              </a:rPr>
              <a:t>testing accuracy on </a:t>
            </a:r>
            <a:r>
              <a:rPr lang="en-US" sz="3800" dirty="0" smtClean="0">
                <a:latin typeface="Times New Roman" pitchFamily="18" charset="0"/>
                <a:cs typeface="Times New Roman" pitchFamily="18" charset="0"/>
              </a:rPr>
              <a:t>publically accessible </a:t>
            </a:r>
            <a:r>
              <a:rPr lang="en-US" sz="3800" dirty="0">
                <a:latin typeface="Times New Roman" pitchFamily="18" charset="0"/>
                <a:cs typeface="Times New Roman" pitchFamily="18" charset="0"/>
              </a:rPr>
              <a:t>dataset</a:t>
            </a:r>
            <a:r>
              <a:rPr lang="en-US" sz="3800" dirty="0" smtClean="0">
                <a:latin typeface="Times New Roman" pitchFamily="18" charset="0"/>
                <a:cs typeface="Times New Roman" pitchFamily="18" charset="0"/>
              </a:rPr>
              <a:t>,</a:t>
            </a:r>
          </a:p>
          <a:p>
            <a:pPr>
              <a:lnSpc>
                <a:spcPct val="170000"/>
              </a:lnSpc>
            </a:pPr>
            <a:r>
              <a:rPr lang="en-US" sz="3800" dirty="0">
                <a:latin typeface="Times New Roman" pitchFamily="18" charset="0"/>
                <a:cs typeface="Times New Roman" pitchFamily="18" charset="0"/>
              </a:rPr>
              <a:t>It is concluded from accuracy that </a:t>
            </a:r>
            <a:r>
              <a:rPr lang="en-US" sz="3800" dirty="0" smtClean="0">
                <a:latin typeface="Times New Roman" pitchFamily="18" charset="0"/>
                <a:cs typeface="Times New Roman" pitchFamily="18" charset="0"/>
              </a:rPr>
              <a:t>CNN </a:t>
            </a:r>
            <a:r>
              <a:rPr lang="en-US" sz="3800" dirty="0">
                <a:latin typeface="Times New Roman" pitchFamily="18" charset="0"/>
                <a:cs typeface="Times New Roman" pitchFamily="18" charset="0"/>
              </a:rPr>
              <a:t>is highly suitable for automatic detection and diagnosis </a:t>
            </a:r>
            <a:r>
              <a:rPr lang="en-US" sz="3800" dirty="0" smtClean="0">
                <a:latin typeface="Times New Roman" pitchFamily="18" charset="0"/>
                <a:cs typeface="Times New Roman" pitchFamily="18" charset="0"/>
              </a:rPr>
              <a:t>of </a:t>
            </a:r>
            <a:r>
              <a:rPr lang="en-US" sz="3800" dirty="0">
                <a:latin typeface="Times New Roman" pitchFamily="18" charset="0"/>
                <a:cs typeface="Times New Roman" pitchFamily="18" charset="0"/>
              </a:rPr>
              <a:t>plants. This system can be integrated into mini-drones to </a:t>
            </a:r>
            <a:r>
              <a:rPr lang="en-US" sz="3800" dirty="0" smtClean="0">
                <a:latin typeface="Times New Roman" pitchFamily="18" charset="0"/>
                <a:cs typeface="Times New Roman" pitchFamily="18" charset="0"/>
              </a:rPr>
              <a:t>live </a:t>
            </a:r>
            <a:r>
              <a:rPr lang="en-US" sz="3800" dirty="0">
                <a:latin typeface="Times New Roman" pitchFamily="18" charset="0"/>
                <a:cs typeface="Times New Roman" pitchFamily="18" charset="0"/>
              </a:rPr>
              <a:t>detection of diseases from plants in cultivated areas</a:t>
            </a:r>
            <a:r>
              <a:rPr lang="en-US" sz="3800" dirty="0" smtClean="0">
                <a:latin typeface="Times New Roman" pitchFamily="18" charset="0"/>
                <a:cs typeface="Times New Roman" pitchFamily="18" charset="0"/>
              </a:rPr>
              <a:t>.</a:t>
            </a:r>
          </a:p>
          <a:p>
            <a:endParaRPr lang="en-US" dirty="0"/>
          </a:p>
          <a:p>
            <a:endParaRPr lang="en-US" dirty="0"/>
          </a:p>
          <a:p>
            <a:pPr marL="0" indent="0">
              <a:buNone/>
            </a:pPr>
            <a:r>
              <a:rPr lang="en-US" dirty="0" smtClean="0"/>
              <a:t> </a:t>
            </a:r>
            <a:endParaRPr lang="en-US" dirty="0"/>
          </a:p>
          <a:p>
            <a:endParaRPr lang="en-IN" dirty="0"/>
          </a:p>
        </p:txBody>
      </p:sp>
      <p:sp>
        <p:nvSpPr>
          <p:cNvPr id="7" name="TextBox 6"/>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3956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764704"/>
            <a:ext cx="7772400" cy="1143000"/>
          </a:xfrm>
        </p:spPr>
        <p:txBody>
          <a:bodyPr>
            <a:normAutofit/>
          </a:bodyPr>
          <a:lstStyle/>
          <a:p>
            <a:r>
              <a:rPr lang="en-IN" sz="3600" b="1" dirty="0" smtClean="0"/>
              <a:t>Future Aspects</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14</a:t>
            </a:fld>
            <a:endParaRPr lang="en-US"/>
          </a:p>
        </p:txBody>
      </p:sp>
      <p:sp>
        <p:nvSpPr>
          <p:cNvPr id="6" name="Content Placeholder 5"/>
          <p:cNvSpPr>
            <a:spLocks noGrp="1"/>
          </p:cNvSpPr>
          <p:nvPr>
            <p:ph sz="quarter" idx="1"/>
          </p:nvPr>
        </p:nvSpPr>
        <p:spPr>
          <a:xfrm>
            <a:off x="943000" y="2492896"/>
            <a:ext cx="7185992" cy="2917304"/>
          </a:xfrm>
        </p:spPr>
        <p:txBody>
          <a:bodyPr/>
          <a:lstStyle/>
          <a:p>
            <a:r>
              <a:rPr lang="en-US" sz="2000" dirty="0">
                <a:latin typeface="Times New Roman" pitchFamily="18" charset="0"/>
                <a:cs typeface="Times New Roman" pitchFamily="18" charset="0"/>
              </a:rPr>
              <a:t>Real Time Detection using drones on the green fields</a:t>
            </a:r>
          </a:p>
          <a:p>
            <a:r>
              <a:rPr lang="en-US" sz="2000" dirty="0" smtClean="0">
                <a:latin typeface="Times New Roman" pitchFamily="18" charset="0"/>
                <a:cs typeface="Times New Roman" pitchFamily="18" charset="0"/>
              </a:rPr>
              <a:t>Ordering </a:t>
            </a:r>
            <a:r>
              <a:rPr lang="en-US" sz="2000" dirty="0">
                <a:latin typeface="Times New Roman" pitchFamily="18" charset="0"/>
                <a:cs typeface="Times New Roman" pitchFamily="18" charset="0"/>
              </a:rPr>
              <a:t>fertilizer from ecommerce site</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M</a:t>
            </a:r>
            <a:r>
              <a:rPr lang="en-US" sz="2000" dirty="0" smtClean="0">
                <a:latin typeface="Times New Roman" pitchFamily="18" charset="0"/>
                <a:cs typeface="Times New Roman" pitchFamily="18" charset="0"/>
              </a:rPr>
              <a:t>obile application for personalized use</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Setting reminder for pesticides/watering </a:t>
            </a:r>
            <a:r>
              <a:rPr lang="en-US" sz="2000" dirty="0" smtClean="0">
                <a:latin typeface="Times New Roman" pitchFamily="18" charset="0"/>
                <a:cs typeface="Times New Roman" pitchFamily="18" charset="0"/>
              </a:rPr>
              <a:t>etc.</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Advising on best practices.</a:t>
            </a:r>
            <a:endParaRPr lang="en-US" sz="2000" dirty="0">
              <a:latin typeface="Times New Roman" pitchFamily="18" charset="0"/>
              <a:cs typeface="Times New Roman" pitchFamily="18" charset="0"/>
            </a:endParaRPr>
          </a:p>
          <a:p>
            <a:endParaRPr lang="en-IN" dirty="0"/>
          </a:p>
        </p:txBody>
      </p:sp>
      <p:sp>
        <p:nvSpPr>
          <p:cNvPr id="8"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27863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04" y="1916832"/>
            <a:ext cx="7772400" cy="2650306"/>
          </a:xfrm>
        </p:spPr>
        <p:txBody>
          <a:bodyPr>
            <a:noAutofit/>
          </a:bodyPr>
          <a:lstStyle/>
          <a:p>
            <a:pPr algn="ctr"/>
            <a:r>
              <a:rPr lang="en-IN" sz="6000" b="1" dirty="0" smtClean="0"/>
              <a:t/>
            </a:r>
            <a:br>
              <a:rPr lang="en-IN" sz="6000" b="1" dirty="0" smtClean="0"/>
            </a:br>
            <a:r>
              <a:rPr lang="en-IN" sz="6000" b="1" dirty="0"/>
              <a:t/>
            </a:r>
            <a:br>
              <a:rPr lang="en-IN" sz="6000" b="1" dirty="0"/>
            </a:br>
            <a:r>
              <a:rPr lang="en-IN" sz="6000" b="1" u="sng" dirty="0" smtClean="0">
                <a:latin typeface="Times New Roman" pitchFamily="18" charset="0"/>
                <a:cs typeface="Times New Roman" pitchFamily="18" charset="0"/>
              </a:rPr>
              <a:t>Thank You </a:t>
            </a:r>
            <a:r>
              <a:rPr lang="en-IN" sz="6000" b="1" u="sng" dirty="0" smtClean="0"/>
              <a:t/>
            </a:r>
            <a:br>
              <a:rPr lang="en-IN" sz="6000" b="1" u="sng" dirty="0" smtClean="0"/>
            </a:br>
            <a:endParaRPr lang="en-IN" sz="6000" b="1" u="sng" dirty="0" smtClean="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15</a:t>
            </a:fld>
            <a:endParaRPr lang="en-US"/>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7" name="TextBox 6"/>
          <p:cNvSpPr txBox="1"/>
          <p:nvPr/>
        </p:nvSpPr>
        <p:spPr>
          <a:xfrm>
            <a:off x="395536" y="302526"/>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89442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488832" cy="648072"/>
          </a:xfrm>
        </p:spPr>
        <p:txBody>
          <a:bodyPr>
            <a:normAutofit fontScale="90000"/>
          </a:bodyPr>
          <a:lstStyle/>
          <a:p>
            <a:r>
              <a:rPr lang="en-IN" b="1" dirty="0" smtClean="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4DE2FC80-9717-4F22-A90A-5E16AFFEC100}" type="datetime5">
              <a:rPr lang="en-US" smtClean="0">
                <a:latin typeface="Times New Roman" pitchFamily="18" charset="0"/>
                <a:cs typeface="Times New Roman" pitchFamily="18" charset="0"/>
              </a:rPr>
              <a:pPr/>
              <a:t>1-Feb-21</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2195736" y="6165304"/>
            <a:ext cx="4953744" cy="576064"/>
          </a:xfrm>
        </p:spPr>
        <p:txBody>
          <a:bodyPr/>
          <a:lstStyle/>
          <a:p>
            <a:r>
              <a:rPr lang="en-US" dirty="0">
                <a:solidFill>
                  <a:schemeClr val="tx1"/>
                </a:solidFill>
                <a:latin typeface="Times New Roman" pitchFamily="18" charset="0"/>
                <a:cs typeface="Times New Roman" pitchFamily="18" charset="0"/>
              </a:rPr>
              <a:t>Institute for Advanced Computing and Software Development,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6" name="Content Placeholder 5"/>
          <p:cNvSpPr>
            <a:spLocks noGrp="1"/>
          </p:cNvSpPr>
          <p:nvPr>
            <p:ph sz="quarter" idx="1"/>
          </p:nvPr>
        </p:nvSpPr>
        <p:spPr>
          <a:xfrm>
            <a:off x="539552" y="2204864"/>
            <a:ext cx="8280920" cy="3600400"/>
          </a:xfrm>
        </p:spPr>
        <p:txBody>
          <a:bodyPr>
            <a:normAutofit/>
          </a:bodyPr>
          <a:lstStyle/>
          <a:p>
            <a:r>
              <a:rPr lang="en-US" sz="2000" dirty="0">
                <a:latin typeface="Times New Roman" pitchFamily="18" charset="0"/>
                <a:cs typeface="Times New Roman" pitchFamily="18" charset="0"/>
              </a:rPr>
              <a:t>One of the important sectors of Indian Economy is Agriculture</a:t>
            </a:r>
          </a:p>
          <a:p>
            <a:r>
              <a:rPr lang="en-US" sz="2000" dirty="0" smtClean="0">
                <a:latin typeface="Times New Roman" pitchFamily="18" charset="0"/>
                <a:cs typeface="Times New Roman" pitchFamily="18" charset="0"/>
              </a:rPr>
              <a:t>Since </a:t>
            </a:r>
            <a:r>
              <a:rPr lang="en-US" sz="2000" dirty="0">
                <a:latin typeface="Times New Roman" pitchFamily="18" charset="0"/>
                <a:cs typeface="Times New Roman" pitchFamily="18" charset="0"/>
              </a:rPr>
              <a:t>the past days and in the present too, farmers usually detect the crop diseases with their naked eye which makes them take tough decisions on which </a:t>
            </a:r>
            <a:r>
              <a:rPr lang="en-US" sz="2000" dirty="0" smtClean="0">
                <a:latin typeface="Times New Roman" pitchFamily="18" charset="0"/>
                <a:cs typeface="Times New Roman" pitchFamily="18" charset="0"/>
              </a:rPr>
              <a:t>fertilizers </a:t>
            </a:r>
            <a:r>
              <a:rPr lang="en-US" sz="2000" dirty="0">
                <a:latin typeface="Times New Roman" pitchFamily="18" charset="0"/>
                <a:cs typeface="Times New Roman" pitchFamily="18" charset="0"/>
              </a:rPr>
              <a:t>to use.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requires detailed knowledge the types of diseases and lot of experience needed to make sure the actual disease detection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Some of the diseases look almost similar to farmers often leaves them confused. </a:t>
            </a:r>
          </a:p>
        </p:txBody>
      </p:sp>
      <p:sp>
        <p:nvSpPr>
          <p:cNvPr id="8" name="TextBox 7"/>
          <p:cNvSpPr txBox="1"/>
          <p:nvPr/>
        </p:nvSpPr>
        <p:spPr>
          <a:xfrm>
            <a:off x="251520" y="125896"/>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32710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6" name="Content Placeholder 5"/>
          <p:cNvSpPr>
            <a:spLocks noGrp="1"/>
          </p:cNvSpPr>
          <p:nvPr>
            <p:ph sz="quarter" idx="1"/>
          </p:nvPr>
        </p:nvSpPr>
        <p:spPr>
          <a:xfrm>
            <a:off x="858416" y="835406"/>
            <a:ext cx="7772400" cy="5543128"/>
          </a:xfrm>
        </p:spPr>
        <p:txBody>
          <a:bodyPr/>
          <a:lstStyle/>
          <a:p>
            <a:r>
              <a:rPr lang="en-US" sz="2400" i="1" dirty="0"/>
              <a:t> </a:t>
            </a:r>
            <a:r>
              <a:rPr lang="en-US" sz="2000" dirty="0">
                <a:latin typeface="Times New Roman" pitchFamily="18" charset="0"/>
                <a:cs typeface="Times New Roman" pitchFamily="18" charset="0"/>
              </a:rPr>
              <a:t>Look at the below image </a:t>
            </a: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more understanding</a:t>
            </a:r>
            <a:r>
              <a:rPr lang="en-US" sz="20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000" dirty="0">
                <a:latin typeface="Times New Roman" pitchFamily="18" charset="0"/>
                <a:cs typeface="Times New Roman" pitchFamily="18" charset="0"/>
              </a:rPr>
              <a:t>They look the same and almost similar. In case the farmer makes wrong predictions and uses the wrong fertilizers or more than the normal dose (or) threshold or Limit (every plant has some threshold fertilizers spraying to be followed), it will mess up the whole plant (or) soil and cause enough damage to plant and fields.</a:t>
            </a:r>
          </a:p>
          <a:p>
            <a:endParaRPr lang="en-IN" sz="2400" dirty="0" smtClean="0">
              <a:latin typeface="Times New Roman" pitchFamily="18" charset="0"/>
              <a:cs typeface="Times New Roman" pitchFamily="18" charset="0"/>
            </a:endParaRPr>
          </a:p>
          <a:p>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44" y="1340768"/>
            <a:ext cx="6984776" cy="308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Institute for Advanced Computing and Software 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8" name="TextBox 7"/>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50926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147248" cy="1143000"/>
          </a:xfrm>
        </p:spPr>
        <p:txBody>
          <a:bodyPr>
            <a:normAutofit fontScale="90000"/>
          </a:bodyPr>
          <a:lstStyle/>
          <a:p>
            <a:r>
              <a:rPr lang="en-US" b="1" dirty="0"/>
              <a:t>So, How to prevent this from happening</a:t>
            </a:r>
            <a:r>
              <a:rPr lang="en-US" b="1" dirty="0" smtClean="0"/>
              <a:t>?</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4</a:t>
            </a:fld>
            <a:endParaRPr lang="en-US"/>
          </a:p>
        </p:txBody>
      </p:sp>
      <p:sp>
        <p:nvSpPr>
          <p:cNvPr id="6" name="Content Placeholder 5"/>
          <p:cNvSpPr>
            <a:spLocks noGrp="1"/>
          </p:cNvSpPr>
          <p:nvPr>
            <p:ph sz="quarter" idx="1"/>
          </p:nvPr>
        </p:nvSpPr>
        <p:spPr>
          <a:xfrm>
            <a:off x="851012" y="2708920"/>
            <a:ext cx="7787208" cy="2557264"/>
          </a:xfrm>
        </p:spPr>
        <p:txBody>
          <a:bodyPr>
            <a:normAutofit/>
          </a:bodyPr>
          <a:lstStyle/>
          <a:p>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prevent this situation we need better and perfect guidance on which fertilizers to use, to make the correct identification of diseases, and the ability to distinguish between two or more similar types of diseases in visuals.</a:t>
            </a:r>
          </a:p>
          <a:p>
            <a:r>
              <a:rPr lang="en-US" sz="2000" dirty="0">
                <a:latin typeface="Times New Roman" pitchFamily="18" charset="0"/>
                <a:cs typeface="Times New Roman" pitchFamily="18" charset="0"/>
              </a:rPr>
              <a:t>This is where </a:t>
            </a:r>
            <a:r>
              <a:rPr lang="en-US" sz="2000" b="1" dirty="0" smtClean="0">
                <a:latin typeface="Times New Roman" pitchFamily="18" charset="0"/>
                <a:cs typeface="Times New Roman" pitchFamily="18" charset="0"/>
              </a:rPr>
              <a:t>Convolution Neural </a:t>
            </a:r>
            <a:r>
              <a:rPr lang="en-US" sz="2000" b="1" dirty="0">
                <a:latin typeface="Times New Roman" pitchFamily="18" charset="0"/>
                <a:cs typeface="Times New Roman" pitchFamily="18" charset="0"/>
              </a:rPr>
              <a:t>Networks </a:t>
            </a:r>
            <a:r>
              <a:rPr lang="en-US" sz="2000" dirty="0">
                <a:latin typeface="Times New Roman" pitchFamily="18" charset="0"/>
                <a:cs typeface="Times New Roman" pitchFamily="18" charset="0"/>
              </a:rPr>
              <a:t>comes handy. In short </a:t>
            </a:r>
            <a:r>
              <a:rPr lang="en-US" sz="2000" dirty="0" smtClean="0">
                <a:latin typeface="Times New Roman" pitchFamily="18" charset="0"/>
                <a:cs typeface="Times New Roman" pitchFamily="18" charset="0"/>
              </a:rPr>
              <a:t>CNN</a:t>
            </a:r>
            <a:endParaRPr lang="en-US" sz="2000" dirty="0">
              <a:latin typeface="Times New Roman" pitchFamily="18" charset="0"/>
              <a:cs typeface="Times New Roman" pitchFamily="18" charset="0"/>
            </a:endParaRPr>
          </a:p>
          <a:p>
            <a:pPr marL="0" indent="0">
              <a:buNone/>
            </a:pPr>
            <a:endParaRPr lang="en-US" sz="2400" dirty="0" smtClean="0"/>
          </a:p>
        </p:txBody>
      </p:sp>
      <p:sp>
        <p:nvSpPr>
          <p:cNvPr id="8"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Institute for Advanced Computing and Software 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54300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110" y="381000"/>
            <a:ext cx="7762056" cy="778098"/>
          </a:xfrm>
        </p:spPr>
        <p:txBody>
          <a:bodyPr>
            <a:normAutofit/>
          </a:bodyPr>
          <a:lstStyle/>
          <a:p>
            <a:r>
              <a:rPr lang="en-IN" sz="3600" b="1" dirty="0" smtClean="0"/>
              <a:t>Convolution Neural Network</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5</a:t>
            </a:fld>
            <a:endParaRPr lang="en-US"/>
          </a:p>
        </p:txBody>
      </p:sp>
      <p:sp>
        <p:nvSpPr>
          <p:cNvPr id="6" name="Content Placeholder 5"/>
          <p:cNvSpPr>
            <a:spLocks noGrp="1"/>
          </p:cNvSpPr>
          <p:nvPr>
            <p:ph sz="quarter" idx="1"/>
          </p:nvPr>
        </p:nvSpPr>
        <p:spPr>
          <a:xfrm>
            <a:off x="899592" y="1198240"/>
            <a:ext cx="7772400" cy="5111080"/>
          </a:xfrm>
        </p:spPr>
        <p:txBody>
          <a:bodyPr/>
          <a:lstStyle/>
          <a:p>
            <a:r>
              <a:rPr lang="en-US" sz="2000" dirty="0">
                <a:latin typeface="Times New Roman" pitchFamily="18" charset="0"/>
                <a:cs typeface="Times New Roman" pitchFamily="18" charset="0"/>
              </a:rPr>
              <a:t>In deep learning, a convolutional neural network is a class of deep neural networks, most commonly applied to analyzing visual imagery. They are also known as shift invariant or space invariant artificial neural networks, based on their shared-weights architecture and translation invariance characteristics.</a:t>
            </a:r>
          </a:p>
          <a:p>
            <a:endParaRPr lang="en-IN" dirty="0"/>
          </a:p>
        </p:txBody>
      </p:sp>
      <p:sp>
        <p:nvSpPr>
          <p:cNvPr id="7" name="Footer Placeholder 14"/>
          <p:cNvSpPr txBox="1">
            <a:spLocks/>
          </p:cNvSpPr>
          <p:nvPr/>
        </p:nvSpPr>
        <p:spPr>
          <a:xfrm>
            <a:off x="1979712" y="6309320"/>
            <a:ext cx="4949741" cy="413763"/>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tx1"/>
                </a:solidFill>
              </a:rPr>
              <a:t>Institute for Advanced Computing and Software Development,  Akurdi</a:t>
            </a:r>
            <a:endParaRPr lang="en-US" dirty="0">
              <a:solidFill>
                <a:schemeClr val="tx1"/>
              </a:solidFill>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870" y="2852936"/>
            <a:ext cx="7008537" cy="3281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722941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Methodology</a:t>
            </a:r>
            <a:endParaRPr lang="en-IN"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6</a:t>
            </a:fld>
            <a:endParaRPr lang="en-US"/>
          </a:p>
        </p:txBody>
      </p:sp>
      <p:sp>
        <p:nvSpPr>
          <p:cNvPr id="6" name="Content Placeholder 5"/>
          <p:cNvSpPr>
            <a:spLocks noGrp="1"/>
          </p:cNvSpPr>
          <p:nvPr>
            <p:ph sz="quarter" idx="1"/>
          </p:nvPr>
        </p:nvSpPr>
        <p:spPr/>
        <p:txBody>
          <a:bodyPr/>
          <a:lstStyle/>
          <a:p>
            <a:endParaRPr lang="en-IN" dirty="0" smtClean="0"/>
          </a:p>
          <a:p>
            <a:pPr marL="0" indent="0">
              <a:buNone/>
            </a:pPr>
            <a:endParaRPr lang="en-IN" sz="1800" dirty="0" smtClean="0"/>
          </a:p>
          <a:p>
            <a:pPr marL="0" indent="0">
              <a:buNone/>
            </a:pPr>
            <a:r>
              <a:rPr lang="en-IN" sz="1800" dirty="0" smtClean="0"/>
              <a:t>						   </a:t>
            </a: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endParaRPr lang="en-IN" sz="1800" b="1" dirty="0">
              <a:latin typeface="Times New Roman" pitchFamily="18" charset="0"/>
              <a:cs typeface="Times New Roman" pitchFamily="18" charset="0"/>
            </a:endParaRPr>
          </a:p>
          <a:p>
            <a:pPr marL="0" indent="0">
              <a:buNone/>
            </a:pPr>
            <a:r>
              <a:rPr lang="en-IN" sz="1800" dirty="0" smtClean="0"/>
              <a:t>    </a:t>
            </a:r>
          </a:p>
          <a:p>
            <a:pPr marL="0" indent="0">
              <a:buNone/>
            </a:pPr>
            <a:r>
              <a:rPr lang="en-IN" sz="1800" dirty="0"/>
              <a:t> </a:t>
            </a:r>
            <a:r>
              <a:rPr lang="en-IN" sz="1800" dirty="0" smtClean="0"/>
              <a:t>   </a:t>
            </a:r>
            <a:r>
              <a:rPr lang="en-IN" sz="1800" b="1" dirty="0" smtClean="0"/>
              <a:t>					   </a:t>
            </a:r>
            <a:endParaRPr lang="en-IN" sz="1800" b="1" dirty="0"/>
          </a:p>
        </p:txBody>
      </p:sp>
      <p:sp>
        <p:nvSpPr>
          <p:cNvPr id="11"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2" name="TextBox 11"/>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2087"/>
            <a:ext cx="6787083" cy="4296693"/>
          </a:xfrm>
          <a:prstGeom prst="rect">
            <a:avLst/>
          </a:prstGeom>
          <a:noFill/>
          <a:ln>
            <a:noFill/>
          </a:ln>
        </p:spPr>
      </p:pic>
    </p:spTree>
    <p:extLst>
      <p:ext uri="{BB962C8B-B14F-4D97-AF65-F5344CB8AC3E}">
        <p14:creationId xmlns:p14="http://schemas.microsoft.com/office/powerpoint/2010/main" val="2403356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776864" cy="792088"/>
          </a:xfrm>
        </p:spPr>
        <p:txBody>
          <a:bodyPr/>
          <a:lstStyle/>
          <a:p>
            <a:r>
              <a:rPr lang="en-IN" dirty="0" smtClean="0"/>
              <a:t>Dataset </a:t>
            </a:r>
            <a:endParaRPr lang="en-IN"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7</a:t>
            </a:fld>
            <a:endParaRPr lang="en-US"/>
          </a:p>
        </p:txBody>
      </p:sp>
      <p:graphicFrame>
        <p:nvGraphicFramePr>
          <p:cNvPr id="10" name="Content Placeholder 9"/>
          <p:cNvGraphicFramePr>
            <a:graphicFrameLocks noGrp="1"/>
          </p:cNvGraphicFramePr>
          <p:nvPr>
            <p:ph sz="quarter" idx="1"/>
            <p:extLst>
              <p:ext uri="{D42A27DB-BD31-4B8C-83A1-F6EECF244321}">
                <p14:modId xmlns:p14="http://schemas.microsoft.com/office/powerpoint/2010/main" val="688870091"/>
              </p:ext>
            </p:extLst>
          </p:nvPr>
        </p:nvGraphicFramePr>
        <p:xfrm>
          <a:off x="691355" y="1196752"/>
          <a:ext cx="7617273" cy="5242560"/>
        </p:xfrm>
        <a:graphic>
          <a:graphicData uri="http://schemas.openxmlformats.org/drawingml/2006/table">
            <a:tbl>
              <a:tblPr firstRow="1" bandRow="1">
                <a:tableStyleId>{5C22544A-7EE6-4342-B048-85BDC9FD1C3A}</a:tableStyleId>
              </a:tblPr>
              <a:tblGrid>
                <a:gridCol w="2539091"/>
                <a:gridCol w="1925405"/>
                <a:gridCol w="3152777"/>
              </a:tblGrid>
              <a:tr h="334836">
                <a:tc>
                  <a:txBody>
                    <a:bodyPr/>
                    <a:lstStyle/>
                    <a:p>
                      <a:r>
                        <a:rPr lang="en-IN" sz="2000" dirty="0" smtClean="0">
                          <a:latin typeface="Times New Roman" pitchFamily="18" charset="0"/>
                          <a:cs typeface="Times New Roman" pitchFamily="18" charset="0"/>
                        </a:rPr>
                        <a:t>Name</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No of Classes</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Class Names</a:t>
                      </a:r>
                      <a:endParaRPr lang="en-IN" sz="2000" dirty="0">
                        <a:latin typeface="Times New Roman" pitchFamily="18" charset="0"/>
                        <a:cs typeface="Times New Roman" pitchFamily="18" charset="0"/>
                      </a:endParaRPr>
                    </a:p>
                  </a:txBody>
                  <a:tcPr/>
                </a:tc>
              </a:tr>
              <a:tr h="334836">
                <a:tc>
                  <a:txBody>
                    <a:bodyPr/>
                    <a:lstStyle/>
                    <a:p>
                      <a:r>
                        <a:rPr lang="en-IN" sz="2000" dirty="0" smtClean="0">
                          <a:latin typeface="Times New Roman" pitchFamily="18" charset="0"/>
                          <a:cs typeface="Times New Roman" pitchFamily="18" charset="0"/>
                        </a:rPr>
                        <a:t>Bell Pepper </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02</a:t>
                      </a:r>
                      <a:endParaRPr lang="en-IN" sz="2000" dirty="0">
                        <a:latin typeface="Times New Roman" pitchFamily="18" charset="0"/>
                        <a:cs typeface="Times New Roman" pitchFamily="18" charset="0"/>
                      </a:endParaRPr>
                    </a:p>
                  </a:txBody>
                  <a:tcPr/>
                </a:tc>
                <a:tc>
                  <a:txBody>
                    <a:bodyPr/>
                    <a:lstStyle/>
                    <a:p>
                      <a:r>
                        <a:rPr lang="en-IN" sz="2000" dirty="0" smtClean="0">
                          <a:latin typeface="Times New Roman" pitchFamily="18" charset="0"/>
                          <a:cs typeface="Times New Roman" pitchFamily="18" charset="0"/>
                        </a:rPr>
                        <a:t>Pepper bell Bacterial spot</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Pepper bell healthy</a:t>
                      </a:r>
                    </a:p>
                  </a:txBody>
                  <a:tcPr/>
                </a:tc>
              </a:tr>
              <a:tr h="334836">
                <a:tc>
                  <a:txBody>
                    <a:bodyPr/>
                    <a:lstStyle/>
                    <a:p>
                      <a:r>
                        <a:rPr lang="en-US" sz="2000" dirty="0" smtClean="0">
                          <a:latin typeface="Times New Roman" pitchFamily="18" charset="0"/>
                          <a:cs typeface="Times New Roman" pitchFamily="18" charset="0"/>
                        </a:rPr>
                        <a:t>Potato		</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03</a:t>
                      </a:r>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Potato Early blight</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Potato Late blight</a:t>
                      </a:r>
                      <a:endParaRPr lang="en-US" sz="20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Potato</a:t>
                      </a:r>
                      <a:r>
                        <a:rPr lang="en-US" sz="2000" baseline="0" dirty="0" smtClean="0">
                          <a:latin typeface="Times New Roman" pitchFamily="18" charset="0"/>
                          <a:cs typeface="Times New Roman" pitchFamily="18" charset="0"/>
                        </a:rPr>
                        <a:t> Healthy</a:t>
                      </a:r>
                      <a:endParaRPr lang="en-IN" sz="2000" dirty="0" smtClean="0">
                        <a:latin typeface="Times New Roman" pitchFamily="18" charset="0"/>
                        <a:cs typeface="Times New Roman" pitchFamily="18" charset="0"/>
                      </a:endParaRPr>
                    </a:p>
                  </a:txBody>
                  <a:tcPr/>
                </a:tc>
              </a:tr>
              <a:tr h="3348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Tomato 	</a:t>
                      </a:r>
                      <a:endParaRPr lang="en-IN" sz="200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10</a:t>
                      </a:r>
                    </a:p>
                    <a:p>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Bacterial spot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Early blight</a:t>
                      </a:r>
                    </a:p>
                    <a:p>
                      <a:r>
                        <a:rPr lang="en-IN" sz="2000" dirty="0" smtClean="0">
                          <a:latin typeface="Times New Roman" pitchFamily="18" charset="0"/>
                          <a:cs typeface="Times New Roman" pitchFamily="18" charset="0"/>
                        </a:rPr>
                        <a:t>Late blight </a:t>
                      </a:r>
                    </a:p>
                    <a:p>
                      <a:r>
                        <a:rPr lang="en-IN" sz="2000" dirty="0" smtClean="0">
                          <a:latin typeface="Times New Roman" pitchFamily="18" charset="0"/>
                          <a:cs typeface="Times New Roman" pitchFamily="18" charset="0"/>
                        </a:rPr>
                        <a:t>Leaf </a:t>
                      </a:r>
                      <a:r>
                        <a:rPr lang="en-IN" sz="2000" dirty="0" err="1" smtClean="0">
                          <a:latin typeface="Times New Roman" pitchFamily="18" charset="0"/>
                          <a:cs typeface="Times New Roman" pitchFamily="18" charset="0"/>
                        </a:rPr>
                        <a:t>Mold</a:t>
                      </a:r>
                      <a:endParaRPr lang="en-IN" sz="2000" dirty="0" smtClean="0">
                        <a:latin typeface="Times New Roman" pitchFamily="18" charset="0"/>
                        <a:cs typeface="Times New Roman" pitchFamily="18" charset="0"/>
                      </a:endParaRPr>
                    </a:p>
                    <a:p>
                      <a:r>
                        <a:rPr lang="en-IN" sz="2000" dirty="0" err="1" smtClean="0">
                          <a:latin typeface="Times New Roman" pitchFamily="18" charset="0"/>
                          <a:cs typeface="Times New Roman" pitchFamily="18" charset="0"/>
                        </a:rPr>
                        <a:t>Septoria</a:t>
                      </a:r>
                      <a:r>
                        <a:rPr lang="en-IN" sz="2000" dirty="0" smtClean="0">
                          <a:latin typeface="Times New Roman" pitchFamily="18" charset="0"/>
                          <a:cs typeface="Times New Roman" pitchFamily="18" charset="0"/>
                        </a:rPr>
                        <a:t> leaf spot </a:t>
                      </a:r>
                    </a:p>
                    <a:p>
                      <a:r>
                        <a:rPr lang="en-IN" sz="2000" dirty="0" smtClean="0">
                          <a:latin typeface="Times New Roman" pitchFamily="18" charset="0"/>
                          <a:cs typeface="Times New Roman" pitchFamily="18" charset="0"/>
                        </a:rPr>
                        <a:t>Spider mites </a:t>
                      </a:r>
                    </a:p>
                    <a:p>
                      <a:r>
                        <a:rPr lang="en-IN" sz="2000" dirty="0" smtClean="0">
                          <a:latin typeface="Times New Roman" pitchFamily="18" charset="0"/>
                          <a:cs typeface="Times New Roman" pitchFamily="18" charset="0"/>
                        </a:rPr>
                        <a:t>Target Spot </a:t>
                      </a:r>
                    </a:p>
                    <a:p>
                      <a:r>
                        <a:rPr lang="en-IN" sz="2000" dirty="0" smtClean="0">
                          <a:latin typeface="Times New Roman" pitchFamily="18" charset="0"/>
                          <a:cs typeface="Times New Roman" pitchFamily="18" charset="0"/>
                        </a:rPr>
                        <a:t> Yellow Leaf Curl Virus </a:t>
                      </a:r>
                    </a:p>
                    <a:p>
                      <a:r>
                        <a:rPr lang="en-IN" sz="2000" dirty="0" smtClean="0">
                          <a:latin typeface="Times New Roman" pitchFamily="18" charset="0"/>
                          <a:cs typeface="Times New Roman" pitchFamily="18" charset="0"/>
                        </a:rPr>
                        <a:t>Mosaic virus </a:t>
                      </a:r>
                    </a:p>
                    <a:p>
                      <a:r>
                        <a:rPr lang="en-IN" sz="2000" dirty="0" smtClean="0">
                          <a:latin typeface="Times New Roman" pitchFamily="18" charset="0"/>
                          <a:cs typeface="Times New Roman" pitchFamily="18" charset="0"/>
                        </a:rPr>
                        <a:t>Healthy</a:t>
                      </a:r>
                    </a:p>
                  </a:txBody>
                  <a:tcPr/>
                </a:tc>
              </a:tr>
            </a:tbl>
          </a:graphicData>
        </a:graphic>
      </p:graphicFrame>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16632"/>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72195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0768"/>
            <a:ext cx="5045732" cy="1066130"/>
          </a:xfrm>
        </p:spPr>
        <p:txBody>
          <a:bodyPr>
            <a:normAutofit fontScale="90000"/>
          </a:bodyPr>
          <a:lstStyle/>
          <a:p>
            <a:r>
              <a:rPr lang="en-IN" dirty="0" smtClean="0"/>
              <a:t/>
            </a:r>
            <a:br>
              <a:rPr lang="en-IN" dirty="0" smtClean="0"/>
            </a:br>
            <a:r>
              <a:rPr lang="en-US" b="1" dirty="0"/>
              <a:t>Main Steps to build a </a:t>
            </a:r>
            <a:r>
              <a:rPr lang="en-US" b="1" dirty="0" smtClean="0"/>
              <a:t/>
            </a:r>
            <a:br>
              <a:rPr lang="en-US" b="1" dirty="0" smtClean="0"/>
            </a:br>
            <a:r>
              <a:rPr lang="en-US" b="1" dirty="0" smtClean="0"/>
              <a:t>CNN </a:t>
            </a:r>
            <a:r>
              <a:rPr lang="en-US" b="1" dirty="0"/>
              <a:t>(or) </a:t>
            </a:r>
            <a:r>
              <a:rPr lang="en-US" b="1" dirty="0" smtClean="0"/>
              <a:t>Conv. </a:t>
            </a:r>
            <a:r>
              <a:rPr lang="en-US" b="1" dirty="0"/>
              <a:t>net</a:t>
            </a:r>
            <a:r>
              <a:rPr lang="en-US" b="1" dirty="0" smtClean="0"/>
              <a:t>:</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8</a:t>
            </a:fld>
            <a:endParaRPr lang="en-US"/>
          </a:p>
        </p:txBody>
      </p:sp>
      <p:sp>
        <p:nvSpPr>
          <p:cNvPr id="6" name="Content Placeholder 5"/>
          <p:cNvSpPr>
            <a:spLocks noGrp="1"/>
          </p:cNvSpPr>
          <p:nvPr>
            <p:ph sz="quarter" idx="1"/>
          </p:nvPr>
        </p:nvSpPr>
        <p:spPr>
          <a:xfrm>
            <a:off x="755576" y="2852936"/>
            <a:ext cx="3888432" cy="2160240"/>
          </a:xfrm>
        </p:spPr>
        <p:txBody>
          <a:bodyPr>
            <a:normAutofit lnSpcReduction="10000"/>
          </a:bodyPr>
          <a:lstStyle/>
          <a:p>
            <a:r>
              <a:rPr lang="en-US" sz="2000" dirty="0" smtClean="0">
                <a:latin typeface="Times New Roman" pitchFamily="18" charset="0"/>
                <a:cs typeface="Times New Roman" pitchFamily="18" charset="0"/>
              </a:rPr>
              <a:t>Convolution </a:t>
            </a:r>
            <a:r>
              <a:rPr lang="en-US" sz="2000" dirty="0">
                <a:latin typeface="Times New Roman" pitchFamily="18" charset="0"/>
                <a:cs typeface="Times New Roman" pitchFamily="18" charset="0"/>
              </a:rPr>
              <a:t>Operation</a:t>
            </a:r>
          </a:p>
          <a:p>
            <a:r>
              <a:rPr lang="en-US" sz="2000" dirty="0" err="1" smtClean="0">
                <a:latin typeface="Times New Roman" pitchFamily="18" charset="0"/>
                <a:cs typeface="Times New Roman" pitchFamily="18" charset="0"/>
              </a:rPr>
              <a:t>ReLU</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Layer (Rectified Linear Unit)</a:t>
            </a:r>
          </a:p>
          <a:p>
            <a:r>
              <a:rPr lang="en-US" sz="2000" dirty="0">
                <a:latin typeface="Times New Roman" pitchFamily="18" charset="0"/>
                <a:cs typeface="Times New Roman" pitchFamily="18" charset="0"/>
              </a:rPr>
              <a:t>Pooling Layer (Max Pooling)</a:t>
            </a:r>
          </a:p>
          <a:p>
            <a:r>
              <a:rPr lang="en-US" sz="2000" dirty="0">
                <a:latin typeface="Times New Roman" pitchFamily="18" charset="0"/>
                <a:cs typeface="Times New Roman" pitchFamily="18" charset="0"/>
              </a:rPr>
              <a:t>Flattening</a:t>
            </a:r>
          </a:p>
          <a:p>
            <a:r>
              <a:rPr lang="en-US" sz="2000" dirty="0">
                <a:latin typeface="Times New Roman" pitchFamily="18" charset="0"/>
                <a:cs typeface="Times New Roman" pitchFamily="18" charset="0"/>
              </a:rPr>
              <a:t>Fully Connected </a:t>
            </a:r>
            <a:r>
              <a:rPr lang="en-US" sz="2000" dirty="0" smtClean="0">
                <a:latin typeface="Times New Roman" pitchFamily="18" charset="0"/>
                <a:cs typeface="Times New Roman" pitchFamily="18" charset="0"/>
              </a:rPr>
              <a:t>Layer</a:t>
            </a:r>
            <a:endParaRPr lang="en-US" sz="2000" dirty="0">
              <a:latin typeface="Times New Roman" pitchFamily="18" charset="0"/>
              <a:cs typeface="Times New Roman" pitchFamily="18" charset="0"/>
            </a:endParaRPr>
          </a:p>
          <a:p>
            <a:endParaRPr lang="en-IN" sz="1800" dirty="0" smtClean="0"/>
          </a:p>
          <a:p>
            <a:endParaRPr lang="en-IN" dirty="0"/>
          </a:p>
          <a:p>
            <a:endParaRPr lang="en-IN" dirty="0" smtClean="0"/>
          </a:p>
          <a:p>
            <a:endParaRPr lang="en-IN" dirty="0"/>
          </a:p>
          <a:p>
            <a:pPr marL="0" indent="0">
              <a:buNone/>
            </a:pPr>
            <a:endParaRPr lang="en-IN" dirty="0" smtClean="0"/>
          </a:p>
        </p:txBody>
      </p:sp>
      <p:sp>
        <p:nvSpPr>
          <p:cNvPr id="12"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pic>
        <p:nvPicPr>
          <p:cNvPr id="10246" name="Picture 6" descr="E:\MLProject\Images\my_cnn_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548679"/>
            <a:ext cx="2376264" cy="56074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4131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normAutofit/>
          </a:bodyPr>
          <a:lstStyle/>
          <a:p>
            <a:r>
              <a:rPr lang="en-IN" sz="3600" b="1" dirty="0" smtClean="0"/>
              <a:t>Model Summary </a:t>
            </a:r>
            <a:endParaRPr lang="en-IN" sz="3600" b="1" dirty="0"/>
          </a:p>
        </p:txBody>
      </p:sp>
      <p:sp>
        <p:nvSpPr>
          <p:cNvPr id="3" name="Date Placeholder 2"/>
          <p:cNvSpPr>
            <a:spLocks noGrp="1"/>
          </p:cNvSpPr>
          <p:nvPr>
            <p:ph type="dt" sz="half" idx="10"/>
          </p:nvPr>
        </p:nvSpPr>
        <p:spPr/>
        <p:txBody>
          <a:bodyPr/>
          <a:lstStyle/>
          <a:p>
            <a:fld id="{4DE2FC80-9717-4F22-A90A-5E16AFFEC100}" type="datetime5">
              <a:rPr lang="en-US" smtClean="0"/>
              <a:pPr/>
              <a:t>1-Feb-21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9</a:t>
            </a:fld>
            <a:endParaRPr lang="en-US"/>
          </a:p>
        </p:txBody>
      </p:sp>
      <p:sp>
        <p:nvSpPr>
          <p:cNvPr id="6" name="Content Placeholder 5"/>
          <p:cNvSpPr>
            <a:spLocks noGrp="1"/>
          </p:cNvSpPr>
          <p:nvPr>
            <p:ph sz="quarter" idx="1"/>
          </p:nvPr>
        </p:nvSpPr>
        <p:spPr/>
        <p:txBody>
          <a:bodyPr/>
          <a:lstStyle/>
          <a:p>
            <a:pPr marL="0" indent="0">
              <a:buNone/>
            </a:pPr>
            <a:r>
              <a:rPr lang="en-IN" dirty="0"/>
              <a:t> </a:t>
            </a:r>
            <a:endParaRPr lang="en-IN" dirty="0" smtClean="0"/>
          </a:p>
        </p:txBody>
      </p:sp>
      <p:pic>
        <p:nvPicPr>
          <p:cNvPr id="7" name="Picture 6"/>
          <p:cNvPicPr/>
          <p:nvPr/>
        </p:nvPicPr>
        <p:blipFill rotWithShape="1">
          <a:blip r:embed="rId2">
            <a:extLst>
              <a:ext uri="{28A0092B-C50C-407E-A947-70E740481C1C}">
                <a14:useLocalDpi xmlns:a14="http://schemas.microsoft.com/office/drawing/2010/main" val="0"/>
              </a:ext>
            </a:extLst>
          </a:blip>
          <a:srcRect b="3432"/>
          <a:stretch/>
        </p:blipFill>
        <p:spPr bwMode="auto">
          <a:xfrm>
            <a:off x="971600" y="1052736"/>
            <a:ext cx="6984776" cy="4968552"/>
          </a:xfrm>
          <a:prstGeom prst="rect">
            <a:avLst/>
          </a:prstGeom>
          <a:noFill/>
          <a:ln>
            <a:noFill/>
          </a:ln>
        </p:spPr>
      </p:pic>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t>
            </a:r>
            <a:r>
              <a:rPr lang="en-US" dirty="0" err="1" smtClean="0">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smtClean="0">
                <a:solidFill>
                  <a:schemeClr val="bg1"/>
                </a:solidFill>
                <a:latin typeface="Times New Roman" pitchFamily="18" charset="0"/>
                <a:cs typeface="Times New Roman" pitchFamily="18" charset="0"/>
              </a:rPr>
              <a:t>PLANT DISEASE DETECTION USING CONVOLUTION NEURAL NETWORK</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498483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1020</TotalTime>
  <Words>721</Words>
  <Application>Microsoft Office PowerPoint</Application>
  <PresentationFormat>On-screen Show (4:3)</PresentationFormat>
  <Paragraphs>159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 </vt:lpstr>
      <vt:lpstr>Introduction</vt:lpstr>
      <vt:lpstr>PowerPoint Presentation</vt:lpstr>
      <vt:lpstr>So, How to prevent this from happening?</vt:lpstr>
      <vt:lpstr>Convolution Neural Network</vt:lpstr>
      <vt:lpstr>Proposed Methodology</vt:lpstr>
      <vt:lpstr>Dataset </vt:lpstr>
      <vt:lpstr> Main Steps to build a  CNN (or) Conv. net:</vt:lpstr>
      <vt:lpstr>Model Summary </vt:lpstr>
      <vt:lpstr>Visualization After Each Layer</vt:lpstr>
      <vt:lpstr>Accuracy</vt:lpstr>
      <vt:lpstr>User Interface</vt:lpstr>
      <vt:lpstr>Conclusion :</vt:lpstr>
      <vt:lpstr>Future Aspects</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Maooli</cp:lastModifiedBy>
  <cp:revision>164</cp:revision>
  <dcterms:created xsi:type="dcterms:W3CDTF">2018-10-15T16:28:03Z</dcterms:created>
  <dcterms:modified xsi:type="dcterms:W3CDTF">2021-02-01T08:00:04Z</dcterms:modified>
</cp:coreProperties>
</file>