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M Sans" pitchFamily="2" charset="0"/>
      <p:regular r:id="rId9"/>
    </p:embeddedFont>
    <p:embeddedFont>
      <p:font typeface="DM Sans Bold" panose="020B0604020202020204" charset="0"/>
      <p:regular r:id="rId10"/>
    </p:embeddedFont>
    <p:embeddedFont>
      <p:font typeface="Staatliches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00399" y="245893"/>
            <a:ext cx="8276347" cy="1565615"/>
            <a:chOff x="0" y="0"/>
            <a:chExt cx="11035130" cy="208748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035130" cy="2087486"/>
              <a:chOff x="0" y="0"/>
              <a:chExt cx="7464806" cy="1412097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464806" cy="1412098"/>
              </a:xfrm>
              <a:custGeom>
                <a:avLst/>
                <a:gdLst/>
                <a:ahLst/>
                <a:cxnLst/>
                <a:rect l="l" t="t" r="r" b="b"/>
                <a:pathLst>
                  <a:path w="7464806" h="1412098">
                    <a:moveTo>
                      <a:pt x="7340346" y="1412097"/>
                    </a:moveTo>
                    <a:lnTo>
                      <a:pt x="124460" y="1412097"/>
                    </a:lnTo>
                    <a:cubicBezTo>
                      <a:pt x="55880" y="1412097"/>
                      <a:pt x="0" y="1356218"/>
                      <a:pt x="0" y="128763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340346" y="0"/>
                    </a:lnTo>
                    <a:cubicBezTo>
                      <a:pt x="7408925" y="0"/>
                      <a:pt x="7464806" y="55880"/>
                      <a:pt x="7464806" y="124460"/>
                    </a:cubicBezTo>
                    <a:lnTo>
                      <a:pt x="7464806" y="1287638"/>
                    </a:lnTo>
                    <a:cubicBezTo>
                      <a:pt x="7464806" y="1356218"/>
                      <a:pt x="7408925" y="1412098"/>
                      <a:pt x="7340346" y="141209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TextBox 5"/>
            <p:cNvSpPr txBox="1"/>
            <p:nvPr/>
          </p:nvSpPr>
          <p:spPr>
            <a:xfrm>
              <a:off x="1382619" y="313698"/>
              <a:ext cx="8269892" cy="1622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800">
                  <a:solidFill>
                    <a:srgbClr val="570754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Meet the Team !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14316" y="2687585"/>
            <a:ext cx="4681981" cy="468198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t="-8637" b="-7191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880848" y="2747824"/>
            <a:ext cx="4561504" cy="4561504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10" r="-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418147" y="7486573"/>
            <a:ext cx="4178150" cy="410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  <a:spcBef>
                <a:spcPct val="0"/>
              </a:spcBef>
            </a:pPr>
            <a:r>
              <a:rPr lang="en-US" sz="2693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Shruti Brahma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72524" y="7514559"/>
            <a:ext cx="4178150" cy="410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  <a:spcBef>
                <a:spcPct val="0"/>
              </a:spcBef>
            </a:pPr>
            <a:r>
              <a:rPr lang="en-US" sz="2693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Sakshi Shergar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97513" y="8365548"/>
            <a:ext cx="1028211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Course: Introduction to Artificial Intelligence (Spring 2025)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Advisor: Dr. Shivanjali Khare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University of New Haven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46242" y="-1590701"/>
            <a:ext cx="17372210" cy="14349450"/>
            <a:chOff x="0" y="0"/>
            <a:chExt cx="7687649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87649" cy="6350000"/>
            </a:xfrm>
            <a:custGeom>
              <a:avLst/>
              <a:gdLst/>
              <a:ahLst/>
              <a:cxnLst/>
              <a:rect l="l" t="t" r="r" b="b"/>
              <a:pathLst>
                <a:path w="7687649" h="6350000">
                  <a:moveTo>
                    <a:pt x="3843824" y="0"/>
                  </a:moveTo>
                  <a:cubicBezTo>
                    <a:pt x="1720939" y="0"/>
                    <a:pt x="0" y="1421496"/>
                    <a:pt x="0" y="3175000"/>
                  </a:cubicBezTo>
                  <a:cubicBezTo>
                    <a:pt x="0" y="4928504"/>
                    <a:pt x="1720939" y="6350000"/>
                    <a:pt x="3843824" y="6350000"/>
                  </a:cubicBezTo>
                  <a:cubicBezTo>
                    <a:pt x="5966710" y="6350000"/>
                    <a:pt x="7687649" y="4928504"/>
                    <a:pt x="7687649" y="3175000"/>
                  </a:cubicBezTo>
                  <a:cubicBezTo>
                    <a:pt x="7687649" y="1421496"/>
                    <a:pt x="5966710" y="0"/>
                    <a:pt x="3843824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8537519" y="385515"/>
            <a:ext cx="9583339" cy="9515970"/>
          </a:xfrm>
          <a:custGeom>
            <a:avLst/>
            <a:gdLst/>
            <a:ahLst/>
            <a:cxnLst/>
            <a:rect l="l" t="t" r="r" b="b"/>
            <a:pathLst>
              <a:path w="9583339" h="9515970">
                <a:moveTo>
                  <a:pt x="0" y="0"/>
                </a:moveTo>
                <a:lnTo>
                  <a:pt x="9583339" y="0"/>
                </a:lnTo>
                <a:lnTo>
                  <a:pt x="9583339" y="9515970"/>
                </a:lnTo>
                <a:lnTo>
                  <a:pt x="0" y="951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028700" y="1265716"/>
            <a:ext cx="8115300" cy="7755567"/>
            <a:chOff x="0" y="0"/>
            <a:chExt cx="10820400" cy="10340756"/>
          </a:xfrm>
        </p:grpSpPr>
        <p:sp>
          <p:nvSpPr>
            <p:cNvPr id="6" name="TextBox 6"/>
            <p:cNvSpPr txBox="1"/>
            <p:nvPr/>
          </p:nvSpPr>
          <p:spPr>
            <a:xfrm>
              <a:off x="0" y="485775"/>
              <a:ext cx="9265785" cy="7375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827"/>
                </a:lnSpc>
              </a:pPr>
              <a:r>
                <a:rPr lang="en-US" sz="15713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Akinator</a:t>
              </a:r>
            </a:p>
            <a:p>
              <a:pPr algn="l">
                <a:lnSpc>
                  <a:spcPts val="13827"/>
                </a:lnSpc>
              </a:pPr>
              <a:r>
                <a:rPr lang="en-US" sz="15713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Mind reader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097389"/>
              <a:ext cx="10820400" cy="2243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12"/>
                </a:lnSpc>
                <a:spcBef>
                  <a:spcPct val="0"/>
                </a:spcBef>
              </a:pPr>
              <a:r>
                <a:rPr lang="en-US" sz="3223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Interactive Character Predictor in Python with a Bayesian Twist and Binary Intelligence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9679" y="3119757"/>
            <a:ext cx="3697721" cy="3697721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9" r="-1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295140" y="3119757"/>
            <a:ext cx="3697721" cy="369772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9" r="-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30600" y="3119757"/>
            <a:ext cx="3697721" cy="3697721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10" r="-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1365" y="1198165"/>
            <a:ext cx="446159" cy="391393"/>
            <a:chOff x="0" y="0"/>
            <a:chExt cx="594879" cy="521857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594879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16479"/>
              <a:ext cx="594879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432957"/>
              <a:ext cx="594861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413051" y="1029567"/>
            <a:ext cx="9461898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10499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Deliverables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916121" y="7163236"/>
            <a:ext cx="3984837" cy="1728548"/>
            <a:chOff x="0" y="0"/>
            <a:chExt cx="5313116" cy="230473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50"/>
              <a:ext cx="5313116" cy="92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35"/>
                </a:lnSpc>
              </a:pPr>
              <a:r>
                <a:rPr lang="en-US" sz="450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Game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64501" y="1076005"/>
              <a:ext cx="4584115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Python game script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801990" y="7106730"/>
            <a:ext cx="4684020" cy="2151570"/>
            <a:chOff x="0" y="0"/>
            <a:chExt cx="6245360" cy="286876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9050"/>
              <a:ext cx="6245360" cy="92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35"/>
                </a:lnSpc>
              </a:pPr>
              <a:r>
                <a:rPr lang="en-US" sz="450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json dataset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28456" y="1030435"/>
              <a:ext cx="5388447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Character dataset with each character’s unique trait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084063" y="7163236"/>
            <a:ext cx="4590796" cy="2185748"/>
            <a:chOff x="0" y="0"/>
            <a:chExt cx="6121061" cy="291433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19050"/>
              <a:ext cx="6121061" cy="92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35"/>
                </a:lnSpc>
              </a:pPr>
              <a:r>
                <a:rPr lang="en-US" sz="4500">
                  <a:solidFill>
                    <a:srgbClr val="FFFFFF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guide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19929" y="1076005"/>
              <a:ext cx="5281203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Methodology, Implementation and Documentation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B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146025" y="-1870122"/>
            <a:ext cx="14349450" cy="1434945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70754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271365" y="3886200"/>
            <a:ext cx="6021936" cy="271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sz="10499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Project 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44196" y="2603223"/>
            <a:ext cx="864380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44C76"/>
                </a:solidFill>
                <a:latin typeface="DM Sans"/>
                <a:ea typeface="DM Sans"/>
                <a:cs typeface="DM Sans"/>
                <a:sym typeface="DM Sans"/>
              </a:rPr>
              <a:t>Implement a game logic that can deduce characters using feature-based filtering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44C7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44196" y="3789760"/>
            <a:ext cx="7904289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44C76"/>
                </a:solidFill>
                <a:latin typeface="DM Sans"/>
                <a:ea typeface="DM Sans"/>
                <a:cs typeface="DM Sans"/>
                <a:sym typeface="DM Sans"/>
              </a:rPr>
              <a:t>Demonstrate how a hybrid of deterministic logic and probabilistic reasoning can work together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44C7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44196" y="5332882"/>
            <a:ext cx="746147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44C76"/>
                </a:solidFill>
                <a:latin typeface="DM Sans"/>
                <a:ea typeface="DM Sans"/>
                <a:cs typeface="DM Sans"/>
                <a:sym typeface="DM Sans"/>
              </a:rPr>
              <a:t>Apply course learning in some real use.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44196" y="6224838"/>
            <a:ext cx="834710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44C76"/>
                </a:solidFill>
                <a:latin typeface="DM Sans"/>
                <a:ea typeface="DM Sans"/>
                <a:cs typeface="DM Sans"/>
                <a:sym typeface="DM Sans"/>
              </a:rPr>
              <a:t>Use a blend of rule-based filtering and Bayesian probability to something interesting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44196" y="7421387"/>
            <a:ext cx="7461474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44C76"/>
                </a:solidFill>
                <a:latin typeface="DM Sans"/>
                <a:ea typeface="DM Sans"/>
                <a:cs typeface="DM Sans"/>
                <a:sym typeface="DM Sans"/>
              </a:rPr>
              <a:t>And of-course to Have fun!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71365" y="1198165"/>
            <a:ext cx="446159" cy="391393"/>
            <a:chOff x="0" y="0"/>
            <a:chExt cx="594879" cy="521857"/>
          </a:xfrm>
        </p:grpSpPr>
        <p:sp>
          <p:nvSpPr>
            <p:cNvPr id="11" name="AutoShape 11"/>
            <p:cNvSpPr/>
            <p:nvPr/>
          </p:nvSpPr>
          <p:spPr>
            <a:xfrm>
              <a:off x="0" y="0"/>
              <a:ext cx="594879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216479"/>
              <a:ext cx="594879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432957"/>
              <a:ext cx="594861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792945" y="2706808"/>
            <a:ext cx="592583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</a:pPr>
            <a:r>
              <a:rPr lang="en-US" sz="4500">
                <a:solidFill>
                  <a:srgbClr val="244C76"/>
                </a:solidFill>
                <a:latin typeface="Staatliches"/>
                <a:ea typeface="Staatliches"/>
                <a:cs typeface="Staatliches"/>
                <a:sym typeface="Staatliches"/>
              </a:rPr>
              <a:t>1.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92945" y="3667125"/>
            <a:ext cx="592583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</a:pPr>
            <a:r>
              <a:rPr lang="en-US" sz="4500">
                <a:solidFill>
                  <a:srgbClr val="244C76"/>
                </a:solidFill>
                <a:latin typeface="Staatliches"/>
                <a:ea typeface="Staatliches"/>
                <a:cs typeface="Staatliches"/>
                <a:sym typeface="Staatliches"/>
              </a:rPr>
              <a:t>2.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92945" y="5210486"/>
            <a:ext cx="592583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</a:pPr>
            <a:r>
              <a:rPr lang="en-US" sz="4500">
                <a:solidFill>
                  <a:srgbClr val="244C76"/>
                </a:solidFill>
                <a:latin typeface="Staatliches"/>
                <a:ea typeface="Staatliches"/>
                <a:cs typeface="Staatliches"/>
                <a:sym typeface="Staatliches"/>
              </a:rPr>
              <a:t>3.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792945" y="6102203"/>
            <a:ext cx="592583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</a:pPr>
            <a:r>
              <a:rPr lang="en-US" sz="4500">
                <a:solidFill>
                  <a:srgbClr val="244C76"/>
                </a:solidFill>
                <a:latin typeface="Staatliches"/>
                <a:ea typeface="Staatliches"/>
                <a:cs typeface="Staatliches"/>
                <a:sym typeface="Staatliches"/>
              </a:rPr>
              <a:t>4.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792945" y="7298753"/>
            <a:ext cx="592583" cy="69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</a:pPr>
            <a:r>
              <a:rPr lang="en-US" sz="4500">
                <a:solidFill>
                  <a:srgbClr val="244C76"/>
                </a:solidFill>
                <a:latin typeface="Staatliches"/>
                <a:ea typeface="Staatliches"/>
                <a:cs typeface="Staatliches"/>
                <a:sym typeface="Staatliches"/>
              </a:rPr>
              <a:t>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7700" y="6644637"/>
            <a:ext cx="16992600" cy="3117071"/>
          </a:xfrm>
          <a:custGeom>
            <a:avLst/>
            <a:gdLst/>
            <a:ahLst/>
            <a:cxnLst/>
            <a:rect l="l" t="t" r="r" b="b"/>
            <a:pathLst>
              <a:path w="15787142" h="2512787">
                <a:moveTo>
                  <a:pt x="0" y="0"/>
                </a:moveTo>
                <a:lnTo>
                  <a:pt x="15787142" y="0"/>
                </a:lnTo>
                <a:lnTo>
                  <a:pt x="15787142" y="2512786"/>
                </a:lnTo>
                <a:lnTo>
                  <a:pt x="0" y="2512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570754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751977" y="200025"/>
            <a:ext cx="10784047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10499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Approach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1780106"/>
            <a:ext cx="17773650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project combines rule-based filtering and Naive Bayes inference to guess a character based on user responses.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Characters are represented as binary vectors, and filtering eliminates mismatches at each step.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 responses (0/1) filter out incompatible characters step-by-step.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If multiple candidates remain, Bayesian scoring ranks them to make the most probable guess.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30247" y="5343525"/>
            <a:ext cx="10784047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10499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rPr>
              <a:t>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74775" y="-629159"/>
            <a:ext cx="11545318" cy="1154531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70754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46915" y="4111620"/>
            <a:ext cx="6311065" cy="2216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00"/>
              </a:lnSpc>
            </a:pPr>
            <a:r>
              <a:rPr lang="en-US" sz="8500">
                <a:solidFill>
                  <a:srgbClr val="DBEFF4"/>
                </a:solidFill>
                <a:latin typeface="Staatliches"/>
                <a:ea typeface="Staatliches"/>
                <a:cs typeface="Staatliches"/>
                <a:sym typeface="Staatliches"/>
              </a:rPr>
              <a:t>Evaluation Methodology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71365" y="1198165"/>
            <a:ext cx="446159" cy="391393"/>
            <a:chOff x="0" y="0"/>
            <a:chExt cx="594879" cy="521857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594879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216479"/>
              <a:ext cx="594879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432957"/>
              <a:ext cx="594861" cy="0"/>
            </a:xfrm>
            <a:prstGeom prst="line">
              <a:avLst/>
            </a:prstGeom>
            <a:ln w="88900" cap="rnd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98504" y="8863445"/>
            <a:ext cx="1200806" cy="394855"/>
            <a:chOff x="0" y="0"/>
            <a:chExt cx="1305437" cy="429260"/>
          </a:xfrm>
        </p:grpSpPr>
        <p:sp>
          <p:nvSpPr>
            <p:cNvPr id="10" name="Freeform 10"/>
            <p:cNvSpPr/>
            <p:nvPr/>
          </p:nvSpPr>
          <p:spPr>
            <a:xfrm>
              <a:off x="0" y="-5080"/>
              <a:ext cx="1305437" cy="434340"/>
            </a:xfrm>
            <a:custGeom>
              <a:avLst/>
              <a:gdLst/>
              <a:ahLst/>
              <a:cxnLst/>
              <a:rect l="l" t="t" r="r" b="b"/>
              <a:pathLst>
                <a:path w="1305437" h="434340">
                  <a:moveTo>
                    <a:pt x="1287657" y="187960"/>
                  </a:moveTo>
                  <a:lnTo>
                    <a:pt x="1026037" y="11430"/>
                  </a:lnTo>
                  <a:cubicBezTo>
                    <a:pt x="1008257" y="0"/>
                    <a:pt x="985397" y="3810"/>
                    <a:pt x="972697" y="21590"/>
                  </a:cubicBezTo>
                  <a:cubicBezTo>
                    <a:pt x="961267" y="39370"/>
                    <a:pt x="965077" y="62230"/>
                    <a:pt x="982857" y="74930"/>
                  </a:cubicBezTo>
                  <a:lnTo>
                    <a:pt x="1141607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41607" y="257810"/>
                  </a:lnTo>
                  <a:lnTo>
                    <a:pt x="982857" y="364490"/>
                  </a:lnTo>
                  <a:cubicBezTo>
                    <a:pt x="965077" y="375920"/>
                    <a:pt x="961267" y="400050"/>
                    <a:pt x="972697" y="417830"/>
                  </a:cubicBezTo>
                  <a:cubicBezTo>
                    <a:pt x="980317" y="429260"/>
                    <a:pt x="991747" y="434340"/>
                    <a:pt x="1004447" y="434340"/>
                  </a:cubicBezTo>
                  <a:cubicBezTo>
                    <a:pt x="1012067" y="434340"/>
                    <a:pt x="1019687" y="431800"/>
                    <a:pt x="1026037" y="427990"/>
                  </a:cubicBezTo>
                  <a:lnTo>
                    <a:pt x="1288927" y="251460"/>
                  </a:lnTo>
                  <a:cubicBezTo>
                    <a:pt x="1299087" y="243840"/>
                    <a:pt x="1305437" y="232410"/>
                    <a:pt x="1305437" y="219710"/>
                  </a:cubicBezTo>
                  <a:cubicBezTo>
                    <a:pt x="1305437" y="207010"/>
                    <a:pt x="1299087" y="195580"/>
                    <a:pt x="1287657" y="18796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888213" y="1278948"/>
            <a:ext cx="10597545" cy="778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31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 project will be evaluated based on: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Correctness: The system correctly identifies the character the user is thinking of.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 experience: The interface is clean, guided, and responsive to input.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Scalability: New characters or questions can be added without rewriting logic.</a:t>
            </a: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839"/>
              </a:lnSpc>
            </a:pPr>
            <a:endParaRPr lang="en-US" sz="3199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3199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test it: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Pick a character from the list.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Play the game honestly with accurate answers.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Confirm whether the system guesses correctly or narrows down sensibly.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43823" y="643323"/>
            <a:ext cx="9000355" cy="9000355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DBF4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5090152" y="3989747"/>
            <a:ext cx="8107696" cy="273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0500">
                <a:solidFill>
                  <a:srgbClr val="570754"/>
                </a:solidFill>
                <a:latin typeface="Staatliches"/>
                <a:ea typeface="Staatliches"/>
                <a:cs typeface="Staatliches"/>
                <a:sym typeface="Staatliches"/>
              </a:rPr>
              <a:t>THank you!</a:t>
            </a:r>
          </a:p>
          <a:p>
            <a:pPr algn="ctr">
              <a:lnSpc>
                <a:spcPts val="10499"/>
              </a:lnSpc>
            </a:pPr>
            <a:r>
              <a:rPr lang="en-US" sz="10499">
                <a:solidFill>
                  <a:srgbClr val="570754"/>
                </a:solidFill>
                <a:latin typeface="Staatliches"/>
                <a:ea typeface="Staatliches"/>
                <a:cs typeface="Staatliches"/>
                <a:sym typeface="Staatliches"/>
              </a:rPr>
              <a:t>enjoy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274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Staatliches</vt:lpstr>
      <vt:lpstr>DM Sans Bold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Shruti Brahma</dc:creator>
  <cp:lastModifiedBy>Brahma, Shruti</cp:lastModifiedBy>
  <cp:revision>2</cp:revision>
  <dcterms:created xsi:type="dcterms:W3CDTF">2006-08-16T00:00:00Z</dcterms:created>
  <dcterms:modified xsi:type="dcterms:W3CDTF">2025-04-05T03:39:51Z</dcterms:modified>
  <dc:identifier>DAGju3QX74c</dc:identifier>
</cp:coreProperties>
</file>