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ato Black"/>
      <p:bold r:id="rId14"/>
      <p:boldItalic r:id="rId15"/>
    </p:embeddedFont>
    <p:embeddedFont>
      <p:font typeface="Libre Baskerville"/>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bQOFSOIPXRdANPMzmMg7qVumE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lack-boldItalic.fntdata"/><Relationship Id="rId14" Type="http://schemas.openxmlformats.org/officeDocument/2006/relationships/font" Target="fonts/LatoBlack-bold.fntdata"/><Relationship Id="rId17" Type="http://schemas.openxmlformats.org/officeDocument/2006/relationships/font" Target="fonts/LibreBaskerville-bold.fntdata"/><Relationship Id="rId16" Type="http://schemas.openxmlformats.org/officeDocument/2006/relationships/font" Target="fonts/LibreBaskerville-regular.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ibreBaskervill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d38b7005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d38b7005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bd38b7005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d1df5bfc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d1df5bfc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bd1df5bfc4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d896d5f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d896d5f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bd896d5fa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d38b7005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d38b7005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bd38b7005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d896d5fa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d896d5fa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bd896d5fad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shruti-c-bb2902212/" TargetMode="External"/><Relationship Id="rId4" Type="http://schemas.openxmlformats.org/officeDocument/2006/relationships/hyperlink" Target="https://github.com/Shrutic-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72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b="1" lang="en-IN" sz="2300">
                <a:solidFill>
                  <a:schemeClr val="dk1"/>
                </a:solidFill>
                <a:latin typeface="Calibri"/>
                <a:ea typeface="Calibri"/>
                <a:cs typeface="Calibri"/>
                <a:sym typeface="Calibri"/>
              </a:rPr>
              <a:t>Code Refactoring and Bug Fixing</a:t>
            </a:r>
            <a:endParaRPr b="1" i="0" sz="1900" u="none" cap="none" strike="noStrike">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00" y="1299175"/>
            <a:ext cx="10083300" cy="41559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1"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I’m Shruti Chavan, Currently </a:t>
            </a:r>
            <a:r>
              <a:rPr lang="en-IN" sz="2200">
                <a:solidFill>
                  <a:schemeClr val="dk1"/>
                </a:solidFill>
                <a:latin typeface="Calibri"/>
                <a:ea typeface="Calibri"/>
                <a:cs typeface="Calibri"/>
                <a:sym typeface="Calibri"/>
              </a:rPr>
              <a:t>pursuing B.E in Computer Engineering from Pune Institute of Computer technology</a:t>
            </a:r>
            <a:endParaRPr sz="22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Data enthusiast with a strong passion for data analysis and a commitment to continuous learning. Eager to leverage analytical skills to drive valuable insights and contribute to data-driven solutions.</a:t>
            </a:r>
            <a:endParaRPr sz="22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Worked as Data Science Intern at QAAgility.</a:t>
            </a:r>
            <a:endParaRPr sz="22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1" lang="en-IN" sz="2200">
                <a:solidFill>
                  <a:schemeClr val="dk1"/>
                </a:solidFill>
                <a:latin typeface="Calibri"/>
                <a:ea typeface="Calibri"/>
                <a:cs typeface="Calibri"/>
                <a:sym typeface="Calibri"/>
              </a:rPr>
              <a:t>Linkedin</a:t>
            </a:r>
            <a:r>
              <a:rPr b="1" lang="en-IN" sz="2200">
                <a:solidFill>
                  <a:schemeClr val="dk1"/>
                </a:solidFill>
                <a:latin typeface="Calibri"/>
                <a:ea typeface="Calibri"/>
                <a:cs typeface="Calibri"/>
                <a:sym typeface="Calibri"/>
              </a:rPr>
              <a:t>: </a:t>
            </a:r>
            <a:r>
              <a:rPr lang="en-IN" sz="2200" u="sng">
                <a:solidFill>
                  <a:schemeClr val="hlink"/>
                </a:solidFill>
                <a:latin typeface="Calibri"/>
                <a:ea typeface="Calibri"/>
                <a:cs typeface="Calibri"/>
                <a:sym typeface="Calibri"/>
                <a:hlinkClick r:id="rId3"/>
              </a:rPr>
              <a:t>https://www.linkedin.com/in/shruti-c-bb2902212/</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1" lang="en-IN" sz="2200">
                <a:solidFill>
                  <a:schemeClr val="dk1"/>
                </a:solidFill>
                <a:latin typeface="Calibri"/>
                <a:ea typeface="Calibri"/>
                <a:cs typeface="Calibri"/>
                <a:sym typeface="Calibri"/>
              </a:rPr>
              <a:t>Github:  </a:t>
            </a:r>
            <a:r>
              <a:rPr lang="en-IN" sz="2200" u="sng">
                <a:solidFill>
                  <a:schemeClr val="hlink"/>
                </a:solidFill>
                <a:latin typeface="Calibri"/>
                <a:ea typeface="Calibri"/>
                <a:cs typeface="Calibri"/>
                <a:sym typeface="Calibri"/>
                <a:hlinkClick r:id="rId4"/>
              </a:rPr>
              <a:t>https://github.com/Shrutic-24</a:t>
            </a:r>
            <a:endParaRPr b="1" sz="220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(This should be the PPT flow)  </a:t>
            </a:r>
            <a:endParaRPr b="1">
              <a:solidFill>
                <a:srgbClr val="FF0000"/>
              </a:solidFill>
            </a:endParaRPr>
          </a:p>
        </p:txBody>
      </p:sp>
      <p:sp>
        <p:nvSpPr>
          <p:cNvPr id="111" name="Google Shape;111;p4"/>
          <p:cNvSpPr txBox="1"/>
          <p:nvPr>
            <p:ph idx="1" type="body"/>
          </p:nvPr>
        </p:nvSpPr>
        <p:spPr>
          <a:xfrm>
            <a:off x="731755" y="1419380"/>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1000"/>
              </a:spcBef>
              <a:spcAft>
                <a:spcPts val="0"/>
              </a:spcAft>
              <a:buNone/>
            </a:pPr>
            <a:r>
              <a:rPr lang="en-IN"/>
              <a:t>The key Objective of the project include:</a:t>
            </a:r>
            <a:endParaRPr/>
          </a:p>
          <a:p>
            <a:pPr indent="-393065" lvl="0" marL="457200" rtl="0" algn="l">
              <a:lnSpc>
                <a:spcPct val="150000"/>
              </a:lnSpc>
              <a:spcBef>
                <a:spcPts val="1000"/>
              </a:spcBef>
              <a:spcAft>
                <a:spcPts val="0"/>
              </a:spcAft>
              <a:buSzPct val="100000"/>
              <a:buChar char="-"/>
            </a:pPr>
            <a:r>
              <a:rPr lang="en-IN"/>
              <a:t>Refactoring the existing codebase to improve its structure, readability, and maintainability.</a:t>
            </a:r>
            <a:endParaRPr/>
          </a:p>
          <a:p>
            <a:pPr indent="-393065" lvl="0" marL="457200" rtl="0" algn="l">
              <a:lnSpc>
                <a:spcPct val="150000"/>
              </a:lnSpc>
              <a:spcBef>
                <a:spcPts val="0"/>
              </a:spcBef>
              <a:spcAft>
                <a:spcPts val="0"/>
              </a:spcAft>
              <a:buSzPct val="100000"/>
              <a:buChar char="-"/>
            </a:pPr>
            <a:r>
              <a:rPr lang="en-IN"/>
              <a:t>Identifying and fixing bugs within the application, particularly those affecting its functionality.</a:t>
            </a:r>
            <a:endParaRPr/>
          </a:p>
          <a:p>
            <a:pPr indent="-393065" lvl="0" marL="457200" rtl="0" algn="l">
              <a:lnSpc>
                <a:spcPct val="150000"/>
              </a:lnSpc>
              <a:spcBef>
                <a:spcPts val="0"/>
              </a:spcBef>
              <a:spcAft>
                <a:spcPts val="0"/>
              </a:spcAft>
              <a:buSzPct val="100000"/>
              <a:buChar char="-"/>
            </a:pPr>
            <a:r>
              <a:rPr lang="en-IN"/>
              <a:t>Ensuring the Note Taking Application work seamlessly as intended</a:t>
            </a:r>
            <a:endParaRPr/>
          </a:p>
          <a:p>
            <a:pPr indent="-393065" lvl="0" marL="457200" rtl="0" algn="l">
              <a:lnSpc>
                <a:spcPct val="150000"/>
              </a:lnSpc>
              <a:spcBef>
                <a:spcPts val="0"/>
              </a:spcBef>
              <a:spcAft>
                <a:spcPts val="0"/>
              </a:spcAft>
              <a:buSzPct val="100000"/>
              <a:buChar char="-"/>
            </a:pPr>
            <a:r>
              <a:rPr lang="en-IN"/>
              <a:t>Documenting all identified bugs along with the approach used to resolve the bug, providing clear and comprehensive documentation.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d38b7005c_0_2"/>
          <p:cNvSpPr txBox="1"/>
          <p:nvPr>
            <p:ph type="title"/>
          </p:nvPr>
        </p:nvSpPr>
        <p:spPr>
          <a:xfrm>
            <a:off x="838200" y="197050"/>
            <a:ext cx="10515600" cy="559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26829"/>
              <a:buFont typeface="Arial"/>
              <a:buNone/>
            </a:pPr>
            <a:r>
              <a:rPr lang="en-IN" sz="4100">
                <a:solidFill>
                  <a:srgbClr val="FF0000"/>
                </a:solidFill>
              </a:rPr>
              <a:t>Bugs and Resolution Approaches</a:t>
            </a:r>
            <a:endParaRPr sz="4100"/>
          </a:p>
        </p:txBody>
      </p:sp>
      <p:sp>
        <p:nvSpPr>
          <p:cNvPr id="118" name="Google Shape;118;g2bd38b7005c_0_2"/>
          <p:cNvSpPr txBox="1"/>
          <p:nvPr>
            <p:ph idx="1" type="body"/>
          </p:nvPr>
        </p:nvSpPr>
        <p:spPr>
          <a:xfrm>
            <a:off x="268950" y="1681175"/>
            <a:ext cx="5728800" cy="352800"/>
          </a:xfrm>
          <a:prstGeom prst="rect">
            <a:avLst/>
          </a:prstGeom>
        </p:spPr>
        <p:txBody>
          <a:bodyPr anchorCtr="0" anchor="b" bIns="45700" lIns="91425" spcFirstLastPara="1" rIns="91425" wrap="square" tIns="45700">
            <a:normAutofit lnSpcReduction="20000"/>
          </a:bodyPr>
          <a:lstStyle/>
          <a:p>
            <a:pPr indent="0" lvl="0" marL="0" rtl="0" algn="l">
              <a:spcBef>
                <a:spcPts val="1000"/>
              </a:spcBef>
              <a:spcAft>
                <a:spcPts val="0"/>
              </a:spcAft>
              <a:buNone/>
            </a:pPr>
            <a:r>
              <a:rPr lang="en-IN"/>
              <a:t>HTML Code:</a:t>
            </a:r>
            <a:endParaRPr/>
          </a:p>
        </p:txBody>
      </p:sp>
      <p:sp>
        <p:nvSpPr>
          <p:cNvPr id="119" name="Google Shape;119;g2bd38b7005c_0_2"/>
          <p:cNvSpPr txBox="1"/>
          <p:nvPr>
            <p:ph idx="2" type="body"/>
          </p:nvPr>
        </p:nvSpPr>
        <p:spPr>
          <a:xfrm>
            <a:off x="839788" y="2505075"/>
            <a:ext cx="5157900" cy="368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20" name="Google Shape;120;g2bd38b7005c_0_2"/>
          <p:cNvSpPr txBox="1"/>
          <p:nvPr>
            <p:ph idx="3" type="body"/>
          </p:nvPr>
        </p:nvSpPr>
        <p:spPr>
          <a:xfrm>
            <a:off x="6172200" y="1563494"/>
            <a:ext cx="5183100" cy="352800"/>
          </a:xfrm>
          <a:prstGeom prst="rect">
            <a:avLst/>
          </a:prstGeom>
        </p:spPr>
        <p:txBody>
          <a:bodyPr anchorCtr="0" anchor="b" bIns="45700" lIns="91425" spcFirstLastPara="1" rIns="91425" wrap="square" tIns="45700">
            <a:normAutofit lnSpcReduction="20000"/>
          </a:bodyPr>
          <a:lstStyle/>
          <a:p>
            <a:pPr indent="0" lvl="0" marL="0" rtl="0" algn="l">
              <a:spcBef>
                <a:spcPts val="1000"/>
              </a:spcBef>
              <a:spcAft>
                <a:spcPts val="0"/>
              </a:spcAft>
              <a:buNone/>
            </a:pPr>
            <a:r>
              <a:rPr lang="en-IN"/>
              <a:t>Flask Code:</a:t>
            </a:r>
            <a:endParaRPr/>
          </a:p>
        </p:txBody>
      </p:sp>
      <p:sp>
        <p:nvSpPr>
          <p:cNvPr id="121" name="Google Shape;121;g2bd38b7005c_0_2"/>
          <p:cNvSpPr txBox="1"/>
          <p:nvPr>
            <p:ph idx="4" type="body"/>
          </p:nvPr>
        </p:nvSpPr>
        <p:spPr>
          <a:xfrm>
            <a:off x="423600" y="907675"/>
            <a:ext cx="10283700" cy="559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IN"/>
              <a:t>The following code snippet contains </a:t>
            </a:r>
            <a:r>
              <a:rPr lang="en-IN"/>
              <a:t>initial</a:t>
            </a:r>
            <a:r>
              <a:rPr lang="en-IN"/>
              <a:t> Application , which contains identifiable Bugs </a:t>
            </a:r>
            <a:r>
              <a:rPr lang="en-IN"/>
              <a:t>impacting</a:t>
            </a:r>
            <a:r>
              <a:rPr lang="en-IN"/>
              <a:t> its functionality.</a:t>
            </a:r>
            <a:endParaRPr/>
          </a:p>
        </p:txBody>
      </p:sp>
      <p:pic>
        <p:nvPicPr>
          <p:cNvPr id="122" name="Google Shape;122;g2bd38b7005c_0_2"/>
          <p:cNvPicPr preferRelativeResize="0"/>
          <p:nvPr/>
        </p:nvPicPr>
        <p:blipFill rotWithShape="1">
          <a:blip r:embed="rId3">
            <a:alphaModFix/>
          </a:blip>
          <a:srcRect b="24999" l="5016" r="34322" t="12500"/>
          <a:stretch/>
        </p:blipFill>
        <p:spPr>
          <a:xfrm>
            <a:off x="268950" y="2033975"/>
            <a:ext cx="5728748" cy="4605501"/>
          </a:xfrm>
          <a:prstGeom prst="rect">
            <a:avLst/>
          </a:prstGeom>
          <a:noFill/>
          <a:ln>
            <a:noFill/>
          </a:ln>
        </p:spPr>
      </p:pic>
      <p:pic>
        <p:nvPicPr>
          <p:cNvPr id="123" name="Google Shape;123;g2bd38b7005c_0_2"/>
          <p:cNvPicPr preferRelativeResize="0"/>
          <p:nvPr/>
        </p:nvPicPr>
        <p:blipFill rotWithShape="1">
          <a:blip r:embed="rId4">
            <a:alphaModFix/>
          </a:blip>
          <a:srcRect b="41129" l="5740" r="47736" t="11838"/>
          <a:stretch/>
        </p:blipFill>
        <p:spPr>
          <a:xfrm>
            <a:off x="6488200" y="2033975"/>
            <a:ext cx="5294776" cy="415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bd1df5bfc4_0_3"/>
          <p:cNvSpPr txBox="1"/>
          <p:nvPr>
            <p:ph idx="1" type="body"/>
          </p:nvPr>
        </p:nvSpPr>
        <p:spPr>
          <a:xfrm>
            <a:off x="838200" y="319375"/>
            <a:ext cx="10515600" cy="5857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Bug 1: Form Action and Method</a:t>
            </a:r>
            <a:endParaRPr b="1"/>
          </a:p>
          <a:p>
            <a:pPr indent="-387350" lvl="0" marL="457200" rtl="0" algn="l">
              <a:spcBef>
                <a:spcPts val="1000"/>
              </a:spcBef>
              <a:spcAft>
                <a:spcPts val="0"/>
              </a:spcAft>
              <a:buSzPts val="2500"/>
              <a:buChar char="-"/>
            </a:pPr>
            <a:r>
              <a:rPr lang="en-IN" sz="2500"/>
              <a:t>Description: In HTML form, the </a:t>
            </a:r>
            <a:r>
              <a:rPr b="1" i="1" lang="en-IN" sz="2500"/>
              <a:t>action</a:t>
            </a:r>
            <a:r>
              <a:rPr lang="en-IN" sz="2500"/>
              <a:t> attribute of the form </a:t>
            </a:r>
            <a:r>
              <a:rPr b="1" i="1" lang="en-IN" sz="2500"/>
              <a:t>tag </a:t>
            </a:r>
            <a:r>
              <a:rPr lang="en-IN" sz="2500"/>
              <a:t>is missing. Without specifying an action, the form will default to submitting to the current URL, which in this case may not be what's intended.</a:t>
            </a:r>
            <a:endParaRPr sz="2500"/>
          </a:p>
          <a:p>
            <a:pPr indent="0" lvl="0" marL="0" rtl="0" algn="l">
              <a:spcBef>
                <a:spcPts val="1000"/>
              </a:spcBef>
              <a:spcAft>
                <a:spcPts val="0"/>
              </a:spcAft>
              <a:buNone/>
            </a:pPr>
            <a:r>
              <a:rPr b="1" lang="en-IN" sz="2500"/>
              <a:t>Resolution Approach:</a:t>
            </a:r>
            <a:endParaRPr b="1" sz="2500"/>
          </a:p>
          <a:p>
            <a:pPr indent="-387350" lvl="0" marL="457200" rtl="0" algn="l">
              <a:spcBef>
                <a:spcPts val="1000"/>
              </a:spcBef>
              <a:spcAft>
                <a:spcPts val="0"/>
              </a:spcAft>
              <a:buSzPts val="2500"/>
              <a:buChar char="-"/>
            </a:pPr>
            <a:r>
              <a:rPr lang="en-IN" sz="2500"/>
              <a:t>Added </a:t>
            </a:r>
            <a:r>
              <a:rPr b="1" i="1" lang="en-IN" sz="2500"/>
              <a:t>action="/"</a:t>
            </a:r>
            <a:r>
              <a:rPr lang="en-IN" sz="2500"/>
              <a:t> to the </a:t>
            </a:r>
            <a:r>
              <a:rPr b="1" i="1" lang="en-IN" sz="2500"/>
              <a:t>&lt;form&gt; </a:t>
            </a:r>
            <a:r>
              <a:rPr lang="en-IN" sz="2500"/>
              <a:t>tag to specify the URL where the form data should be submitted.</a:t>
            </a:r>
            <a:endParaRPr sz="2500"/>
          </a:p>
          <a:p>
            <a:pPr indent="-387350" lvl="0" marL="457200" rtl="0" algn="l">
              <a:spcBef>
                <a:spcPts val="0"/>
              </a:spcBef>
              <a:spcAft>
                <a:spcPts val="0"/>
              </a:spcAft>
              <a:buSzPts val="2500"/>
              <a:buChar char="-"/>
            </a:pPr>
            <a:r>
              <a:rPr lang="en-IN" sz="2500"/>
              <a:t>Specified </a:t>
            </a:r>
            <a:r>
              <a:rPr b="1" i="1" lang="en-IN" sz="2500"/>
              <a:t>method="POST"</a:t>
            </a:r>
            <a:r>
              <a:rPr lang="en-IN" sz="2500"/>
              <a:t> in the &lt;form&gt; tag to ensure that form data is sent using the POST method.</a:t>
            </a:r>
            <a:endParaRPr sz="2500"/>
          </a:p>
          <a:p>
            <a:pPr indent="0" lvl="0" marL="457200" rtl="0" algn="l">
              <a:spcBef>
                <a:spcPts val="1000"/>
              </a:spcBef>
              <a:spcAft>
                <a:spcPts val="0"/>
              </a:spcAft>
              <a:buNone/>
            </a:pPr>
            <a:r>
              <a:t/>
            </a:r>
            <a:endParaRPr sz="2500"/>
          </a:p>
          <a:p>
            <a:pPr indent="0" lvl="0" marL="457200" rtl="0" algn="l">
              <a:spcBef>
                <a:spcPts val="1000"/>
              </a:spcBef>
              <a:spcAft>
                <a:spcPts val="0"/>
              </a:spcAft>
              <a:buNone/>
            </a:pPr>
            <a:r>
              <a:rPr lang="en-IN" sz="2500"/>
              <a:t>  </a:t>
            </a:r>
            <a:r>
              <a:rPr lang="en-IN" sz="3050">
                <a:solidFill>
                  <a:srgbClr val="808080"/>
                </a:solidFill>
                <a:highlight>
                  <a:srgbClr val="1F1F1F"/>
                </a:highlight>
                <a:latin typeface="Courier New"/>
                <a:ea typeface="Courier New"/>
                <a:cs typeface="Courier New"/>
                <a:sym typeface="Courier New"/>
              </a:rPr>
              <a:t>&lt;</a:t>
            </a:r>
            <a:r>
              <a:rPr lang="en-IN" sz="3050">
                <a:solidFill>
                  <a:srgbClr val="569CD6"/>
                </a:solidFill>
                <a:highlight>
                  <a:srgbClr val="1F1F1F"/>
                </a:highlight>
                <a:latin typeface="Courier New"/>
                <a:ea typeface="Courier New"/>
                <a:cs typeface="Courier New"/>
                <a:sym typeface="Courier New"/>
              </a:rPr>
              <a:t>form</a:t>
            </a:r>
            <a:r>
              <a:rPr lang="en-IN" sz="3050">
                <a:solidFill>
                  <a:srgbClr val="CCCCCC"/>
                </a:solidFill>
                <a:highlight>
                  <a:srgbClr val="1F1F1F"/>
                </a:highlight>
                <a:latin typeface="Courier New"/>
                <a:ea typeface="Courier New"/>
                <a:cs typeface="Courier New"/>
                <a:sym typeface="Courier New"/>
              </a:rPr>
              <a:t> </a:t>
            </a:r>
            <a:r>
              <a:rPr lang="en-IN" sz="3050">
                <a:solidFill>
                  <a:srgbClr val="9CDCFE"/>
                </a:solidFill>
                <a:highlight>
                  <a:srgbClr val="1F1F1F"/>
                </a:highlight>
                <a:latin typeface="Courier New"/>
                <a:ea typeface="Courier New"/>
                <a:cs typeface="Courier New"/>
                <a:sym typeface="Courier New"/>
              </a:rPr>
              <a:t>action</a:t>
            </a:r>
            <a:r>
              <a:rPr lang="en-IN" sz="3050">
                <a:solidFill>
                  <a:srgbClr val="CCCCCC"/>
                </a:solidFill>
                <a:highlight>
                  <a:srgbClr val="1F1F1F"/>
                </a:highlight>
                <a:latin typeface="Courier New"/>
                <a:ea typeface="Courier New"/>
                <a:cs typeface="Courier New"/>
                <a:sym typeface="Courier New"/>
              </a:rPr>
              <a:t>=</a:t>
            </a:r>
            <a:r>
              <a:rPr lang="en-IN" sz="3050">
                <a:solidFill>
                  <a:srgbClr val="CE9178"/>
                </a:solidFill>
                <a:highlight>
                  <a:srgbClr val="1F1F1F"/>
                </a:highlight>
                <a:latin typeface="Courier New"/>
                <a:ea typeface="Courier New"/>
                <a:cs typeface="Courier New"/>
                <a:sym typeface="Courier New"/>
              </a:rPr>
              <a:t>"/"</a:t>
            </a:r>
            <a:r>
              <a:rPr lang="en-IN" sz="3050">
                <a:solidFill>
                  <a:srgbClr val="CCCCCC"/>
                </a:solidFill>
                <a:highlight>
                  <a:srgbClr val="1F1F1F"/>
                </a:highlight>
                <a:latin typeface="Courier New"/>
                <a:ea typeface="Courier New"/>
                <a:cs typeface="Courier New"/>
                <a:sym typeface="Courier New"/>
              </a:rPr>
              <a:t> </a:t>
            </a:r>
            <a:r>
              <a:rPr lang="en-IN" sz="3050">
                <a:solidFill>
                  <a:srgbClr val="9CDCFE"/>
                </a:solidFill>
                <a:highlight>
                  <a:srgbClr val="1F1F1F"/>
                </a:highlight>
                <a:latin typeface="Courier New"/>
                <a:ea typeface="Courier New"/>
                <a:cs typeface="Courier New"/>
                <a:sym typeface="Courier New"/>
              </a:rPr>
              <a:t>method</a:t>
            </a:r>
            <a:r>
              <a:rPr lang="en-IN" sz="3050">
                <a:solidFill>
                  <a:srgbClr val="CCCCCC"/>
                </a:solidFill>
                <a:highlight>
                  <a:srgbClr val="1F1F1F"/>
                </a:highlight>
                <a:latin typeface="Courier New"/>
                <a:ea typeface="Courier New"/>
                <a:cs typeface="Courier New"/>
                <a:sym typeface="Courier New"/>
              </a:rPr>
              <a:t>=</a:t>
            </a:r>
            <a:r>
              <a:rPr lang="en-IN" sz="3050">
                <a:solidFill>
                  <a:srgbClr val="CE9178"/>
                </a:solidFill>
                <a:highlight>
                  <a:srgbClr val="1F1F1F"/>
                </a:highlight>
                <a:latin typeface="Courier New"/>
                <a:ea typeface="Courier New"/>
                <a:cs typeface="Courier New"/>
                <a:sym typeface="Courier New"/>
              </a:rPr>
              <a:t>"POST"</a:t>
            </a:r>
            <a:r>
              <a:rPr lang="en-IN" sz="3050">
                <a:solidFill>
                  <a:srgbClr val="808080"/>
                </a:solidFill>
                <a:highlight>
                  <a:srgbClr val="1F1F1F"/>
                </a:highlight>
                <a:latin typeface="Courier New"/>
                <a:ea typeface="Courier New"/>
                <a:cs typeface="Courier New"/>
                <a:sym typeface="Courier New"/>
              </a:rPr>
              <a:t>&gt;</a:t>
            </a:r>
            <a:endParaRPr sz="3050">
              <a:solidFill>
                <a:srgbClr val="808080"/>
              </a:solidFill>
              <a:highlight>
                <a:srgbClr val="1F1F1F"/>
              </a:highlight>
              <a:latin typeface="Courier New"/>
              <a:ea typeface="Courier New"/>
              <a:cs typeface="Courier New"/>
              <a:sym typeface="Courier New"/>
            </a:endParaRPr>
          </a:p>
          <a:p>
            <a:pPr indent="0" lvl="0" marL="457200" rtl="0" algn="l">
              <a:spcBef>
                <a:spcPts val="1000"/>
              </a:spcBef>
              <a:spcAft>
                <a:spcPts val="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bd896d5fad_0_0"/>
          <p:cNvSpPr txBox="1"/>
          <p:nvPr>
            <p:ph idx="1" type="body"/>
          </p:nvPr>
        </p:nvSpPr>
        <p:spPr>
          <a:xfrm>
            <a:off x="838200" y="537875"/>
            <a:ext cx="10515600" cy="563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IN"/>
              <a:t>Bug 2: Submit Button Type</a:t>
            </a:r>
            <a:endParaRPr b="1"/>
          </a:p>
          <a:p>
            <a:pPr indent="-387350" lvl="0" marL="457200" rtl="0" algn="l">
              <a:spcBef>
                <a:spcPts val="1000"/>
              </a:spcBef>
              <a:spcAft>
                <a:spcPts val="0"/>
              </a:spcAft>
              <a:buSzPts val="2500"/>
              <a:buChar char="-"/>
            </a:pPr>
            <a:r>
              <a:rPr lang="en-IN" sz="2500"/>
              <a:t>Description: In HTML form, the submit button should be of type submit to trigger the form submission.</a:t>
            </a:r>
            <a:endParaRPr sz="2500"/>
          </a:p>
          <a:p>
            <a:pPr indent="0" lvl="0" marL="0" rtl="0" algn="l">
              <a:spcBef>
                <a:spcPts val="1000"/>
              </a:spcBef>
              <a:spcAft>
                <a:spcPts val="0"/>
              </a:spcAft>
              <a:buClr>
                <a:schemeClr val="dk1"/>
              </a:buClr>
              <a:buSzPts val="1100"/>
              <a:buFont typeface="Arial"/>
              <a:buNone/>
            </a:pPr>
            <a:r>
              <a:rPr b="1" lang="en-IN" sz="2500"/>
              <a:t>Resolution Approach:</a:t>
            </a:r>
            <a:endParaRPr b="1" sz="2500"/>
          </a:p>
          <a:p>
            <a:pPr indent="-342900" lvl="0" marL="457200" rtl="0" algn="l">
              <a:spcBef>
                <a:spcPts val="1000"/>
              </a:spcBef>
              <a:spcAft>
                <a:spcPts val="0"/>
              </a:spcAft>
              <a:buSzPts val="1800"/>
              <a:buChar char="-"/>
            </a:pPr>
            <a:r>
              <a:rPr lang="en-IN" sz="2500"/>
              <a:t>Changed the button type to </a:t>
            </a:r>
            <a:r>
              <a:rPr b="1" i="1" lang="en-IN" sz="2500"/>
              <a:t>type="submit"</a:t>
            </a:r>
            <a:r>
              <a:rPr lang="en-IN" sz="2500"/>
              <a:t> to ensure that clicking the button triggers the form submission.</a:t>
            </a:r>
            <a:endParaRPr sz="2500"/>
          </a:p>
          <a:p>
            <a:pPr indent="0" lvl="0" marL="457200" rtl="0" algn="l">
              <a:spcBef>
                <a:spcPts val="1000"/>
              </a:spcBef>
              <a:spcAft>
                <a:spcPts val="0"/>
              </a:spcAft>
              <a:buNone/>
            </a:pPr>
            <a:r>
              <a:t/>
            </a:r>
            <a:endParaRPr sz="2500"/>
          </a:p>
          <a:p>
            <a:pPr indent="0" lvl="0" marL="457200" rtl="0" algn="l">
              <a:spcBef>
                <a:spcPts val="1000"/>
              </a:spcBef>
              <a:spcAft>
                <a:spcPts val="0"/>
              </a:spcAft>
              <a:buNone/>
            </a:pPr>
            <a:r>
              <a:rPr lang="en-IN" sz="2500"/>
              <a:t>    </a:t>
            </a:r>
            <a:r>
              <a:rPr lang="en-IN" sz="3050">
                <a:solidFill>
                  <a:srgbClr val="808080"/>
                </a:solidFill>
                <a:highlight>
                  <a:srgbClr val="1F1F1F"/>
                </a:highlight>
                <a:latin typeface="Courier New"/>
                <a:ea typeface="Courier New"/>
                <a:cs typeface="Courier New"/>
                <a:sym typeface="Courier New"/>
              </a:rPr>
              <a:t>&lt;</a:t>
            </a:r>
            <a:r>
              <a:rPr lang="en-IN" sz="3050">
                <a:solidFill>
                  <a:srgbClr val="569CD6"/>
                </a:solidFill>
                <a:highlight>
                  <a:srgbClr val="1F1F1F"/>
                </a:highlight>
                <a:latin typeface="Courier New"/>
                <a:ea typeface="Courier New"/>
                <a:cs typeface="Courier New"/>
                <a:sym typeface="Courier New"/>
              </a:rPr>
              <a:t>button</a:t>
            </a:r>
            <a:r>
              <a:rPr lang="en-IN" sz="3050">
                <a:solidFill>
                  <a:srgbClr val="CCCCCC"/>
                </a:solidFill>
                <a:highlight>
                  <a:srgbClr val="1F1F1F"/>
                </a:highlight>
                <a:latin typeface="Courier New"/>
                <a:ea typeface="Courier New"/>
                <a:cs typeface="Courier New"/>
                <a:sym typeface="Courier New"/>
              </a:rPr>
              <a:t> </a:t>
            </a:r>
            <a:r>
              <a:rPr lang="en-IN" sz="3050">
                <a:solidFill>
                  <a:srgbClr val="9CDCFE"/>
                </a:solidFill>
                <a:highlight>
                  <a:srgbClr val="1F1F1F"/>
                </a:highlight>
                <a:latin typeface="Courier New"/>
                <a:ea typeface="Courier New"/>
                <a:cs typeface="Courier New"/>
                <a:sym typeface="Courier New"/>
              </a:rPr>
              <a:t>type</a:t>
            </a:r>
            <a:r>
              <a:rPr lang="en-IN" sz="3050">
                <a:solidFill>
                  <a:srgbClr val="CCCCCC"/>
                </a:solidFill>
                <a:highlight>
                  <a:srgbClr val="1F1F1F"/>
                </a:highlight>
                <a:latin typeface="Courier New"/>
                <a:ea typeface="Courier New"/>
                <a:cs typeface="Courier New"/>
                <a:sym typeface="Courier New"/>
              </a:rPr>
              <a:t>=</a:t>
            </a:r>
            <a:r>
              <a:rPr lang="en-IN" sz="3050">
                <a:solidFill>
                  <a:srgbClr val="CE9178"/>
                </a:solidFill>
                <a:highlight>
                  <a:srgbClr val="1F1F1F"/>
                </a:highlight>
                <a:latin typeface="Courier New"/>
                <a:ea typeface="Courier New"/>
                <a:cs typeface="Courier New"/>
                <a:sym typeface="Courier New"/>
              </a:rPr>
              <a:t>"submit"</a:t>
            </a:r>
            <a:r>
              <a:rPr lang="en-IN" sz="3050">
                <a:solidFill>
                  <a:srgbClr val="808080"/>
                </a:solidFill>
                <a:highlight>
                  <a:srgbClr val="1F1F1F"/>
                </a:highlight>
                <a:latin typeface="Courier New"/>
                <a:ea typeface="Courier New"/>
                <a:cs typeface="Courier New"/>
                <a:sym typeface="Courier New"/>
              </a:rPr>
              <a:t>&gt;</a:t>
            </a:r>
            <a:r>
              <a:rPr lang="en-IN" sz="3050">
                <a:solidFill>
                  <a:srgbClr val="CCCCCC"/>
                </a:solidFill>
                <a:highlight>
                  <a:srgbClr val="1F1F1F"/>
                </a:highlight>
                <a:latin typeface="Courier New"/>
                <a:ea typeface="Courier New"/>
                <a:cs typeface="Courier New"/>
                <a:sym typeface="Courier New"/>
              </a:rPr>
              <a:t>Add Note</a:t>
            </a:r>
            <a:r>
              <a:rPr lang="en-IN" sz="3050">
                <a:solidFill>
                  <a:srgbClr val="808080"/>
                </a:solidFill>
                <a:highlight>
                  <a:srgbClr val="1F1F1F"/>
                </a:highlight>
                <a:latin typeface="Courier New"/>
                <a:ea typeface="Courier New"/>
                <a:cs typeface="Courier New"/>
                <a:sym typeface="Courier New"/>
              </a:rPr>
              <a:t>&lt;/</a:t>
            </a:r>
            <a:r>
              <a:rPr lang="en-IN" sz="3050">
                <a:solidFill>
                  <a:srgbClr val="569CD6"/>
                </a:solidFill>
                <a:highlight>
                  <a:srgbClr val="1F1F1F"/>
                </a:highlight>
                <a:latin typeface="Courier New"/>
                <a:ea typeface="Courier New"/>
                <a:cs typeface="Courier New"/>
                <a:sym typeface="Courier New"/>
              </a:rPr>
              <a:t>button</a:t>
            </a:r>
            <a:r>
              <a:rPr lang="en-IN" sz="3050">
                <a:solidFill>
                  <a:srgbClr val="808080"/>
                </a:solidFill>
                <a:highlight>
                  <a:srgbClr val="1F1F1F"/>
                </a:highlight>
                <a:latin typeface="Courier New"/>
                <a:ea typeface="Courier New"/>
                <a:cs typeface="Courier New"/>
                <a:sym typeface="Courier New"/>
              </a:rPr>
              <a:t>&gt;</a:t>
            </a:r>
            <a:endParaRPr sz="3050">
              <a:solidFill>
                <a:srgbClr val="808080"/>
              </a:solidFill>
              <a:highlight>
                <a:srgbClr val="1F1F1F"/>
              </a:highlight>
              <a:latin typeface="Courier New"/>
              <a:ea typeface="Courier New"/>
              <a:cs typeface="Courier New"/>
              <a:sym typeface="Courier New"/>
            </a:endParaRPr>
          </a:p>
          <a:p>
            <a:pPr indent="0" lvl="0" marL="457200" rtl="0" algn="l">
              <a:spcBef>
                <a:spcPts val="1000"/>
              </a:spcBef>
              <a:spcAft>
                <a:spcPts val="0"/>
              </a:spcAft>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d38b7005c_0_19"/>
          <p:cNvSpPr txBox="1"/>
          <p:nvPr>
            <p:ph idx="1" type="body"/>
          </p:nvPr>
        </p:nvSpPr>
        <p:spPr>
          <a:xfrm>
            <a:off x="672350" y="201700"/>
            <a:ext cx="10976100" cy="62361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b="1" lang="en-IN" sz="5040"/>
              <a:t>Bug 3: Handling Form Submission</a:t>
            </a:r>
            <a:endParaRPr b="1" sz="5040"/>
          </a:p>
          <a:p>
            <a:pPr indent="-380872" lvl="0" marL="457200" rtl="0" algn="l">
              <a:spcBef>
                <a:spcPts val="1000"/>
              </a:spcBef>
              <a:spcAft>
                <a:spcPts val="0"/>
              </a:spcAft>
              <a:buSzPct val="100000"/>
              <a:buChar char="-"/>
            </a:pPr>
            <a:r>
              <a:rPr lang="en-IN" sz="3425"/>
              <a:t>Description: In the Flask route /, the method is set to POST, but the form in the HTML does not specify a method. By default, forms use the GET method if not specified, which means the Flask route won't capture the form data properly.</a:t>
            </a:r>
            <a:endParaRPr sz="3425"/>
          </a:p>
          <a:p>
            <a:pPr indent="0" lvl="0" marL="0" rtl="0" algn="l">
              <a:spcBef>
                <a:spcPts val="1000"/>
              </a:spcBef>
              <a:spcAft>
                <a:spcPts val="0"/>
              </a:spcAft>
              <a:buNone/>
            </a:pPr>
            <a:r>
              <a:rPr b="1" lang="en-IN" sz="2500"/>
              <a:t>Resolution Approach: </a:t>
            </a:r>
            <a:endParaRPr b="1" sz="2500"/>
          </a:p>
          <a:p>
            <a:pPr indent="-364363" lvl="0" marL="457200" rtl="0" algn="l">
              <a:spcBef>
                <a:spcPts val="1000"/>
              </a:spcBef>
              <a:spcAft>
                <a:spcPts val="0"/>
              </a:spcAft>
              <a:buSzPct val="100000"/>
              <a:buChar char="-"/>
            </a:pPr>
            <a:r>
              <a:rPr lang="en-IN" sz="3054"/>
              <a:t>Modified the route decorator to accept both GET and POST requests by specifying methods=["GET", "POST"].</a:t>
            </a:r>
            <a:endParaRPr sz="3054"/>
          </a:p>
          <a:p>
            <a:pPr indent="-364363" lvl="0" marL="457200" rtl="0" algn="l">
              <a:spcBef>
                <a:spcPts val="0"/>
              </a:spcBef>
              <a:spcAft>
                <a:spcPts val="0"/>
              </a:spcAft>
              <a:buSzPct val="100000"/>
              <a:buChar char="-"/>
            </a:pPr>
            <a:r>
              <a:rPr lang="en-IN" sz="3054"/>
              <a:t>Added a conditional statement to check if the request method is POST.</a:t>
            </a:r>
            <a:endParaRPr sz="3054"/>
          </a:p>
          <a:p>
            <a:pPr indent="-364363" lvl="0" marL="457200" rtl="0" algn="l">
              <a:spcBef>
                <a:spcPts val="0"/>
              </a:spcBef>
              <a:spcAft>
                <a:spcPts val="0"/>
              </a:spcAft>
              <a:buSzPct val="100000"/>
              <a:buChar char="-"/>
            </a:pPr>
            <a:r>
              <a:rPr lang="en-IN" sz="3054"/>
              <a:t>Extracted the note from the form using request.form.get("note").</a:t>
            </a:r>
            <a:endParaRPr sz="3054"/>
          </a:p>
          <a:p>
            <a:pPr indent="0" lvl="0" marL="457200" rtl="0" algn="l">
              <a:spcBef>
                <a:spcPts val="1000"/>
              </a:spcBef>
              <a:spcAft>
                <a:spcPts val="0"/>
              </a:spcAft>
              <a:buNone/>
            </a:pPr>
            <a:r>
              <a:t/>
            </a:r>
            <a:endParaRPr sz="2500"/>
          </a:p>
          <a:p>
            <a:pPr indent="0" lvl="0" marL="457200" rtl="0" algn="l">
              <a:spcBef>
                <a:spcPts val="1000"/>
              </a:spcBef>
              <a:spcAft>
                <a:spcPts val="0"/>
              </a:spcAft>
              <a:buNone/>
            </a:pPr>
            <a:r>
              <a:t/>
            </a:r>
            <a:endParaRPr sz="2500"/>
          </a:p>
          <a:p>
            <a:pPr indent="0" lvl="0" marL="0" rtl="0" algn="l">
              <a:lnSpc>
                <a:spcPct val="135714"/>
              </a:lnSpc>
              <a:spcBef>
                <a:spcPts val="0"/>
              </a:spcBef>
              <a:spcAft>
                <a:spcPts val="0"/>
              </a:spcAft>
              <a:buNone/>
            </a:pPr>
            <a:r>
              <a:rPr lang="en-IN" sz="2405">
                <a:solidFill>
                  <a:srgbClr val="DCDCAA"/>
                </a:solidFill>
                <a:highlight>
                  <a:srgbClr val="1F1F1F"/>
                </a:highlight>
                <a:latin typeface="Courier New"/>
                <a:ea typeface="Courier New"/>
                <a:cs typeface="Courier New"/>
                <a:sym typeface="Courier New"/>
              </a:rPr>
              <a:t>@</a:t>
            </a:r>
            <a:r>
              <a:rPr lang="en-IN" sz="2405">
                <a:solidFill>
                  <a:srgbClr val="9CDCFE"/>
                </a:solidFill>
                <a:highlight>
                  <a:srgbClr val="1F1F1F"/>
                </a:highlight>
                <a:latin typeface="Courier New"/>
                <a:ea typeface="Courier New"/>
                <a:cs typeface="Courier New"/>
                <a:sym typeface="Courier New"/>
              </a:rPr>
              <a:t>app</a:t>
            </a:r>
            <a:r>
              <a:rPr lang="en-IN" sz="2405">
                <a:solidFill>
                  <a:srgbClr val="DCDCAA"/>
                </a:solidFill>
                <a:highlight>
                  <a:srgbClr val="1F1F1F"/>
                </a:highlight>
                <a:latin typeface="Courier New"/>
                <a:ea typeface="Courier New"/>
                <a:cs typeface="Courier New"/>
                <a:sym typeface="Courier New"/>
              </a:rPr>
              <a:t>.route</a:t>
            </a:r>
            <a:r>
              <a:rPr lang="en-IN" sz="2405">
                <a:solidFill>
                  <a:srgbClr val="CCCCCC"/>
                </a:solidFill>
                <a:highlight>
                  <a:srgbClr val="1F1F1F"/>
                </a:highlight>
                <a:latin typeface="Courier New"/>
                <a:ea typeface="Courier New"/>
                <a:cs typeface="Courier New"/>
                <a:sym typeface="Courier New"/>
              </a:rPr>
              <a:t>(</a:t>
            </a:r>
            <a:r>
              <a:rPr lang="en-IN" sz="2405">
                <a:solidFill>
                  <a:srgbClr val="CE9178"/>
                </a:solidFill>
                <a:highlight>
                  <a:srgbClr val="1F1F1F"/>
                </a:highlight>
                <a:latin typeface="Courier New"/>
                <a:ea typeface="Courier New"/>
                <a:cs typeface="Courier New"/>
                <a:sym typeface="Courier New"/>
              </a:rPr>
              <a:t>'/'</a:t>
            </a: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methods</a:t>
            </a:r>
            <a:r>
              <a:rPr lang="en-IN" sz="2405">
                <a:solidFill>
                  <a:srgbClr val="D4D4D4"/>
                </a:solidFill>
                <a:highlight>
                  <a:srgbClr val="1F1F1F"/>
                </a:highlight>
                <a:latin typeface="Courier New"/>
                <a:ea typeface="Courier New"/>
                <a:cs typeface="Courier New"/>
                <a:sym typeface="Courier New"/>
              </a:rPr>
              <a:t>=</a:t>
            </a:r>
            <a:r>
              <a:rPr lang="en-IN" sz="2405">
                <a:solidFill>
                  <a:srgbClr val="CCCCCC"/>
                </a:solidFill>
                <a:highlight>
                  <a:srgbClr val="1F1F1F"/>
                </a:highlight>
                <a:latin typeface="Courier New"/>
                <a:ea typeface="Courier New"/>
                <a:cs typeface="Courier New"/>
                <a:sym typeface="Courier New"/>
              </a:rPr>
              <a:t>[</a:t>
            </a:r>
            <a:r>
              <a:rPr lang="en-IN" sz="2405">
                <a:solidFill>
                  <a:srgbClr val="CE9178"/>
                </a:solidFill>
                <a:highlight>
                  <a:srgbClr val="1F1F1F"/>
                </a:highlight>
                <a:latin typeface="Courier New"/>
                <a:ea typeface="Courier New"/>
                <a:cs typeface="Courier New"/>
                <a:sym typeface="Courier New"/>
              </a:rPr>
              <a:t>"GET"</a:t>
            </a:r>
            <a:r>
              <a:rPr lang="en-IN" sz="2405">
                <a:solidFill>
                  <a:srgbClr val="CCCCCC"/>
                </a:solidFill>
                <a:highlight>
                  <a:srgbClr val="1F1F1F"/>
                </a:highlight>
                <a:latin typeface="Courier New"/>
                <a:ea typeface="Courier New"/>
                <a:cs typeface="Courier New"/>
                <a:sym typeface="Courier New"/>
              </a:rPr>
              <a:t>,</a:t>
            </a:r>
            <a:r>
              <a:rPr lang="en-IN" sz="2405">
                <a:solidFill>
                  <a:srgbClr val="CE9178"/>
                </a:solidFill>
                <a:highlight>
                  <a:srgbClr val="1F1F1F"/>
                </a:highlight>
                <a:latin typeface="Courier New"/>
                <a:ea typeface="Courier New"/>
                <a:cs typeface="Courier New"/>
                <a:sym typeface="Courier New"/>
              </a:rPr>
              <a:t>"POST"</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569CD6"/>
                </a:solidFill>
                <a:highlight>
                  <a:srgbClr val="1F1F1F"/>
                </a:highlight>
                <a:latin typeface="Courier New"/>
                <a:ea typeface="Courier New"/>
                <a:cs typeface="Courier New"/>
                <a:sym typeface="Courier New"/>
              </a:rPr>
              <a:t>def</a:t>
            </a:r>
            <a:r>
              <a:rPr lang="en-IN" sz="2405">
                <a:solidFill>
                  <a:srgbClr val="CCCCCC"/>
                </a:solidFill>
                <a:highlight>
                  <a:srgbClr val="1F1F1F"/>
                </a:highlight>
                <a:latin typeface="Courier New"/>
                <a:ea typeface="Courier New"/>
                <a:cs typeface="Courier New"/>
                <a:sym typeface="Courier New"/>
              </a:rPr>
              <a:t> </a:t>
            </a:r>
            <a:r>
              <a:rPr lang="en-IN" sz="2405">
                <a:solidFill>
                  <a:srgbClr val="DCDCAA"/>
                </a:solidFill>
                <a:highlight>
                  <a:srgbClr val="1F1F1F"/>
                </a:highlight>
                <a:latin typeface="Courier New"/>
                <a:ea typeface="Courier New"/>
                <a:cs typeface="Courier New"/>
                <a:sym typeface="Courier New"/>
              </a:rPr>
              <a:t>index</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CCCCCC"/>
                </a:solidFill>
                <a:highlight>
                  <a:srgbClr val="1F1F1F"/>
                </a:highlight>
                <a:latin typeface="Courier New"/>
                <a:ea typeface="Courier New"/>
                <a:cs typeface="Courier New"/>
                <a:sym typeface="Courier New"/>
              </a:rPr>
              <a:t>    </a:t>
            </a:r>
            <a:r>
              <a:rPr lang="en-IN" sz="2405">
                <a:solidFill>
                  <a:srgbClr val="C586C0"/>
                </a:solidFill>
                <a:highlight>
                  <a:srgbClr val="1F1F1F"/>
                </a:highlight>
                <a:latin typeface="Courier New"/>
                <a:ea typeface="Courier New"/>
                <a:cs typeface="Courier New"/>
                <a:sym typeface="Courier New"/>
              </a:rPr>
              <a:t>if</a:t>
            </a: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request</a:t>
            </a:r>
            <a:r>
              <a:rPr lang="en-IN" sz="2405">
                <a:solidFill>
                  <a:srgbClr val="CCCCCC"/>
                </a:solidFill>
                <a:highlight>
                  <a:srgbClr val="1F1F1F"/>
                </a:highlight>
                <a:latin typeface="Courier New"/>
                <a:ea typeface="Courier New"/>
                <a:cs typeface="Courier New"/>
                <a:sym typeface="Courier New"/>
              </a:rPr>
              <a:t>.</a:t>
            </a:r>
            <a:r>
              <a:rPr lang="en-IN" sz="2405">
                <a:solidFill>
                  <a:srgbClr val="9CDCFE"/>
                </a:solidFill>
                <a:highlight>
                  <a:srgbClr val="1F1F1F"/>
                </a:highlight>
                <a:latin typeface="Courier New"/>
                <a:ea typeface="Courier New"/>
                <a:cs typeface="Courier New"/>
                <a:sym typeface="Courier New"/>
              </a:rPr>
              <a:t>method</a:t>
            </a:r>
            <a:r>
              <a:rPr lang="en-IN" sz="2405">
                <a:solidFill>
                  <a:srgbClr val="CCCCCC"/>
                </a:solidFill>
                <a:highlight>
                  <a:srgbClr val="1F1F1F"/>
                </a:highlight>
                <a:latin typeface="Courier New"/>
                <a:ea typeface="Courier New"/>
                <a:cs typeface="Courier New"/>
                <a:sym typeface="Courier New"/>
              </a:rPr>
              <a:t> </a:t>
            </a:r>
            <a:r>
              <a:rPr lang="en-IN" sz="2405">
                <a:solidFill>
                  <a:srgbClr val="D4D4D4"/>
                </a:solidFill>
                <a:highlight>
                  <a:srgbClr val="1F1F1F"/>
                </a:highlight>
                <a:latin typeface="Courier New"/>
                <a:ea typeface="Courier New"/>
                <a:cs typeface="Courier New"/>
                <a:sym typeface="Courier New"/>
              </a:rPr>
              <a:t>==</a:t>
            </a:r>
            <a:r>
              <a:rPr lang="en-IN" sz="2405">
                <a:solidFill>
                  <a:srgbClr val="CCCCCC"/>
                </a:solidFill>
                <a:highlight>
                  <a:srgbClr val="1F1F1F"/>
                </a:highlight>
                <a:latin typeface="Courier New"/>
                <a:ea typeface="Courier New"/>
                <a:cs typeface="Courier New"/>
                <a:sym typeface="Courier New"/>
              </a:rPr>
              <a:t> </a:t>
            </a:r>
            <a:r>
              <a:rPr lang="en-IN" sz="2405">
                <a:solidFill>
                  <a:srgbClr val="CE9178"/>
                </a:solidFill>
                <a:highlight>
                  <a:srgbClr val="1F1F1F"/>
                </a:highlight>
                <a:latin typeface="Courier New"/>
                <a:ea typeface="Courier New"/>
                <a:cs typeface="Courier New"/>
                <a:sym typeface="Courier New"/>
              </a:rPr>
              <a:t>"POST"</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note</a:t>
            </a:r>
            <a:r>
              <a:rPr lang="en-IN" sz="2405">
                <a:solidFill>
                  <a:srgbClr val="CCCCCC"/>
                </a:solidFill>
                <a:highlight>
                  <a:srgbClr val="1F1F1F"/>
                </a:highlight>
                <a:latin typeface="Courier New"/>
                <a:ea typeface="Courier New"/>
                <a:cs typeface="Courier New"/>
                <a:sym typeface="Courier New"/>
              </a:rPr>
              <a:t> </a:t>
            </a:r>
            <a:r>
              <a:rPr lang="en-IN" sz="2405">
                <a:solidFill>
                  <a:srgbClr val="D4D4D4"/>
                </a:solidFill>
                <a:highlight>
                  <a:srgbClr val="1F1F1F"/>
                </a:highlight>
                <a:latin typeface="Courier New"/>
                <a:ea typeface="Courier New"/>
                <a:cs typeface="Courier New"/>
                <a:sym typeface="Courier New"/>
              </a:rPr>
              <a:t>=</a:t>
            </a: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request</a:t>
            </a:r>
            <a:r>
              <a:rPr lang="en-IN" sz="2405">
                <a:solidFill>
                  <a:srgbClr val="CCCCCC"/>
                </a:solidFill>
                <a:highlight>
                  <a:srgbClr val="1F1F1F"/>
                </a:highlight>
                <a:latin typeface="Courier New"/>
                <a:ea typeface="Courier New"/>
                <a:cs typeface="Courier New"/>
                <a:sym typeface="Courier New"/>
              </a:rPr>
              <a:t>.</a:t>
            </a:r>
            <a:r>
              <a:rPr lang="en-IN" sz="2405">
                <a:solidFill>
                  <a:srgbClr val="9CDCFE"/>
                </a:solidFill>
                <a:highlight>
                  <a:srgbClr val="1F1F1F"/>
                </a:highlight>
                <a:latin typeface="Courier New"/>
                <a:ea typeface="Courier New"/>
                <a:cs typeface="Courier New"/>
                <a:sym typeface="Courier New"/>
              </a:rPr>
              <a:t>form</a:t>
            </a:r>
            <a:r>
              <a:rPr lang="en-IN" sz="2405">
                <a:solidFill>
                  <a:srgbClr val="CCCCCC"/>
                </a:solidFill>
                <a:highlight>
                  <a:srgbClr val="1F1F1F"/>
                </a:highlight>
                <a:latin typeface="Courier New"/>
                <a:ea typeface="Courier New"/>
                <a:cs typeface="Courier New"/>
                <a:sym typeface="Courier New"/>
              </a:rPr>
              <a:t>.</a:t>
            </a:r>
            <a:r>
              <a:rPr lang="en-IN" sz="2405">
                <a:solidFill>
                  <a:srgbClr val="DCDCAA"/>
                </a:solidFill>
                <a:highlight>
                  <a:srgbClr val="1F1F1F"/>
                </a:highlight>
                <a:latin typeface="Courier New"/>
                <a:ea typeface="Courier New"/>
                <a:cs typeface="Courier New"/>
                <a:sym typeface="Courier New"/>
              </a:rPr>
              <a:t>get</a:t>
            </a:r>
            <a:r>
              <a:rPr lang="en-IN" sz="2405">
                <a:solidFill>
                  <a:srgbClr val="CCCCCC"/>
                </a:solidFill>
                <a:highlight>
                  <a:srgbClr val="1F1F1F"/>
                </a:highlight>
                <a:latin typeface="Courier New"/>
                <a:ea typeface="Courier New"/>
                <a:cs typeface="Courier New"/>
                <a:sym typeface="Courier New"/>
              </a:rPr>
              <a:t>(</a:t>
            </a:r>
            <a:r>
              <a:rPr lang="en-IN" sz="2405">
                <a:solidFill>
                  <a:srgbClr val="CE9178"/>
                </a:solidFill>
                <a:highlight>
                  <a:srgbClr val="1F1F1F"/>
                </a:highlight>
                <a:latin typeface="Courier New"/>
                <a:ea typeface="Courier New"/>
                <a:cs typeface="Courier New"/>
                <a:sym typeface="Courier New"/>
              </a:rPr>
              <a:t>"note"</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CCCCCC"/>
                </a:solidFill>
                <a:highlight>
                  <a:srgbClr val="1F1F1F"/>
                </a:highlight>
                <a:latin typeface="Courier New"/>
                <a:ea typeface="Courier New"/>
                <a:cs typeface="Courier New"/>
                <a:sym typeface="Courier New"/>
              </a:rPr>
              <a:t>    </a:t>
            </a:r>
            <a:r>
              <a:rPr lang="en-IN" sz="2405">
                <a:solidFill>
                  <a:srgbClr val="C586C0"/>
                </a:solidFill>
                <a:highlight>
                  <a:srgbClr val="1F1F1F"/>
                </a:highlight>
                <a:latin typeface="Courier New"/>
                <a:ea typeface="Courier New"/>
                <a:cs typeface="Courier New"/>
                <a:sym typeface="Courier New"/>
              </a:rPr>
              <a:t>if</a:t>
            </a: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note</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notes</a:t>
            </a:r>
            <a:r>
              <a:rPr lang="en-IN" sz="2405">
                <a:solidFill>
                  <a:srgbClr val="CCCCCC"/>
                </a:solidFill>
                <a:highlight>
                  <a:srgbClr val="1F1F1F"/>
                </a:highlight>
                <a:latin typeface="Courier New"/>
                <a:ea typeface="Courier New"/>
                <a:cs typeface="Courier New"/>
                <a:sym typeface="Courier New"/>
              </a:rPr>
              <a:t>.</a:t>
            </a:r>
            <a:r>
              <a:rPr lang="en-IN" sz="2405">
                <a:solidFill>
                  <a:srgbClr val="DCDCAA"/>
                </a:solidFill>
                <a:highlight>
                  <a:srgbClr val="1F1F1F"/>
                </a:highlight>
                <a:latin typeface="Courier New"/>
                <a:ea typeface="Courier New"/>
                <a:cs typeface="Courier New"/>
                <a:sym typeface="Courier New"/>
              </a:rPr>
              <a:t>append</a:t>
            </a:r>
            <a:r>
              <a:rPr lang="en-IN" sz="2405">
                <a:solidFill>
                  <a:srgbClr val="CCCCCC"/>
                </a:solidFill>
                <a:highlight>
                  <a:srgbClr val="1F1F1F"/>
                </a:highlight>
                <a:latin typeface="Courier New"/>
                <a:ea typeface="Courier New"/>
                <a:cs typeface="Courier New"/>
                <a:sym typeface="Courier New"/>
              </a:rPr>
              <a:t>(</a:t>
            </a:r>
            <a:r>
              <a:rPr lang="en-IN" sz="2405">
                <a:solidFill>
                  <a:srgbClr val="9CDCFE"/>
                </a:solidFill>
                <a:highlight>
                  <a:srgbClr val="1F1F1F"/>
                </a:highlight>
                <a:latin typeface="Courier New"/>
                <a:ea typeface="Courier New"/>
                <a:cs typeface="Courier New"/>
                <a:sym typeface="Courier New"/>
              </a:rPr>
              <a:t>note</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5">
                <a:solidFill>
                  <a:srgbClr val="CCCCCC"/>
                </a:solidFill>
                <a:highlight>
                  <a:srgbClr val="1F1F1F"/>
                </a:highlight>
                <a:latin typeface="Courier New"/>
                <a:ea typeface="Courier New"/>
                <a:cs typeface="Courier New"/>
                <a:sym typeface="Courier New"/>
              </a:rPr>
              <a:t>    </a:t>
            </a:r>
            <a:r>
              <a:rPr lang="en-IN" sz="2405">
                <a:solidFill>
                  <a:srgbClr val="C586C0"/>
                </a:solidFill>
                <a:highlight>
                  <a:srgbClr val="1F1F1F"/>
                </a:highlight>
                <a:latin typeface="Courier New"/>
                <a:ea typeface="Courier New"/>
                <a:cs typeface="Courier New"/>
                <a:sym typeface="Courier New"/>
              </a:rPr>
              <a:t>return</a:t>
            </a:r>
            <a:r>
              <a:rPr lang="en-IN" sz="2405">
                <a:solidFill>
                  <a:srgbClr val="CCCCCC"/>
                </a:solidFill>
                <a:highlight>
                  <a:srgbClr val="1F1F1F"/>
                </a:highlight>
                <a:latin typeface="Courier New"/>
                <a:ea typeface="Courier New"/>
                <a:cs typeface="Courier New"/>
                <a:sym typeface="Courier New"/>
              </a:rPr>
              <a:t> </a:t>
            </a:r>
            <a:r>
              <a:rPr lang="en-IN" sz="2405">
                <a:solidFill>
                  <a:srgbClr val="DCDCAA"/>
                </a:solidFill>
                <a:highlight>
                  <a:srgbClr val="1F1F1F"/>
                </a:highlight>
                <a:latin typeface="Courier New"/>
                <a:ea typeface="Courier New"/>
                <a:cs typeface="Courier New"/>
                <a:sym typeface="Courier New"/>
              </a:rPr>
              <a:t>render_template</a:t>
            </a:r>
            <a:r>
              <a:rPr lang="en-IN" sz="2405">
                <a:solidFill>
                  <a:srgbClr val="CCCCCC"/>
                </a:solidFill>
                <a:highlight>
                  <a:srgbClr val="1F1F1F"/>
                </a:highlight>
                <a:latin typeface="Courier New"/>
                <a:ea typeface="Courier New"/>
                <a:cs typeface="Courier New"/>
                <a:sym typeface="Courier New"/>
              </a:rPr>
              <a:t>(</a:t>
            </a:r>
            <a:r>
              <a:rPr lang="en-IN" sz="2405">
                <a:solidFill>
                  <a:srgbClr val="CE9178"/>
                </a:solidFill>
                <a:highlight>
                  <a:srgbClr val="1F1F1F"/>
                </a:highlight>
                <a:latin typeface="Courier New"/>
                <a:ea typeface="Courier New"/>
                <a:cs typeface="Courier New"/>
                <a:sym typeface="Courier New"/>
              </a:rPr>
              <a:t>"home.html"</a:t>
            </a:r>
            <a:r>
              <a:rPr lang="en-IN" sz="2405">
                <a:solidFill>
                  <a:srgbClr val="CCCCCC"/>
                </a:solidFill>
                <a:highlight>
                  <a:srgbClr val="1F1F1F"/>
                </a:highlight>
                <a:latin typeface="Courier New"/>
                <a:ea typeface="Courier New"/>
                <a:cs typeface="Courier New"/>
                <a:sym typeface="Courier New"/>
              </a:rPr>
              <a:t>, </a:t>
            </a:r>
            <a:r>
              <a:rPr lang="en-IN" sz="2405">
                <a:solidFill>
                  <a:srgbClr val="9CDCFE"/>
                </a:solidFill>
                <a:highlight>
                  <a:srgbClr val="1F1F1F"/>
                </a:highlight>
                <a:latin typeface="Courier New"/>
                <a:ea typeface="Courier New"/>
                <a:cs typeface="Courier New"/>
                <a:sym typeface="Courier New"/>
              </a:rPr>
              <a:t>notes</a:t>
            </a:r>
            <a:r>
              <a:rPr lang="en-IN" sz="2405">
                <a:solidFill>
                  <a:srgbClr val="D4D4D4"/>
                </a:solidFill>
                <a:highlight>
                  <a:srgbClr val="1F1F1F"/>
                </a:highlight>
                <a:latin typeface="Courier New"/>
                <a:ea typeface="Courier New"/>
                <a:cs typeface="Courier New"/>
                <a:sym typeface="Courier New"/>
              </a:rPr>
              <a:t>=</a:t>
            </a:r>
            <a:r>
              <a:rPr lang="en-IN" sz="2405">
                <a:solidFill>
                  <a:srgbClr val="9CDCFE"/>
                </a:solidFill>
                <a:highlight>
                  <a:srgbClr val="1F1F1F"/>
                </a:highlight>
                <a:latin typeface="Courier New"/>
                <a:ea typeface="Courier New"/>
                <a:cs typeface="Courier New"/>
                <a:sym typeface="Courier New"/>
              </a:rPr>
              <a:t>notes</a:t>
            </a:r>
            <a:r>
              <a:rPr lang="en-IN" sz="2405">
                <a:solidFill>
                  <a:srgbClr val="CCCCCC"/>
                </a:solidFill>
                <a:highlight>
                  <a:srgbClr val="1F1F1F"/>
                </a:highlight>
                <a:latin typeface="Courier New"/>
                <a:ea typeface="Courier New"/>
                <a:cs typeface="Courier New"/>
                <a:sym typeface="Courier New"/>
              </a:rPr>
              <a:t>)</a:t>
            </a:r>
            <a:endParaRPr sz="2405">
              <a:solidFill>
                <a:srgbClr val="CCCCCC"/>
              </a:solidFill>
              <a:highlight>
                <a:srgbClr val="1F1F1F"/>
              </a:highlight>
              <a:latin typeface="Courier New"/>
              <a:ea typeface="Courier New"/>
              <a:cs typeface="Courier New"/>
              <a:sym typeface="Courier New"/>
            </a:endParaRPr>
          </a:p>
          <a:p>
            <a:pPr indent="0" lvl="0" marL="457200" rtl="0" algn="l">
              <a:spcBef>
                <a:spcPts val="1000"/>
              </a:spcBef>
              <a:spcAft>
                <a:spcPts val="0"/>
              </a:spcAft>
              <a:buNone/>
            </a:pPr>
            <a:r>
              <a:t/>
            </a:r>
            <a:endParaRPr sz="2500"/>
          </a:p>
          <a:p>
            <a:pPr indent="0" lvl="0" marL="0" rtl="0" algn="l">
              <a:spcBef>
                <a:spcPts val="1000"/>
              </a:spcBef>
              <a:spcAft>
                <a:spcPts val="0"/>
              </a:spcAft>
              <a:buNone/>
            </a:pPr>
            <a:r>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bd896d5fad_0_16"/>
          <p:cNvSpPr txBox="1"/>
          <p:nvPr>
            <p:ph type="title"/>
          </p:nvPr>
        </p:nvSpPr>
        <p:spPr>
          <a:xfrm>
            <a:off x="838200" y="365125"/>
            <a:ext cx="10515600" cy="828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2700"/>
              <a:t>Working application after </a:t>
            </a:r>
            <a:r>
              <a:rPr b="1" lang="en-IN" sz="2700"/>
              <a:t>Debugging</a:t>
            </a:r>
            <a:r>
              <a:rPr b="1" lang="en-IN" sz="2700"/>
              <a:t> and code fixing: </a:t>
            </a:r>
            <a:endParaRPr b="1" sz="2700"/>
          </a:p>
        </p:txBody>
      </p:sp>
      <p:pic>
        <p:nvPicPr>
          <p:cNvPr id="148" name="Google Shape;148;g2bd896d5fad_0_16"/>
          <p:cNvPicPr preferRelativeResize="0"/>
          <p:nvPr/>
        </p:nvPicPr>
        <p:blipFill rotWithShape="1">
          <a:blip r:embed="rId3">
            <a:alphaModFix/>
          </a:blip>
          <a:srcRect b="64277" l="0" r="72747" t="4956"/>
          <a:stretch/>
        </p:blipFill>
        <p:spPr>
          <a:xfrm>
            <a:off x="924475" y="1075775"/>
            <a:ext cx="6271923" cy="2504525"/>
          </a:xfrm>
          <a:prstGeom prst="rect">
            <a:avLst/>
          </a:prstGeom>
          <a:noFill/>
          <a:ln>
            <a:noFill/>
          </a:ln>
        </p:spPr>
      </p:pic>
      <p:sp>
        <p:nvSpPr>
          <p:cNvPr id="149" name="Google Shape;149;g2bd896d5fad_0_16"/>
          <p:cNvSpPr txBox="1"/>
          <p:nvPr/>
        </p:nvSpPr>
        <p:spPr>
          <a:xfrm>
            <a:off x="924475" y="3395375"/>
            <a:ext cx="10858500" cy="272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I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a:p>
            <a:pPr indent="0" lvl="0" marL="0" rtl="0" algn="just">
              <a:spcBef>
                <a:spcPts val="0"/>
              </a:spcBef>
              <a:spcAft>
                <a:spcPts val="0"/>
              </a:spcAft>
              <a:buNone/>
            </a:pPr>
            <a:r>
              <a:rPr lang="en-IN" sz="2400">
                <a:solidFill>
                  <a:schemeClr val="dk1"/>
                </a:solidFill>
                <a:latin typeface="Calibri"/>
                <a:ea typeface="Calibri"/>
                <a:cs typeface="Calibri"/>
                <a:sym typeface="Calibri"/>
              </a:rPr>
              <a:t>The solution ensures that the form properly submits data to the Flask application using the POST method. It retrieves the submitted note from the form and appends it to the list of notes. The updated list of notes is then passed to the HTML template for rendering. By addressing these issues, the Note Taking Application should now function as intended, allowing users to add notes and see them displayed on the same page.</a:t>
            </a:r>
            <a:endParaRPr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55" name="Google Shape;155;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