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embeddedFontLst>
    <p:embeddedFont>
      <p:font typeface="Lato Black" panose="020F0502020204030203" pitchFamily="34" charset="0"/>
      <p:bold r:id="rId8"/>
      <p:boldItalic r:id="rId9"/>
    </p:embeddedFont>
    <p:embeddedFont>
      <p:font typeface="Libre Baskerville" panose="02000000000000000000" pitchFamily="2"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3" y="-1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370937"/>
            <a:ext cx="12190815" cy="6694098"/>
          </a:xfrm>
          <a:prstGeom prst="rect">
            <a:avLst/>
          </a:prstGeom>
          <a:noFill/>
          <a:ln>
            <a:noFill/>
          </a:ln>
        </p:spPr>
      </p:pic>
      <p:sp>
        <p:nvSpPr>
          <p:cNvPr id="99" name="Google Shape;99;p1"/>
          <p:cNvSpPr txBox="1"/>
          <p:nvPr/>
        </p:nvSpPr>
        <p:spPr>
          <a:xfrm>
            <a:off x="2472905" y="37179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mn-lt"/>
                <a:ea typeface="Calibri"/>
                <a:cs typeface="Calibri"/>
                <a:sym typeface="Calibri"/>
              </a:rPr>
            </a:br>
            <a:r>
              <a:rPr lang="en-IN" sz="1800" b="1" i="0" dirty="0">
                <a:solidFill>
                  <a:srgbClr val="000000"/>
                </a:solidFill>
                <a:effectLst/>
                <a:latin typeface="+mn-lt"/>
              </a:rPr>
              <a:t> Exploratory Data Analysis(EDA)</a:t>
            </a:r>
            <a:endParaRPr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313928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 (B-tech or M-tech)</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 </a:t>
            </a:r>
            <a:r>
              <a:rPr lang="en-IN" sz="1800" dirty="0">
                <a:solidFill>
                  <a:schemeClr val="dk1"/>
                </a:solidFill>
                <a:latin typeface="Calibri"/>
                <a:ea typeface="Calibri"/>
                <a:cs typeface="Calibri"/>
                <a:sym typeface="Calibri"/>
              </a:rPr>
              <a:t>I am currently pursuing my B.E from PICT, Pune.</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i="0" u="none" strike="noStrike" cap="none" dirty="0">
                <a:solidFill>
                  <a:schemeClr val="dk1"/>
                </a:solidFill>
                <a:latin typeface="Calibri"/>
                <a:ea typeface="Calibri"/>
                <a:cs typeface="Calibri"/>
                <a:sym typeface="Calibri"/>
              </a:rPr>
              <a:t>Why you want to learn Data Science</a:t>
            </a:r>
          </a:p>
          <a:p>
            <a:pPr marR="0" lvl="0" algn="l"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I am keen on exploring the realm of data science due to its vast     applications across various industries and its potential to derive valuable insights from data.</a:t>
            </a: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marR="0" lvl="0" algn="l" rtl="0">
              <a:spcBef>
                <a:spcPts val="0"/>
              </a:spcBef>
              <a:spcAft>
                <a:spcPts val="0"/>
              </a:spcAft>
              <a:buClr>
                <a:schemeClr val="dk1"/>
              </a:buClr>
              <a:buSzPts val="1800"/>
            </a:pPr>
            <a:r>
              <a:rPr lang="en-IN" sz="1800" i="0" u="none" strike="noStrike" cap="none" dirty="0">
                <a:solidFill>
                  <a:schemeClr val="dk1"/>
                </a:solidFill>
                <a:latin typeface="Calibri"/>
                <a:ea typeface="Calibri"/>
                <a:cs typeface="Calibri"/>
                <a:sym typeface="Calibri"/>
              </a:rPr>
              <a:t>NA</a:t>
            </a:r>
            <a:endParaRPr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 </a:t>
            </a:r>
            <a:r>
              <a:rPr lang="en-IN" sz="1800" dirty="0">
                <a:solidFill>
                  <a:schemeClr val="dk1"/>
                </a:solidFill>
                <a:latin typeface="Calibri"/>
                <a:ea typeface="Calibri"/>
                <a:cs typeface="Calibri"/>
                <a:sym typeface="Calibri"/>
              </a:rPr>
              <a:t>https://www.linkedin.com/in/shruti-c-bb2902212/</a:t>
            </a:r>
          </a:p>
          <a:p>
            <a:pPr marR="0" lvl="0" algn="l" rtl="0">
              <a:spcBef>
                <a:spcPts val="0"/>
              </a:spcBef>
              <a:spcAft>
                <a:spcPts val="0"/>
              </a:spcAft>
              <a:buClr>
                <a:schemeClr val="dk1"/>
              </a:buClr>
              <a:buSzPts val="1800"/>
            </a:pP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 </a:t>
            </a:r>
            <a:r>
              <a:rPr lang="en-IN" sz="1800" dirty="0">
                <a:solidFill>
                  <a:schemeClr val="dk1"/>
                </a:solidFill>
                <a:latin typeface="Calibri"/>
                <a:ea typeface="Calibri"/>
                <a:cs typeface="Calibri"/>
                <a:sym typeface="Calibri"/>
              </a:rPr>
              <a:t>https://github.com/Shrutic-24</a:t>
            </a:r>
            <a:endParaRPr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34080" y="1125280"/>
            <a:ext cx="10515600" cy="554222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chemeClr val="dk1"/>
              </a:buClr>
              <a:buSzPct val="100000"/>
              <a:buChar char="•"/>
            </a:pPr>
            <a:r>
              <a:rPr lang="en-IN" sz="1200" b="1" dirty="0"/>
              <a:t>Objective of the Project</a:t>
            </a:r>
          </a:p>
          <a:p>
            <a:pPr marL="0" lvl="0" indent="0" algn="l" rtl="0">
              <a:lnSpc>
                <a:spcPct val="90000"/>
              </a:lnSpc>
              <a:spcBef>
                <a:spcPts val="1000"/>
              </a:spcBef>
              <a:spcAft>
                <a:spcPts val="0"/>
              </a:spcAft>
              <a:buClr>
                <a:schemeClr val="dk1"/>
              </a:buClr>
              <a:buSzPct val="100000"/>
              <a:buNone/>
            </a:pPr>
            <a:r>
              <a:rPr lang="en-IN" sz="1200" dirty="0"/>
              <a:t>To perform Exploratory Data analysis on AMEO dataset. The primary focus is understanding the characteristics and patterns within the dataset, with the ultimate goal of gaining insights into the factors influencing the salary, which serves as target variable.</a:t>
            </a:r>
            <a:endParaRPr sz="1200" dirty="0"/>
          </a:p>
          <a:p>
            <a:pPr marL="228600" lvl="0" indent="-228600" algn="l" rtl="0">
              <a:lnSpc>
                <a:spcPct val="90000"/>
              </a:lnSpc>
              <a:spcBef>
                <a:spcPts val="1000"/>
              </a:spcBef>
              <a:spcAft>
                <a:spcPts val="0"/>
              </a:spcAft>
              <a:buClr>
                <a:schemeClr val="dk1"/>
              </a:buClr>
              <a:buSzPct val="100000"/>
              <a:buChar char="•"/>
            </a:pPr>
            <a:r>
              <a:rPr lang="en-IN" sz="1200" b="1" dirty="0"/>
              <a:t>Web Scraping – Details (Websites, Processor you followed) </a:t>
            </a:r>
          </a:p>
          <a:p>
            <a:pPr marL="0" lvl="0" indent="0" algn="l" rtl="0">
              <a:lnSpc>
                <a:spcPct val="90000"/>
              </a:lnSpc>
              <a:spcBef>
                <a:spcPts val="1000"/>
              </a:spcBef>
              <a:spcAft>
                <a:spcPts val="0"/>
              </a:spcAft>
              <a:buClr>
                <a:schemeClr val="dk1"/>
              </a:buClr>
              <a:buSzPct val="100000"/>
              <a:buNone/>
            </a:pPr>
            <a:r>
              <a:rPr lang="en-IN" sz="1200" dirty="0"/>
              <a:t>Web Scraping was not required for this project.</a:t>
            </a:r>
            <a:endParaRPr sz="1200" dirty="0"/>
          </a:p>
          <a:p>
            <a:pPr marL="228600" lvl="0" indent="-228600" algn="l" rtl="0">
              <a:lnSpc>
                <a:spcPct val="90000"/>
              </a:lnSpc>
              <a:spcBef>
                <a:spcPts val="1000"/>
              </a:spcBef>
              <a:spcAft>
                <a:spcPts val="0"/>
              </a:spcAft>
              <a:buClr>
                <a:schemeClr val="dk1"/>
              </a:buClr>
              <a:buSzPct val="100000"/>
              <a:buChar char="•"/>
            </a:pPr>
            <a:r>
              <a:rPr lang="en-IN" sz="1200" b="1" dirty="0"/>
              <a:t>Summary of the Data </a:t>
            </a:r>
          </a:p>
          <a:p>
            <a:pPr marL="0" lvl="0" indent="0" algn="l" rtl="0">
              <a:lnSpc>
                <a:spcPct val="90000"/>
              </a:lnSpc>
              <a:spcBef>
                <a:spcPts val="1000"/>
              </a:spcBef>
              <a:spcAft>
                <a:spcPts val="0"/>
              </a:spcAft>
              <a:buClr>
                <a:schemeClr val="dk1"/>
              </a:buClr>
              <a:buSzPct val="100000"/>
              <a:buNone/>
            </a:pPr>
            <a:r>
              <a:rPr lang="en-IN" sz="1200" dirty="0"/>
              <a:t>Shape – ( 3998, 39 )</a:t>
            </a:r>
          </a:p>
          <a:p>
            <a:pPr marL="0" lvl="0" indent="0" algn="l" rtl="0">
              <a:lnSpc>
                <a:spcPct val="90000"/>
              </a:lnSpc>
              <a:spcBef>
                <a:spcPts val="1000"/>
              </a:spcBef>
              <a:spcAft>
                <a:spcPts val="0"/>
              </a:spcAft>
              <a:buClr>
                <a:schemeClr val="dk1"/>
              </a:buClr>
              <a:buSzPct val="100000"/>
              <a:buNone/>
            </a:pPr>
            <a:r>
              <a:rPr lang="en-IN" sz="1200" dirty="0"/>
              <a:t>Data types – Categorical &amp; Numerical</a:t>
            </a:r>
          </a:p>
          <a:p>
            <a:pPr marL="0" lvl="0" indent="0" algn="l" rtl="0">
              <a:lnSpc>
                <a:spcPct val="90000"/>
              </a:lnSpc>
              <a:spcBef>
                <a:spcPts val="1000"/>
              </a:spcBef>
              <a:spcAft>
                <a:spcPts val="0"/>
              </a:spcAft>
              <a:buClr>
                <a:schemeClr val="dk1"/>
              </a:buClr>
              <a:buSzPct val="100000"/>
              <a:buNone/>
            </a:pPr>
            <a:r>
              <a:rPr lang="en-IN" sz="1200" dirty="0"/>
              <a:t>Null values contained - zero</a:t>
            </a:r>
            <a:endParaRPr sz="1200" b="1" dirty="0"/>
          </a:p>
          <a:p>
            <a:pPr marL="228600" lvl="0" indent="-228600" algn="l" rtl="0">
              <a:lnSpc>
                <a:spcPct val="90000"/>
              </a:lnSpc>
              <a:spcBef>
                <a:spcPts val="1000"/>
              </a:spcBef>
              <a:spcAft>
                <a:spcPts val="0"/>
              </a:spcAft>
              <a:buClr>
                <a:srgbClr val="FF0000"/>
              </a:buClr>
              <a:buSzPct val="100000"/>
              <a:buChar char="•"/>
            </a:pPr>
            <a:r>
              <a:rPr lang="en-IN" sz="1200" b="1" u="sng" dirty="0">
                <a:solidFill>
                  <a:srgbClr val="FF0000"/>
                </a:solidFill>
              </a:rPr>
              <a:t>Exploratory Data Analysis: </a:t>
            </a:r>
            <a:endParaRPr sz="12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1200" b="1" i="1" dirty="0"/>
              <a:t>Data Cleaning Steps  </a:t>
            </a:r>
          </a:p>
          <a:p>
            <a:pPr marL="0" lvl="0" indent="0" algn="just" rtl="0">
              <a:lnSpc>
                <a:spcPct val="90000"/>
              </a:lnSpc>
              <a:spcBef>
                <a:spcPts val="1000"/>
              </a:spcBef>
              <a:spcAft>
                <a:spcPts val="0"/>
              </a:spcAft>
              <a:buClr>
                <a:schemeClr val="dk1"/>
              </a:buClr>
              <a:buSzPct val="100000"/>
              <a:buNone/>
            </a:pPr>
            <a:r>
              <a:rPr lang="en-IN" sz="1200" dirty="0"/>
              <a:t>1. Handling of Missing Values : No missing values were present.</a:t>
            </a:r>
          </a:p>
          <a:p>
            <a:pPr marL="0" lvl="0" indent="0" algn="just" rtl="0">
              <a:lnSpc>
                <a:spcPct val="90000"/>
              </a:lnSpc>
              <a:spcBef>
                <a:spcPts val="1000"/>
              </a:spcBef>
              <a:spcAft>
                <a:spcPts val="0"/>
              </a:spcAft>
              <a:buClr>
                <a:schemeClr val="dk1"/>
              </a:buClr>
              <a:buSzPct val="100000"/>
              <a:buNone/>
            </a:pPr>
            <a:r>
              <a:rPr lang="en-IN" sz="1200" dirty="0"/>
              <a:t>2. Handling Outliers: Outliers were detected using boxplot and with the help of </a:t>
            </a:r>
            <a:r>
              <a:rPr lang="en-IN" sz="1200" dirty="0" err="1"/>
              <a:t>InterQuartile</a:t>
            </a:r>
            <a:r>
              <a:rPr lang="en-IN" sz="1200" dirty="0"/>
              <a:t> range method 2255 outliers were removed.</a:t>
            </a:r>
            <a:endParaRPr sz="12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1200" b="1" i="1" dirty="0"/>
              <a:t>Data Manipulation Steps</a:t>
            </a:r>
          </a:p>
          <a:p>
            <a:pPr marL="0" lvl="0" indent="0" algn="just" rtl="0">
              <a:lnSpc>
                <a:spcPct val="90000"/>
              </a:lnSpc>
              <a:spcBef>
                <a:spcPts val="1000"/>
              </a:spcBef>
              <a:spcAft>
                <a:spcPts val="0"/>
              </a:spcAft>
              <a:buClr>
                <a:schemeClr val="dk1"/>
              </a:buClr>
              <a:buSzPct val="100000"/>
              <a:buNone/>
            </a:pPr>
            <a:r>
              <a:rPr lang="en-IN" sz="1200" dirty="0"/>
              <a:t>1. Removal of Outliers : Using </a:t>
            </a:r>
            <a:r>
              <a:rPr lang="en-IN" sz="1200" dirty="0" err="1"/>
              <a:t>InterQuartile</a:t>
            </a:r>
            <a:r>
              <a:rPr lang="en-IN" sz="1200" dirty="0"/>
              <a:t> Range method</a:t>
            </a:r>
            <a:endParaRPr sz="12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1200" b="1" i="1" dirty="0"/>
              <a:t>Univariate Analysis  Steps</a:t>
            </a:r>
          </a:p>
          <a:p>
            <a:pPr marL="0" lvl="0" indent="0" algn="just" rtl="0">
              <a:lnSpc>
                <a:spcPct val="90000"/>
              </a:lnSpc>
              <a:spcBef>
                <a:spcPts val="1000"/>
              </a:spcBef>
              <a:spcAft>
                <a:spcPts val="0"/>
              </a:spcAft>
              <a:buClr>
                <a:schemeClr val="dk1"/>
              </a:buClr>
              <a:buSzPct val="100000"/>
              <a:buNone/>
            </a:pPr>
            <a:r>
              <a:rPr lang="en-IN" sz="1200" dirty="0"/>
              <a:t>1. Visualisation of numerical columns using histograms and boxplots</a:t>
            </a:r>
          </a:p>
          <a:p>
            <a:pPr marL="0" lvl="0" indent="0" algn="just" rtl="0">
              <a:lnSpc>
                <a:spcPct val="90000"/>
              </a:lnSpc>
              <a:spcBef>
                <a:spcPts val="1000"/>
              </a:spcBef>
              <a:spcAft>
                <a:spcPts val="0"/>
              </a:spcAft>
              <a:buClr>
                <a:schemeClr val="dk1"/>
              </a:buClr>
              <a:buSzPct val="100000"/>
              <a:buNone/>
            </a:pPr>
            <a:r>
              <a:rPr lang="en-IN" sz="1200" dirty="0"/>
              <a:t>2. Visualisation of Categorical columns using </a:t>
            </a:r>
            <a:r>
              <a:rPr lang="en-IN" sz="1200" dirty="0" err="1"/>
              <a:t>countplots</a:t>
            </a:r>
            <a:r>
              <a:rPr lang="en-IN" sz="1200" dirty="0"/>
              <a:t>.</a:t>
            </a:r>
          </a:p>
          <a:p>
            <a:pPr marL="0" lvl="0" indent="0" algn="just" rtl="0">
              <a:lnSpc>
                <a:spcPct val="90000"/>
              </a:lnSpc>
              <a:spcBef>
                <a:spcPts val="1000"/>
              </a:spcBef>
              <a:spcAft>
                <a:spcPts val="0"/>
              </a:spcAft>
              <a:buClr>
                <a:schemeClr val="dk1"/>
              </a:buClr>
              <a:buSzPct val="100000"/>
              <a:buNone/>
            </a:pPr>
            <a:r>
              <a:rPr lang="en-IN" sz="1200" dirty="0"/>
              <a:t>3.</a:t>
            </a:r>
            <a:r>
              <a:rPr lang="en-US" sz="1200" b="0" i="0" dirty="0">
                <a:solidFill>
                  <a:srgbClr val="ECECEC"/>
                </a:solidFill>
                <a:effectLst/>
                <a:latin typeface="Söhne"/>
              </a:rPr>
              <a:t> </a:t>
            </a:r>
            <a:r>
              <a:rPr lang="en-US" sz="1200" b="0" i="0" dirty="0">
                <a:solidFill>
                  <a:schemeClr val="tx1"/>
                </a:solidFill>
                <a:effectLst/>
                <a:latin typeface="Söhne"/>
              </a:rPr>
              <a:t>PDF plots for numerical columns are also generated .</a:t>
            </a:r>
            <a:endParaRPr sz="12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D7E85C-35C5-A4EA-F8BB-474734543FCF}"/>
              </a:ext>
            </a:extLst>
          </p:cNvPr>
          <p:cNvSpPr>
            <a:spLocks noGrp="1"/>
          </p:cNvSpPr>
          <p:nvPr>
            <p:ph type="body" idx="1"/>
          </p:nvPr>
        </p:nvSpPr>
        <p:spPr>
          <a:xfrm>
            <a:off x="838200" y="558800"/>
            <a:ext cx="10515600" cy="5618163"/>
          </a:xfrm>
        </p:spPr>
        <p:txBody>
          <a:bodyPr>
            <a:normAutofit/>
          </a:bodyPr>
          <a:lstStyle/>
          <a:p>
            <a:r>
              <a:rPr lang="en-US" sz="1200" b="1" dirty="0"/>
              <a:t>Bivariate Analysis  Steps </a:t>
            </a:r>
          </a:p>
          <a:p>
            <a:pPr marL="114300" indent="0">
              <a:buNone/>
            </a:pPr>
            <a:r>
              <a:rPr lang="en-US" sz="1200" dirty="0"/>
              <a:t>1. Visualization of relationships between numerical columns using scatter plots.</a:t>
            </a:r>
          </a:p>
          <a:p>
            <a:pPr marL="114300" indent="0">
              <a:buNone/>
            </a:pPr>
            <a:r>
              <a:rPr lang="en-US" sz="1200" dirty="0"/>
              <a:t>2. Visualization of relationships between categorical and numerical columns using boxplots and </a:t>
            </a:r>
            <a:r>
              <a:rPr lang="en-US" sz="1200" dirty="0" err="1"/>
              <a:t>barplots</a:t>
            </a:r>
            <a:r>
              <a:rPr lang="en-US" sz="1200" dirty="0"/>
              <a:t>.</a:t>
            </a:r>
          </a:p>
          <a:p>
            <a:pPr marL="114300" indent="0">
              <a:buNone/>
            </a:pPr>
            <a:r>
              <a:rPr lang="en-US" sz="1200" dirty="0"/>
              <a:t>3. Visualization of relationships between categorical columns using stacked bar plots.</a:t>
            </a:r>
            <a:br>
              <a:rPr lang="en-US" sz="1200" dirty="0"/>
            </a:br>
            <a:r>
              <a:rPr lang="en-US" sz="1200" dirty="0"/>
              <a:t> </a:t>
            </a:r>
            <a:endParaRPr lang="en-IN" sz="1200" dirty="0"/>
          </a:p>
          <a:p>
            <a:r>
              <a:rPr lang="en-IN" sz="1200" b="1" dirty="0"/>
              <a:t>Key Business Question</a:t>
            </a:r>
          </a:p>
          <a:p>
            <a:pPr marL="114300" indent="0">
              <a:buNone/>
            </a:pPr>
            <a:r>
              <a:rPr lang="en-US" sz="1200" b="1" dirty="0"/>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a:p>
            <a:pPr>
              <a:buFont typeface="Wingdings" panose="05000000000000000000" pitchFamily="2" charset="2"/>
              <a:buChar char="Ø"/>
            </a:pPr>
            <a:r>
              <a:rPr lang="en-US" sz="1200" dirty="0"/>
              <a:t>The findings from the data are:</a:t>
            </a:r>
          </a:p>
          <a:p>
            <a:pPr marL="114300" indent="0">
              <a:buNone/>
            </a:pPr>
            <a:r>
              <a:rPr lang="en-US" sz="1200" dirty="0"/>
              <a:t>Minimum Salary in Claimed Roles: 60000.0</a:t>
            </a:r>
          </a:p>
          <a:p>
            <a:pPr marL="114300" indent="0">
              <a:buNone/>
            </a:pPr>
            <a:r>
              <a:rPr lang="en-US" sz="1200" dirty="0"/>
              <a:t>Maximum Salary in Claimed Roles: 1500000.0</a:t>
            </a:r>
          </a:p>
          <a:p>
            <a:pPr marL="114300" indent="0">
              <a:buNone/>
            </a:pPr>
            <a:r>
              <a:rPr lang="en-US" sz="1200" dirty="0"/>
              <a:t>Therefore, The claim is not supported by the data.</a:t>
            </a:r>
            <a:endParaRPr lang="en-IN" sz="1200" dirty="0"/>
          </a:p>
          <a:p>
            <a:r>
              <a:rPr lang="en-IN" sz="1200" b="1" dirty="0"/>
              <a:t>Conclusion</a:t>
            </a:r>
          </a:p>
          <a:p>
            <a:pPr marL="114300" indent="0">
              <a:buNone/>
            </a:pPr>
            <a:r>
              <a:rPr lang="en-US" sz="1200" dirty="0"/>
              <a:t>In summary, the provided code emphasizes exploratory data analysis, visualizing relationships between variables, and validating claims against the dataset, rather than extensive data cleaning and manipulation.</a:t>
            </a:r>
          </a:p>
          <a:p>
            <a:r>
              <a:rPr lang="en-US" sz="1200" b="1" dirty="0"/>
              <a:t>Your Experience/Challenges working on Web Scraping – Data Analysis Project.</a:t>
            </a:r>
          </a:p>
          <a:p>
            <a:pPr marL="114300" indent="0">
              <a:buNone/>
            </a:pPr>
            <a:r>
              <a:rPr lang="en-US" sz="1200" dirty="0"/>
              <a:t>Overall, the EDA Data Analysis project provided an invaluable opportunity to apply theoretical knowledge to real-world data. Despite the challenges encountered, the project was immensely rewarding, contributing to my growth as a data analyst and enhancing my problem-solving and analytical skills.</a:t>
            </a:r>
          </a:p>
          <a:p>
            <a:pPr marL="114300" indent="0">
              <a:buNone/>
            </a:pPr>
            <a:endParaRPr lang="en-IN" sz="1200" dirty="0"/>
          </a:p>
        </p:txBody>
      </p:sp>
    </p:spTree>
    <p:extLst>
      <p:ext uri="{BB962C8B-B14F-4D97-AF65-F5344CB8AC3E}">
        <p14:creationId xmlns:p14="http://schemas.microsoft.com/office/powerpoint/2010/main" val="102786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517</Words>
  <Application>Microsoft Office PowerPoint</Application>
  <PresentationFormat>Widescreen</PresentationFormat>
  <Paragraphs>45</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Lato Black</vt:lpstr>
      <vt:lpstr>Libre Baskerville</vt:lpstr>
      <vt:lpstr>Söhne</vt:lpstr>
      <vt:lpstr>Wingdings</vt:lpstr>
      <vt:lpstr>Calibri</vt:lpstr>
      <vt:lpstr>Office Theme</vt:lpstr>
      <vt:lpstr>PowerPoint Presentation</vt:lpstr>
      <vt:lpstr>PowerPoint Presentation</vt:lpstr>
      <vt:lpstr>Agenda (This should be the PPT flow)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Shruti Chavan</cp:lastModifiedBy>
  <cp:revision>4</cp:revision>
  <dcterms:created xsi:type="dcterms:W3CDTF">2021-02-16T05:19:01Z</dcterms:created>
  <dcterms:modified xsi:type="dcterms:W3CDTF">2024-02-19T18:55:36Z</dcterms:modified>
</cp:coreProperties>
</file>