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3" r:id="rId5"/>
    <p:sldId id="260" r:id="rId6"/>
    <p:sldId id="259" r:id="rId7"/>
  </p:sldIdLst>
  <p:sldSz cx="12192000" cy="6858000"/>
  <p:notesSz cx="6858000" cy="9144000"/>
  <p:embeddedFontLst>
    <p:embeddedFont>
      <p:font typeface="Roboto" panose="020B0604020202020204" charset="0"/>
      <p:regular r:id="rId9"/>
      <p:bold r:id="rId10"/>
      <p:italic r:id="rId11"/>
      <p:boldItalic r:id="rId12"/>
    </p:embeddedFont>
    <p:embeddedFont>
      <p:font typeface="Bahnschrift Light SemiCondensed" panose="020B0502040204020203" pitchFamily="34" charset="0"/>
      <p:regular r:id="rId13"/>
    </p:embeddedFont>
    <p:embeddedFont>
      <p:font typeface="Arial Narrow" panose="020B060602020203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2422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80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0"/>
            <a:ext cx="12192000" cy="6858000"/>
          </a:xfrm>
          <a:prstGeom prst="rect">
            <a:avLst/>
          </a:prstGeom>
          <a:noFill/>
          <a:ln>
            <a:noFill/>
          </a:ln>
        </p:spPr>
      </p:pic>
      <p:sp>
        <p:nvSpPr>
          <p:cNvPr id="83" name="Google Shape;83;p1"/>
          <p:cNvSpPr txBox="1">
            <a:spLocks noGrp="1"/>
          </p:cNvSpPr>
          <p:nvPr>
            <p:ph type="title"/>
          </p:nvPr>
        </p:nvSpPr>
        <p:spPr>
          <a:xfrm>
            <a:off x="6828863" y="4866907"/>
            <a:ext cx="5067000" cy="1852548"/>
          </a:xfrm>
          <a:prstGeom prst="rect">
            <a:avLst/>
          </a:prstGeom>
          <a:noFill/>
          <a:ln>
            <a:noFill/>
          </a:ln>
        </p:spPr>
        <p:txBody>
          <a:bodyPr spcFirstLastPara="1" wrap="square" lIns="91425" tIns="45700" rIns="91425" bIns="45700" anchor="ctr" anchorCtr="0">
            <a:noAutofit/>
          </a:bodyPr>
          <a:lstStyle/>
          <a:p>
            <a:pPr lvl="0" algn="l">
              <a:buClr>
                <a:schemeClr val="dk1"/>
              </a:buClr>
            </a:pPr>
            <a:r>
              <a:rPr lang="en-US" sz="2800" b="1" dirty="0">
                <a:solidFill>
                  <a:schemeClr val="dk1"/>
                </a:solidFill>
                <a:latin typeface="Arial Narrow" panose="020B0606020202030204" pitchFamily="34" charset="0"/>
                <a:sym typeface="Roboto"/>
              </a:rPr>
              <a:t>Team Name </a:t>
            </a:r>
            <a:r>
              <a:rPr lang="en-US" sz="2000" b="1" dirty="0" smtClean="0">
                <a:solidFill>
                  <a:schemeClr val="dk1"/>
                </a:solidFill>
                <a:latin typeface="Arial Narrow" panose="020B0606020202030204" pitchFamily="34" charset="0"/>
                <a:sym typeface="Roboto"/>
              </a:rPr>
              <a:t>:     </a:t>
            </a:r>
            <a:r>
              <a:rPr lang="en-US" sz="2000" b="1" dirty="0" err="1" smtClean="0">
                <a:solidFill>
                  <a:schemeClr val="dk1"/>
                </a:solidFill>
                <a:latin typeface="Arial Narrow" panose="020B0606020202030204" pitchFamily="34" charset="0"/>
              </a:rPr>
              <a:t>CodeCatalysts</a:t>
            </a:r>
            <a:endParaRPr sz="2000" b="1" dirty="0">
              <a:solidFill>
                <a:schemeClr val="dk1"/>
              </a:solidFill>
              <a:latin typeface="Arial Narrow" panose="020B0606020202030204" pitchFamily="34" charset="0"/>
              <a:sym typeface="Roboto"/>
            </a:endParaRPr>
          </a:p>
          <a:p>
            <a:pPr marL="0" lvl="0" indent="0" algn="l" rtl="0">
              <a:lnSpc>
                <a:spcPct val="90000"/>
              </a:lnSpc>
              <a:spcBef>
                <a:spcPts val="0"/>
              </a:spcBef>
              <a:spcAft>
                <a:spcPts val="0"/>
              </a:spcAft>
              <a:buClr>
                <a:schemeClr val="dk1"/>
              </a:buClr>
              <a:buSzPts val="4400"/>
              <a:buFont typeface="Calibri"/>
              <a:buNone/>
            </a:pPr>
            <a:endParaRPr sz="2000" dirty="0">
              <a:solidFill>
                <a:schemeClr val="dk1"/>
              </a:solidFill>
              <a:latin typeface="Arial Narrow" panose="020B0606020202030204" pitchFamily="34" charset="0"/>
            </a:endParaRPr>
          </a:p>
          <a:p>
            <a:pPr marL="0" lvl="0" indent="0" algn="l" rtl="0">
              <a:lnSpc>
                <a:spcPct val="90000"/>
              </a:lnSpc>
              <a:spcBef>
                <a:spcPts val="0"/>
              </a:spcBef>
              <a:spcAft>
                <a:spcPts val="0"/>
              </a:spcAft>
              <a:buClr>
                <a:schemeClr val="dk1"/>
              </a:buClr>
              <a:buSzPts val="4400"/>
              <a:buFont typeface="Calibri"/>
              <a:buNone/>
            </a:pPr>
            <a:r>
              <a:rPr lang="en-US" sz="2800" b="1" dirty="0">
                <a:solidFill>
                  <a:schemeClr val="dk1"/>
                </a:solidFill>
                <a:latin typeface="Arial Narrow" panose="020B0606020202030204" pitchFamily="34" charset="0"/>
              </a:rPr>
              <a:t>Team </a:t>
            </a:r>
            <a:r>
              <a:rPr lang="en-US" sz="2800" b="1" dirty="0" smtClean="0">
                <a:solidFill>
                  <a:schemeClr val="dk1"/>
                </a:solidFill>
                <a:latin typeface="Arial Narrow" panose="020B0606020202030204" pitchFamily="34" charset="0"/>
                <a:sym typeface="Roboto"/>
              </a:rPr>
              <a:t>Details </a:t>
            </a:r>
            <a:r>
              <a:rPr lang="en-US" sz="2000" dirty="0" smtClean="0">
                <a:solidFill>
                  <a:schemeClr val="dk1"/>
                </a:solidFill>
                <a:latin typeface="Arial Narrow" panose="020B0606020202030204" pitchFamily="34" charset="0"/>
                <a:sym typeface="Roboto"/>
              </a:rPr>
              <a:t>:   </a:t>
            </a:r>
            <a:r>
              <a:rPr lang="en-US" sz="2000" b="1" dirty="0" smtClean="0">
                <a:solidFill>
                  <a:schemeClr val="dk1"/>
                </a:solidFill>
                <a:latin typeface="Arial Narrow" panose="020B0606020202030204" pitchFamily="34" charset="0"/>
                <a:sym typeface="Roboto"/>
              </a:rPr>
              <a:t>1. </a:t>
            </a:r>
            <a:r>
              <a:rPr lang="en-US" sz="2000" b="1" dirty="0" err="1" smtClean="0">
                <a:solidFill>
                  <a:schemeClr val="dk1"/>
                </a:solidFill>
                <a:latin typeface="Arial Narrow" panose="020B0606020202030204" pitchFamily="34" charset="0"/>
                <a:sym typeface="Roboto"/>
              </a:rPr>
              <a:t>Apoorva</a:t>
            </a:r>
            <a:r>
              <a:rPr lang="en-US" sz="2000" b="1" dirty="0" smtClean="0">
                <a:solidFill>
                  <a:schemeClr val="dk1"/>
                </a:solidFill>
                <a:latin typeface="Arial Narrow" panose="020B0606020202030204" pitchFamily="34" charset="0"/>
                <a:sym typeface="Roboto"/>
              </a:rPr>
              <a:t> </a:t>
            </a:r>
            <a:r>
              <a:rPr lang="en-US" sz="2000" b="1" dirty="0" err="1" smtClean="0">
                <a:solidFill>
                  <a:schemeClr val="dk1"/>
                </a:solidFill>
                <a:latin typeface="Arial Narrow" panose="020B0606020202030204" pitchFamily="34" charset="0"/>
                <a:sym typeface="Roboto"/>
              </a:rPr>
              <a:t>Holkar</a:t>
            </a:r>
            <a:r>
              <a:rPr lang="en-US" sz="2000" b="1" dirty="0" smtClean="0">
                <a:solidFill>
                  <a:schemeClr val="dk1"/>
                </a:solidFill>
                <a:latin typeface="Arial Narrow" panose="020B0606020202030204" pitchFamily="34" charset="0"/>
                <a:sym typeface="Roboto"/>
              </a:rPr>
              <a:t/>
            </a:r>
            <a:br>
              <a:rPr lang="en-US" sz="2000" b="1" dirty="0" smtClean="0">
                <a:solidFill>
                  <a:schemeClr val="dk1"/>
                </a:solidFill>
                <a:latin typeface="Arial Narrow" panose="020B0606020202030204" pitchFamily="34" charset="0"/>
                <a:sym typeface="Roboto"/>
              </a:rPr>
            </a:br>
            <a:r>
              <a:rPr lang="en-US" sz="2000" b="1" dirty="0" smtClean="0">
                <a:solidFill>
                  <a:schemeClr val="dk1"/>
                </a:solidFill>
                <a:latin typeface="Arial Narrow" panose="020B0606020202030204" pitchFamily="34" charset="0"/>
                <a:sym typeface="Roboto"/>
              </a:rPr>
              <a:t>	                     </a:t>
            </a:r>
            <a:r>
              <a:rPr lang="en-US" sz="2000" b="1" dirty="0" smtClean="0">
                <a:solidFill>
                  <a:schemeClr val="dk1"/>
                </a:solidFill>
                <a:latin typeface="Arial Narrow" panose="020B0606020202030204" pitchFamily="34" charset="0"/>
              </a:rPr>
              <a:t>2. Priyanka </a:t>
            </a:r>
            <a:r>
              <a:rPr lang="en-US" sz="2000" b="1" dirty="0" err="1" smtClean="0">
                <a:solidFill>
                  <a:schemeClr val="dk1"/>
                </a:solidFill>
                <a:latin typeface="Arial Narrow" panose="020B0606020202030204" pitchFamily="34" charset="0"/>
              </a:rPr>
              <a:t>Lokhande</a:t>
            </a:r>
            <a:r>
              <a:rPr lang="en-US" sz="2000" b="1" dirty="0" smtClean="0">
                <a:solidFill>
                  <a:schemeClr val="dk1"/>
                </a:solidFill>
                <a:latin typeface="Arial Narrow" panose="020B0606020202030204" pitchFamily="34" charset="0"/>
              </a:rPr>
              <a:t/>
            </a:r>
            <a:br>
              <a:rPr lang="en-US" sz="2000" b="1" dirty="0" smtClean="0">
                <a:solidFill>
                  <a:schemeClr val="dk1"/>
                </a:solidFill>
                <a:latin typeface="Arial Narrow" panose="020B0606020202030204" pitchFamily="34" charset="0"/>
              </a:rPr>
            </a:br>
            <a:r>
              <a:rPr lang="en-US" sz="2000" b="1" dirty="0" smtClean="0">
                <a:solidFill>
                  <a:schemeClr val="dk1"/>
                </a:solidFill>
                <a:latin typeface="Arial Narrow" panose="020B0606020202030204" pitchFamily="34" charset="0"/>
              </a:rPr>
              <a:t>	                     3. </a:t>
            </a:r>
            <a:r>
              <a:rPr lang="en-US" sz="2000" b="1" dirty="0" err="1" smtClean="0">
                <a:solidFill>
                  <a:schemeClr val="dk1"/>
                </a:solidFill>
                <a:latin typeface="Arial Narrow" panose="020B0606020202030204" pitchFamily="34" charset="0"/>
              </a:rPr>
              <a:t>Shruti</a:t>
            </a:r>
            <a:r>
              <a:rPr lang="en-US" sz="2000" b="1" dirty="0" smtClean="0">
                <a:solidFill>
                  <a:schemeClr val="dk1"/>
                </a:solidFill>
                <a:latin typeface="Arial Narrow" panose="020B0606020202030204" pitchFamily="34" charset="0"/>
              </a:rPr>
              <a:t> </a:t>
            </a:r>
            <a:r>
              <a:rPr lang="en-US" sz="2000" b="1" dirty="0" err="1" smtClean="0">
                <a:solidFill>
                  <a:schemeClr val="dk1"/>
                </a:solidFill>
                <a:latin typeface="Arial Narrow" panose="020B0606020202030204" pitchFamily="34" charset="0"/>
              </a:rPr>
              <a:t>Dikkar</a:t>
            </a:r>
            <a:endParaRPr sz="2000" b="1" dirty="0">
              <a:solidFill>
                <a:schemeClr val="dk1"/>
              </a:solidFill>
              <a:latin typeface="Arial Narrow" panose="020B0606020202030204" pitchFamily="34" charset="0"/>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Google Shape;88;p2"/>
          <p:cNvSpPr txBox="1">
            <a:spLocks/>
          </p:cNvSpPr>
          <p:nvPr/>
        </p:nvSpPr>
        <p:spPr>
          <a:xfrm>
            <a:off x="186618" y="180109"/>
            <a:ext cx="11465054" cy="732905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b="1" dirty="0" smtClean="0">
                <a:latin typeface="Arial Narrow" panose="020B0606020202030204" pitchFamily="34" charset="0"/>
              </a:rPr>
              <a:t>Problem Statement </a:t>
            </a:r>
          </a:p>
          <a:p>
            <a:pPr algn="ctr"/>
            <a:endParaRPr lang="en-US" sz="2800" b="1" dirty="0" smtClean="0">
              <a:latin typeface="Arial Narrow" panose="020B0606020202030204" pitchFamily="34" charset="0"/>
            </a:endParaRPr>
          </a:p>
          <a:p>
            <a:pPr algn="just"/>
            <a:r>
              <a:rPr lang="en-US" sz="2000" dirty="0" err="1" smtClean="0">
                <a:latin typeface="Arial Narrow" panose="020B0606020202030204" pitchFamily="34" charset="0"/>
              </a:rPr>
              <a:t>Myntra</a:t>
            </a:r>
            <a:r>
              <a:rPr lang="en-US" sz="2000" dirty="0" smtClean="0">
                <a:latin typeface="Arial Narrow" panose="020B0606020202030204" pitchFamily="34" charset="0"/>
              </a:rPr>
              <a:t> faces </a:t>
            </a:r>
            <a:r>
              <a:rPr lang="en-US" sz="2000" dirty="0">
                <a:latin typeface="Arial Narrow" panose="020B0606020202030204" pitchFamily="34" charset="0"/>
              </a:rPr>
              <a:t>challenges in delivering truly personalized shopping experiences. </a:t>
            </a:r>
            <a:r>
              <a:rPr lang="en-US" sz="2000" dirty="0" smtClean="0">
                <a:latin typeface="Arial Narrow" panose="020B0606020202030204" pitchFamily="34" charset="0"/>
              </a:rPr>
              <a:t>Currently</a:t>
            </a:r>
            <a:r>
              <a:rPr lang="en-US" sz="2000" dirty="0">
                <a:latin typeface="Arial Narrow" panose="020B0606020202030204" pitchFamily="34" charset="0"/>
              </a:rPr>
              <a:t>, users can only match photos to available items, limiting engagement and inventory optimization. </a:t>
            </a:r>
            <a:endParaRPr lang="en-US" sz="2000" dirty="0" smtClean="0">
              <a:latin typeface="Arial Narrow" panose="020B0606020202030204" pitchFamily="34" charset="0"/>
            </a:endParaRPr>
          </a:p>
          <a:p>
            <a:pPr algn="just"/>
            <a:r>
              <a:rPr lang="en-US" sz="2000" dirty="0" smtClean="0">
                <a:latin typeface="Arial Narrow" panose="020B0606020202030204" pitchFamily="34" charset="0"/>
              </a:rPr>
              <a:t>Our </a:t>
            </a:r>
            <a:r>
              <a:rPr lang="en-US" sz="2000" dirty="0">
                <a:latin typeface="Arial Narrow" panose="020B0606020202030204" pitchFamily="34" charset="0"/>
              </a:rPr>
              <a:t>solution addresses three key issues:</a:t>
            </a:r>
          </a:p>
          <a:p>
            <a:pPr marL="342900" indent="-342900" algn="just">
              <a:buFont typeface="Arial" panose="020B0604020202020204" pitchFamily="34" charset="0"/>
              <a:buChar char="•"/>
            </a:pPr>
            <a:r>
              <a:rPr lang="en-US" sz="2000" b="1" dirty="0">
                <a:latin typeface="Arial Narrow" panose="020B0606020202030204" pitchFamily="34" charset="0"/>
              </a:rPr>
              <a:t>Lack of personalization</a:t>
            </a:r>
            <a:r>
              <a:rPr lang="en-US" sz="2000" dirty="0">
                <a:latin typeface="Arial Narrow" panose="020B0606020202030204" pitchFamily="34" charset="0"/>
              </a:rPr>
              <a:t>: Users can't easily track desired items or receive tailored notifications.</a:t>
            </a:r>
          </a:p>
          <a:p>
            <a:pPr marL="342900" indent="-342900" algn="just">
              <a:buFont typeface="Arial" panose="020B0604020202020204" pitchFamily="34" charset="0"/>
              <a:buChar char="•"/>
            </a:pPr>
            <a:r>
              <a:rPr lang="en-US" sz="2000" b="1" dirty="0" smtClean="0">
                <a:latin typeface="Arial Narrow" panose="020B0606020202030204" pitchFamily="34" charset="0"/>
              </a:rPr>
              <a:t>Inefficient trend forecasting</a:t>
            </a:r>
            <a:r>
              <a:rPr lang="en-US" sz="2000" dirty="0" smtClean="0">
                <a:latin typeface="Arial Narrow" panose="020B0606020202030204" pitchFamily="34" charset="0"/>
              </a:rPr>
              <a:t>: </a:t>
            </a:r>
            <a:r>
              <a:rPr lang="en-US" sz="2000" dirty="0" err="1">
                <a:latin typeface="Arial Narrow" panose="020B0606020202030204" pitchFamily="34" charset="0"/>
              </a:rPr>
              <a:t>Myntra</a:t>
            </a:r>
            <a:r>
              <a:rPr lang="en-US" sz="2000" dirty="0">
                <a:latin typeface="Arial Narrow" panose="020B0606020202030204" pitchFamily="34" charset="0"/>
              </a:rPr>
              <a:t> struggles to predict and stock trending items proactively.</a:t>
            </a:r>
          </a:p>
          <a:p>
            <a:pPr marL="342900" indent="-342900" algn="just">
              <a:buFont typeface="Arial" panose="020B0604020202020204" pitchFamily="34" charset="0"/>
              <a:buChar char="•"/>
            </a:pPr>
            <a:r>
              <a:rPr lang="en-US" sz="2000" b="1" dirty="0">
                <a:latin typeface="Arial Narrow" panose="020B0606020202030204" pitchFamily="34" charset="0"/>
              </a:rPr>
              <a:t>Limited user </a:t>
            </a:r>
            <a:r>
              <a:rPr lang="en-US" sz="2000" b="1" dirty="0" smtClean="0">
                <a:latin typeface="Arial Narrow" panose="020B0606020202030204" pitchFamily="34" charset="0"/>
              </a:rPr>
              <a:t>engagement</a:t>
            </a:r>
            <a:r>
              <a:rPr lang="en-US" sz="2000" dirty="0" smtClean="0">
                <a:latin typeface="Arial Narrow" panose="020B0606020202030204" pitchFamily="34" charset="0"/>
              </a:rPr>
              <a:t>: </a:t>
            </a:r>
            <a:r>
              <a:rPr lang="en-US" sz="2000" dirty="0">
                <a:latin typeface="Arial Narrow" panose="020B0606020202030204" pitchFamily="34" charset="0"/>
              </a:rPr>
              <a:t>The platform lacks interactive features to keep users invested.</a:t>
            </a:r>
          </a:p>
          <a:p>
            <a:pPr algn="just"/>
            <a:r>
              <a:rPr lang="en-US" sz="2000" dirty="0">
                <a:latin typeface="Arial Narrow" panose="020B0606020202030204" pitchFamily="34" charset="0"/>
              </a:rPr>
              <a:t>We propose an AI-driven ecosystem with virtual closets, design contests, and avatar try-ons. Our revolutionary solution leverages state-of-the-art machine learning algorithms, computer vision, and </a:t>
            </a:r>
            <a:r>
              <a:rPr lang="en-US" sz="2000" dirty="0" err="1">
                <a:latin typeface="Arial Narrow" panose="020B0606020202030204" pitchFamily="34" charset="0"/>
              </a:rPr>
              <a:t>blockchain</a:t>
            </a:r>
            <a:r>
              <a:rPr lang="en-US" sz="2000" dirty="0">
                <a:latin typeface="Arial Narrow" panose="020B0606020202030204" pitchFamily="34" charset="0"/>
              </a:rPr>
              <a:t>-enabled digital closets to create a next-gen fashion ecosystem. </a:t>
            </a:r>
            <a:endParaRPr lang="en-US" sz="2000" dirty="0" smtClean="0">
              <a:latin typeface="Arial Narrow" panose="020B0606020202030204" pitchFamily="34" charset="0"/>
            </a:endParaRPr>
          </a:p>
          <a:p>
            <a:pPr algn="just"/>
            <a:r>
              <a:rPr lang="en-US" sz="2000" dirty="0" smtClean="0">
                <a:latin typeface="Arial Narrow" panose="020B0606020202030204" pitchFamily="34" charset="0"/>
              </a:rPr>
              <a:t>By </a:t>
            </a:r>
            <a:r>
              <a:rPr lang="en-US" sz="2000" dirty="0">
                <a:latin typeface="Arial Narrow" panose="020B0606020202030204" pitchFamily="34" charset="0"/>
              </a:rPr>
              <a:t>implementing this innovative framework, </a:t>
            </a:r>
            <a:r>
              <a:rPr lang="en-US" sz="2000" dirty="0" err="1">
                <a:latin typeface="Arial Narrow" panose="020B0606020202030204" pitchFamily="34" charset="0"/>
              </a:rPr>
              <a:t>Myntra</a:t>
            </a:r>
            <a:r>
              <a:rPr lang="en-US" sz="2000" dirty="0">
                <a:latin typeface="Arial Narrow" panose="020B0606020202030204" pitchFamily="34" charset="0"/>
              </a:rPr>
              <a:t> can disrupt the </a:t>
            </a:r>
            <a:r>
              <a:rPr lang="en-US" sz="2000" dirty="0" smtClean="0">
                <a:latin typeface="Arial Narrow" panose="020B0606020202030204" pitchFamily="34" charset="0"/>
              </a:rPr>
              <a:t>billion </a:t>
            </a:r>
            <a:r>
              <a:rPr lang="en-US" sz="2000" dirty="0">
                <a:latin typeface="Arial Narrow" panose="020B0606020202030204" pitchFamily="34" charset="0"/>
              </a:rPr>
              <a:t>global fashion e-commerce market, achieving </a:t>
            </a:r>
            <a:r>
              <a:rPr lang="en-US" sz="2000" dirty="0" smtClean="0">
                <a:latin typeface="Arial Narrow" panose="020B0606020202030204" pitchFamily="34" charset="0"/>
              </a:rPr>
              <a:t>an increase </a:t>
            </a:r>
            <a:r>
              <a:rPr lang="en-US" sz="2000" dirty="0">
                <a:latin typeface="Arial Narrow" panose="020B0606020202030204" pitchFamily="34" charset="0"/>
              </a:rPr>
              <a:t>in user engagement, </a:t>
            </a:r>
            <a:r>
              <a:rPr lang="en-US" sz="2000" dirty="0" smtClean="0">
                <a:latin typeface="Arial Narrow" panose="020B0606020202030204" pitchFamily="34" charset="0"/>
              </a:rPr>
              <a:t>reduction </a:t>
            </a:r>
            <a:r>
              <a:rPr lang="en-US" sz="2000" dirty="0">
                <a:latin typeface="Arial Narrow" panose="020B0606020202030204" pitchFamily="34" charset="0"/>
              </a:rPr>
              <a:t>in unsold inventory, and establishing itself as the industry leader in AI-powered fashion retail</a:t>
            </a:r>
            <a:r>
              <a:rPr lang="en-US" sz="2000" dirty="0" smtClean="0">
                <a:latin typeface="Arial Narrow" panose="020B0606020202030204" pitchFamily="34" charset="0"/>
              </a:rPr>
              <a:t>.</a:t>
            </a:r>
          </a:p>
          <a:p>
            <a:endParaRPr lang="en-US" sz="2000" dirty="0" smtClean="0">
              <a:latin typeface="Arial Narrow" panose="020B0606020202030204" pitchFamily="34" charset="0"/>
            </a:endParaRPr>
          </a:p>
          <a:p>
            <a:pPr algn="ctr"/>
            <a:r>
              <a:rPr lang="en-US" sz="2800" b="1" dirty="0" smtClean="0">
                <a:latin typeface="Arial Narrow" panose="020B0606020202030204" pitchFamily="34" charset="0"/>
              </a:rPr>
              <a:t>Feasibility </a:t>
            </a:r>
          </a:p>
          <a:p>
            <a:pPr algn="ctr"/>
            <a:endParaRPr lang="en-US" sz="2800" b="1" dirty="0">
              <a:latin typeface="Arial Narrow" panose="020B0606020202030204" pitchFamily="34" charset="0"/>
            </a:endParaRPr>
          </a:p>
          <a:p>
            <a:pPr marL="342900" indent="-342900">
              <a:buSzPct val="90000"/>
              <a:buFont typeface="Arial" panose="020B0604020202020204" pitchFamily="34" charset="0"/>
              <a:buChar char="•"/>
            </a:pPr>
            <a:r>
              <a:rPr lang="en-US" sz="2000" dirty="0">
                <a:latin typeface="Arial Narrow" panose="020B0606020202030204" pitchFamily="34" charset="0"/>
                <a:ea typeface="Roboto"/>
                <a:cs typeface="Roboto"/>
                <a:sym typeface="Roboto"/>
              </a:rPr>
              <a:t>Leveraging state-of-the-art computer vision and deep learning algorithms</a:t>
            </a:r>
          </a:p>
          <a:p>
            <a:pPr marL="342900" indent="-342900">
              <a:buSzPct val="90000"/>
              <a:buFont typeface="Arial" panose="020B0604020202020204" pitchFamily="34" charset="0"/>
              <a:buChar char="•"/>
            </a:pPr>
            <a:r>
              <a:rPr lang="en-US" sz="2000" dirty="0">
                <a:latin typeface="Arial Narrow" panose="020B0606020202030204" pitchFamily="34" charset="0"/>
                <a:ea typeface="Roboto"/>
                <a:cs typeface="Roboto"/>
                <a:sym typeface="Roboto"/>
              </a:rPr>
              <a:t>Scalable cloud infrastructure to support millions of users</a:t>
            </a:r>
          </a:p>
          <a:p>
            <a:pPr marL="342900" indent="-342900">
              <a:buSzPct val="90000"/>
              <a:buFont typeface="Arial" panose="020B0604020202020204" pitchFamily="34" charset="0"/>
              <a:buChar char="•"/>
            </a:pPr>
            <a:r>
              <a:rPr lang="en-US" sz="2000" dirty="0">
                <a:latin typeface="Arial Narrow" panose="020B0606020202030204" pitchFamily="34" charset="0"/>
                <a:ea typeface="Roboto"/>
                <a:cs typeface="Roboto"/>
                <a:sym typeface="Roboto"/>
              </a:rPr>
              <a:t>Strategic partnerships with fashion brands and influencers</a:t>
            </a:r>
          </a:p>
          <a:p>
            <a:pPr marL="342900" indent="-342900">
              <a:buSzPct val="90000"/>
              <a:buFont typeface="Arial" panose="020B0604020202020204" pitchFamily="34" charset="0"/>
              <a:buChar char="•"/>
            </a:pPr>
            <a:r>
              <a:rPr lang="en-US" sz="2000" dirty="0">
                <a:latin typeface="Arial Narrow" panose="020B0606020202030204" pitchFamily="34" charset="0"/>
                <a:ea typeface="Roboto"/>
                <a:cs typeface="Roboto"/>
                <a:sym typeface="Roboto"/>
              </a:rPr>
              <a:t>Agile development methodology for rapid iteration and feature deployment</a:t>
            </a:r>
          </a:p>
          <a:p>
            <a:pPr marL="342900" indent="-342900">
              <a:buSzPct val="90000"/>
              <a:buFont typeface="Arial" panose="020B0604020202020204" pitchFamily="34" charset="0"/>
              <a:buChar char="•"/>
            </a:pPr>
            <a:r>
              <a:rPr lang="en-US" sz="2000" dirty="0">
                <a:latin typeface="Arial Narrow" panose="020B0606020202030204" pitchFamily="34" charset="0"/>
                <a:ea typeface="Roboto"/>
                <a:cs typeface="Roboto"/>
                <a:sym typeface="Roboto"/>
              </a:rPr>
              <a:t>Compliance with data privacy regulations (GDPR, CCPA)</a:t>
            </a:r>
          </a:p>
          <a:p>
            <a:endParaRPr lang="en-US" sz="2000" dirty="0">
              <a:latin typeface="Arial Narrow" panose="020B0606020202030204" pitchFamily="34" charset="0"/>
            </a:endParaRPr>
          </a:p>
          <a:p>
            <a:r>
              <a:rPr lang="en-US" sz="2000" dirty="0">
                <a:latin typeface="Arial Narrow" panose="020B0606020202030204" pitchFamily="34" charset="0"/>
              </a:rPr>
              <a:t/>
            </a:r>
            <a:br>
              <a:rPr lang="en-US" sz="2000" dirty="0">
                <a:latin typeface="Arial Narrow" panose="020B0606020202030204" pitchFamily="34" charset="0"/>
              </a:rPr>
            </a:br>
            <a:endParaRPr lang="en-US" sz="2000" dirty="0">
              <a:latin typeface="Arial Narrow" panose="020B0606020202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74842" y="49026"/>
            <a:ext cx="11878611" cy="5744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800" b="1" dirty="0">
                <a:latin typeface="Arial Narrow" panose="020B0606020202030204" pitchFamily="34" charset="0"/>
                <a:ea typeface="Roboto"/>
                <a:cs typeface="Roboto"/>
                <a:sym typeface="Roboto"/>
              </a:rPr>
              <a:t>Solution</a:t>
            </a:r>
            <a:endParaRPr sz="2800" b="1" dirty="0">
              <a:latin typeface="Arial Narrow" panose="020B0606020202030204" pitchFamily="34" charset="0"/>
              <a:ea typeface="Roboto"/>
              <a:cs typeface="Roboto"/>
              <a:sym typeface="Roboto"/>
            </a:endParaRPr>
          </a:p>
        </p:txBody>
      </p:sp>
      <p:sp>
        <p:nvSpPr>
          <p:cNvPr id="3" name="Google Shape;88;p2"/>
          <p:cNvSpPr txBox="1">
            <a:spLocks/>
          </p:cNvSpPr>
          <p:nvPr/>
        </p:nvSpPr>
        <p:spPr>
          <a:xfrm>
            <a:off x="174843" y="856270"/>
            <a:ext cx="11878611" cy="558609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SzPts val="4400"/>
            </a:pPr>
            <a:r>
              <a:rPr lang="en-US" sz="1900" b="1" dirty="0">
                <a:latin typeface="Arial Narrow" panose="020B0606020202030204" pitchFamily="34" charset="0"/>
                <a:ea typeface="Roboto"/>
                <a:cs typeface="Roboto"/>
                <a:sym typeface="Roboto"/>
              </a:rPr>
              <a:t>1. </a:t>
            </a:r>
            <a:r>
              <a:rPr lang="en-US" sz="1900" b="1" dirty="0" smtClean="0">
                <a:latin typeface="Arial Narrow" panose="020B0606020202030204" pitchFamily="34" charset="0"/>
                <a:ea typeface="Roboto"/>
                <a:cs typeface="Roboto"/>
                <a:sym typeface="Roboto"/>
              </a:rPr>
              <a:t>USE </a:t>
            </a:r>
            <a:r>
              <a:rPr lang="en-US" sz="1900" b="1" dirty="0">
                <a:latin typeface="Arial Narrow" panose="020B0606020202030204" pitchFamily="34" charset="0"/>
                <a:ea typeface="Roboto"/>
                <a:cs typeface="Roboto"/>
                <a:sym typeface="Roboto"/>
              </a:rPr>
              <a:t>CASE - Trend Demand </a:t>
            </a:r>
            <a:r>
              <a:rPr lang="en-US" sz="1900" b="1" dirty="0" smtClean="0">
                <a:latin typeface="Arial Narrow" panose="020B0606020202030204" pitchFamily="34" charset="0"/>
                <a:ea typeface="Roboto"/>
                <a:cs typeface="Roboto"/>
                <a:sym typeface="Roboto"/>
              </a:rPr>
              <a:t>forecasting :</a:t>
            </a:r>
            <a:endParaRPr lang="en-US" sz="1900" b="1" dirty="0">
              <a:latin typeface="Arial Narrow" panose="020B0606020202030204" pitchFamily="34" charset="0"/>
              <a:ea typeface="Roboto"/>
              <a:cs typeface="Roboto"/>
              <a:sym typeface="Roboto"/>
            </a:endParaRPr>
          </a:p>
          <a:p>
            <a:pPr algn="just">
              <a:buSzPts val="4400"/>
            </a:pPr>
            <a:r>
              <a:rPr lang="en-US" sz="1900" b="1" dirty="0" smtClean="0">
                <a:latin typeface="Arial Narrow" panose="020B0606020202030204" pitchFamily="34" charset="0"/>
                <a:ea typeface="Roboto"/>
                <a:cs typeface="Roboto"/>
                <a:sym typeface="Roboto"/>
              </a:rPr>
              <a:t>AI-Powered </a:t>
            </a:r>
            <a:r>
              <a:rPr lang="en-US" sz="1900" b="1" dirty="0">
                <a:latin typeface="Arial Narrow" panose="020B0606020202030204" pitchFamily="34" charset="0"/>
                <a:ea typeface="Roboto"/>
                <a:cs typeface="Roboto"/>
                <a:sym typeface="Roboto"/>
              </a:rPr>
              <a:t>Virtual </a:t>
            </a:r>
            <a:r>
              <a:rPr lang="en-US" sz="1900" b="1" dirty="0" smtClean="0">
                <a:latin typeface="Arial Narrow" panose="020B0606020202030204" pitchFamily="34" charset="0"/>
                <a:ea typeface="Roboto"/>
                <a:cs typeface="Roboto"/>
                <a:sym typeface="Roboto"/>
              </a:rPr>
              <a:t>Closet :</a:t>
            </a:r>
          </a:p>
          <a:p>
            <a:pPr algn="just">
              <a:buSzPts val="4400"/>
            </a:pPr>
            <a:r>
              <a:rPr lang="en-US" sz="1900" dirty="0" smtClean="0">
                <a:latin typeface="Arial Narrow" panose="020B0606020202030204" pitchFamily="34" charset="0"/>
              </a:rPr>
              <a:t>Our </a:t>
            </a:r>
            <a:r>
              <a:rPr lang="en-US" sz="1900" dirty="0">
                <a:latin typeface="Arial Narrow" panose="020B0606020202030204" pitchFamily="34" charset="0"/>
              </a:rPr>
              <a:t>revolutionary AI-Powered Virtual Closet transforms </a:t>
            </a:r>
            <a:r>
              <a:rPr lang="en-US" sz="1900" dirty="0" err="1">
                <a:latin typeface="Arial Narrow" panose="020B0606020202030204" pitchFamily="34" charset="0"/>
              </a:rPr>
              <a:t>Myntra's</a:t>
            </a:r>
            <a:r>
              <a:rPr lang="en-US" sz="1900" dirty="0">
                <a:latin typeface="Arial Narrow" panose="020B0606020202030204" pitchFamily="34" charset="0"/>
              </a:rPr>
              <a:t> shopping experience by creating a personalized digital wardrobe for each user. Leveraging cutting-edge machine learning and computer vision algorithms, this system allows users to effortlessly upload images of desired outfits. The AI instantly recognizes and categorizes these items, immediately displaying their availability on </a:t>
            </a:r>
            <a:r>
              <a:rPr lang="en-US" sz="1900" dirty="0" err="1">
                <a:latin typeface="Arial Narrow" panose="020B0606020202030204" pitchFamily="34" charset="0"/>
              </a:rPr>
              <a:t>Myntra</a:t>
            </a:r>
            <a:r>
              <a:rPr lang="en-US" sz="1900" dirty="0">
                <a:latin typeface="Arial Narrow" panose="020B0606020202030204" pitchFamily="34" charset="0"/>
              </a:rPr>
              <a:t>. If an item is unavailable, the system sends real-time notifications to users once it's back in stock, significantly enhancing engagement and sales opportunities. Crucially, when multiple users express interest in unavailable items, the AI aggregates this data to identify emerging fashion trends. It then automatically alerts </a:t>
            </a:r>
            <a:r>
              <a:rPr lang="en-US" sz="1900" dirty="0" err="1">
                <a:latin typeface="Arial Narrow" panose="020B0606020202030204" pitchFamily="34" charset="0"/>
              </a:rPr>
              <a:t>Myntra's</a:t>
            </a:r>
            <a:r>
              <a:rPr lang="en-US" sz="1900" dirty="0">
                <a:latin typeface="Arial Narrow" panose="020B0606020202030204" pitchFamily="34" charset="0"/>
              </a:rPr>
              <a:t> stock team to restock these trending products, optimizing inventory management. This innovative solution not only elevates the user experience but also positions </a:t>
            </a:r>
            <a:r>
              <a:rPr lang="en-US" sz="1900" dirty="0" err="1">
                <a:latin typeface="Arial Narrow" panose="020B0606020202030204" pitchFamily="34" charset="0"/>
              </a:rPr>
              <a:t>Myntra</a:t>
            </a:r>
            <a:r>
              <a:rPr lang="en-US" sz="1900" dirty="0">
                <a:latin typeface="Arial Narrow" panose="020B0606020202030204" pitchFamily="34" charset="0"/>
              </a:rPr>
              <a:t> at the forefront of fashion e-commerce, ensuring the platform consistently meets consumer demands and stays ahead of rapidly evolving fashion trends.</a:t>
            </a:r>
            <a:endParaRPr lang="en-US" sz="1900" dirty="0">
              <a:latin typeface="Arial Narrow" panose="020B0606020202030204" pitchFamily="34" charset="0"/>
              <a:ea typeface="Roboto"/>
              <a:cs typeface="Roboto"/>
              <a:sym typeface="Roboto"/>
            </a:endParaRPr>
          </a:p>
          <a:p>
            <a:pPr algn="just">
              <a:buSzPts val="4400"/>
            </a:pPr>
            <a:endParaRPr lang="en-US" sz="1900" dirty="0" smtClean="0">
              <a:latin typeface="Arial Narrow" panose="020B0606020202030204" pitchFamily="34" charset="0"/>
              <a:ea typeface="Roboto"/>
              <a:cs typeface="Roboto"/>
              <a:sym typeface="Roboto"/>
            </a:endParaRPr>
          </a:p>
          <a:p>
            <a:pPr algn="just">
              <a:buSzPts val="4400"/>
            </a:pPr>
            <a:r>
              <a:rPr lang="en-US" sz="1900" b="1" dirty="0">
                <a:latin typeface="Arial Narrow" panose="020B0606020202030204" pitchFamily="34" charset="0"/>
                <a:ea typeface="Roboto"/>
                <a:cs typeface="Roboto"/>
                <a:sym typeface="Roboto"/>
              </a:rPr>
              <a:t>2. USE CASE - Engagement on a shopping </a:t>
            </a:r>
            <a:r>
              <a:rPr lang="en-US" sz="1900" b="1" dirty="0" smtClean="0">
                <a:latin typeface="Arial Narrow" panose="020B0606020202030204" pitchFamily="34" charset="0"/>
                <a:ea typeface="Roboto"/>
                <a:cs typeface="Roboto"/>
                <a:sym typeface="Roboto"/>
              </a:rPr>
              <a:t>platform :</a:t>
            </a:r>
            <a:endParaRPr lang="en-US" sz="1900" b="1" dirty="0">
              <a:latin typeface="Arial Narrow" panose="020B0606020202030204" pitchFamily="34" charset="0"/>
              <a:ea typeface="Roboto"/>
              <a:cs typeface="Roboto"/>
              <a:sym typeface="Roboto"/>
            </a:endParaRPr>
          </a:p>
          <a:p>
            <a:pPr algn="just">
              <a:buSzPts val="4400"/>
            </a:pPr>
            <a:r>
              <a:rPr lang="en-US" sz="1900" b="1" dirty="0">
                <a:latin typeface="Arial Narrow" panose="020B0606020202030204" pitchFamily="34" charset="0"/>
                <a:ea typeface="Roboto"/>
                <a:cs typeface="Roboto"/>
                <a:sym typeface="Roboto"/>
              </a:rPr>
              <a:t>1</a:t>
            </a:r>
            <a:r>
              <a:rPr lang="en-US" sz="1900" b="1" dirty="0" smtClean="0">
                <a:latin typeface="Arial Narrow" panose="020B0606020202030204" pitchFamily="34" charset="0"/>
                <a:ea typeface="Roboto"/>
                <a:cs typeface="Roboto"/>
                <a:sym typeface="Roboto"/>
              </a:rPr>
              <a:t>. </a:t>
            </a:r>
            <a:r>
              <a:rPr lang="en-US" sz="1900" b="1" dirty="0" smtClean="0">
                <a:latin typeface="Arial Narrow" panose="020B0606020202030204" pitchFamily="34" charset="0"/>
                <a:ea typeface="Roboto"/>
                <a:cs typeface="Roboto"/>
                <a:sym typeface="Roboto"/>
              </a:rPr>
              <a:t>Gamified </a:t>
            </a:r>
            <a:r>
              <a:rPr lang="en-US" sz="1900" b="1" dirty="0">
                <a:latin typeface="Arial Narrow" panose="020B0606020202030204" pitchFamily="34" charset="0"/>
                <a:ea typeface="Roboto"/>
                <a:cs typeface="Roboto"/>
                <a:sym typeface="Roboto"/>
              </a:rPr>
              <a:t>Fashion Design </a:t>
            </a:r>
            <a:r>
              <a:rPr lang="en-US" sz="1900" b="1" dirty="0" smtClean="0">
                <a:latin typeface="Arial Narrow" panose="020B0606020202030204" pitchFamily="34" charset="0"/>
                <a:ea typeface="Roboto"/>
                <a:cs typeface="Roboto"/>
                <a:sym typeface="Roboto"/>
              </a:rPr>
              <a:t>Contests :</a:t>
            </a:r>
            <a:endParaRPr lang="en-US" sz="1900" dirty="0">
              <a:latin typeface="Arial Narrow" panose="020B0606020202030204" pitchFamily="34" charset="0"/>
              <a:ea typeface="Roboto"/>
              <a:cs typeface="Roboto"/>
              <a:sym typeface="Roboto"/>
            </a:endParaRPr>
          </a:p>
          <a:p>
            <a:pPr algn="just">
              <a:buSzPts val="4400"/>
            </a:pPr>
            <a:r>
              <a:rPr lang="en-US" sz="1900" dirty="0">
                <a:latin typeface="Arial Narrow" panose="020B0606020202030204" pitchFamily="34" charset="0"/>
              </a:rPr>
              <a:t>This innovative engagement platform hosts monthly themed design challenges using a state-of-the-art interactive design tool. Users can create custom outfits using an extensive library of digital fashion elements, powered by vector graphics and 3D modeling. The peer rating system employs a secure </a:t>
            </a:r>
            <a:r>
              <a:rPr lang="en-US" sz="1900" dirty="0" err="1">
                <a:latin typeface="Arial Narrow" panose="020B0606020202030204" pitchFamily="34" charset="0"/>
              </a:rPr>
              <a:t>blockchain</a:t>
            </a:r>
            <a:r>
              <a:rPr lang="en-US" sz="1900" dirty="0">
                <a:latin typeface="Arial Narrow" panose="020B0606020202030204" pitchFamily="34" charset="0"/>
              </a:rPr>
              <a:t>-based voting mechanism to ensure fairness. Top-rated designs are rewarded with exclusive perks and the potential for real-world production, creating a unique user-driven fashion ecosystem.</a:t>
            </a:r>
            <a:endParaRPr lang="en-US" sz="1900" dirty="0" smtClean="0">
              <a:latin typeface="Arial Narrow" panose="020B0606020202030204" pitchFamily="34" charset="0"/>
              <a:ea typeface="Roboto"/>
              <a:cs typeface="Roboto"/>
              <a:sym typeface="Roboto"/>
            </a:endParaRPr>
          </a:p>
          <a:p>
            <a:pPr algn="just">
              <a:buSzPts val="4400"/>
            </a:pPr>
            <a:endParaRPr lang="en-US" sz="1900" b="1" dirty="0">
              <a:latin typeface="Arial Narrow" panose="020B0606020202030204" pitchFamily="34" charset="0"/>
              <a:ea typeface="Roboto"/>
              <a:cs typeface="Roboto"/>
              <a:sym typeface="Roboto"/>
            </a:endParaRPr>
          </a:p>
          <a:p>
            <a:pPr algn="just">
              <a:buSzPts val="4400"/>
            </a:pPr>
            <a:r>
              <a:rPr lang="en-US" sz="1900" b="1" dirty="0">
                <a:latin typeface="Arial Narrow" panose="020B0606020202030204" pitchFamily="34" charset="0"/>
                <a:ea typeface="Roboto"/>
                <a:cs typeface="Roboto"/>
                <a:sym typeface="Roboto"/>
              </a:rPr>
              <a:t>2</a:t>
            </a:r>
            <a:r>
              <a:rPr lang="en-US" sz="1900" b="1" dirty="0" smtClean="0">
                <a:latin typeface="Arial Narrow" panose="020B0606020202030204" pitchFamily="34" charset="0"/>
                <a:ea typeface="Roboto"/>
                <a:cs typeface="Roboto"/>
                <a:sym typeface="Roboto"/>
              </a:rPr>
              <a:t>. </a:t>
            </a:r>
            <a:r>
              <a:rPr lang="en-US" sz="1900" b="1" dirty="0" smtClean="0">
                <a:latin typeface="Arial Narrow" panose="020B0606020202030204" pitchFamily="34" charset="0"/>
                <a:ea typeface="Roboto"/>
                <a:cs typeface="Roboto"/>
                <a:sym typeface="Roboto"/>
              </a:rPr>
              <a:t>Hyper-Realistic </a:t>
            </a:r>
            <a:r>
              <a:rPr lang="en-US" sz="1900" b="1" dirty="0">
                <a:latin typeface="Arial Narrow" panose="020B0606020202030204" pitchFamily="34" charset="0"/>
                <a:ea typeface="Roboto"/>
                <a:cs typeface="Roboto"/>
                <a:sym typeface="Roboto"/>
              </a:rPr>
              <a:t>Avatar Try-On </a:t>
            </a:r>
            <a:r>
              <a:rPr lang="en-US" sz="1900" b="1" dirty="0" smtClean="0">
                <a:latin typeface="Arial Narrow" panose="020B0606020202030204" pitchFamily="34" charset="0"/>
                <a:ea typeface="Roboto"/>
                <a:cs typeface="Roboto"/>
                <a:sym typeface="Roboto"/>
              </a:rPr>
              <a:t>Technology :</a:t>
            </a:r>
            <a:endParaRPr lang="en-US" sz="1900" dirty="0">
              <a:latin typeface="Arial Narrow" panose="020B0606020202030204" pitchFamily="34" charset="0"/>
              <a:ea typeface="Roboto"/>
              <a:cs typeface="Roboto"/>
              <a:sym typeface="Roboto"/>
            </a:endParaRPr>
          </a:p>
          <a:p>
            <a:pPr algn="just">
              <a:buSzPts val="4400"/>
            </a:pPr>
            <a:r>
              <a:rPr lang="en-US" sz="1900" dirty="0">
                <a:latin typeface="Arial Narrow" panose="020B0606020202030204" pitchFamily="34" charset="0"/>
              </a:rPr>
              <a:t>Leveraging cutting-edge 3D modeling, AR, and VR technologies, this feature creates incredibly lifelike digital avatars for each user. Advanced body scanning algorithms ensure accurate representation of diverse body types. The system allows for real-time mix-and-match outfit visualization, with physics-based cloth simulation for ultra-realistic draping and fit. AI-driven style recommendations provide personalized outfit suggestions based on the user's body type and preferences.</a:t>
            </a:r>
            <a:endParaRPr lang="en-US" sz="1900" dirty="0">
              <a:latin typeface="Arial Narrow" panose="020B0606020202030204" pitchFamily="34" charset="0"/>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366725" y="94271"/>
            <a:ext cx="11326509" cy="87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800" b="1" dirty="0" smtClean="0">
                <a:latin typeface="Arial Narrow" panose="020B0606020202030204" pitchFamily="34" charset="0"/>
                <a:ea typeface="Roboto"/>
                <a:cs typeface="Roboto"/>
                <a:sym typeface="Roboto"/>
              </a:rPr>
              <a:t>Tech Stack</a:t>
            </a:r>
            <a:endParaRPr sz="2800" b="1" dirty="0">
              <a:latin typeface="Arial Narrow" panose="020B0606020202030204" pitchFamily="34" charset="0"/>
              <a:ea typeface="Roboto"/>
              <a:cs typeface="Roboto"/>
              <a:sym typeface="Roboto"/>
            </a:endParaRPr>
          </a:p>
        </p:txBody>
      </p:sp>
      <p:sp>
        <p:nvSpPr>
          <p:cNvPr id="3" name="Google Shape;88;p2"/>
          <p:cNvSpPr txBox="1">
            <a:spLocks/>
          </p:cNvSpPr>
          <p:nvPr/>
        </p:nvSpPr>
        <p:spPr>
          <a:xfrm>
            <a:off x="366726" y="1174925"/>
            <a:ext cx="11326509" cy="525358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r>
              <a:rPr lang="en-US" sz="2000" b="1" dirty="0">
                <a:latin typeface="Arial Narrow" panose="020B0606020202030204" pitchFamily="34" charset="0"/>
              </a:rPr>
              <a:t>Cutting-Edge Tech Stack for Next-Gen Fashion E-commerce:</a:t>
            </a:r>
          </a:p>
          <a:p>
            <a:pPr algn="just"/>
            <a:r>
              <a:rPr lang="en-US" sz="2000" dirty="0">
                <a:latin typeface="Arial Narrow" panose="020B0606020202030204" pitchFamily="34" charset="0"/>
              </a:rPr>
              <a:t>Our solution leverages a state-of-the-art, cloud-native tech stack designed for scalability, performance, and innovation:</a:t>
            </a:r>
          </a:p>
          <a:p>
            <a:pPr marL="342900" indent="-342900" algn="just">
              <a:buFont typeface="Arial" panose="020B0604020202020204" pitchFamily="34" charset="0"/>
              <a:buChar char="•"/>
            </a:pPr>
            <a:r>
              <a:rPr lang="en-US" sz="2000" b="1" dirty="0">
                <a:latin typeface="Arial Narrow" panose="020B0606020202030204" pitchFamily="34" charset="0"/>
              </a:rPr>
              <a:t>Frontend</a:t>
            </a:r>
            <a:r>
              <a:rPr lang="en-US" sz="2000" dirty="0">
                <a:latin typeface="Arial Narrow" panose="020B0606020202030204" pitchFamily="34" charset="0"/>
              </a:rPr>
              <a:t>: React Native powers our cross-platform </a:t>
            </a:r>
            <a:r>
              <a:rPr lang="en-US" sz="2000" dirty="0" smtClean="0">
                <a:latin typeface="Arial Narrow" panose="020B0606020202030204" pitchFamily="34" charset="0"/>
              </a:rPr>
              <a:t>website, </a:t>
            </a:r>
            <a:r>
              <a:rPr lang="en-US" sz="2000" dirty="0">
                <a:latin typeface="Arial Narrow" panose="020B0606020202030204" pitchFamily="34" charset="0"/>
              </a:rPr>
              <a:t>ensuring a seamless, native-like user experience with optimal code reusability.</a:t>
            </a:r>
          </a:p>
          <a:p>
            <a:pPr marL="342900" indent="-342900" algn="just">
              <a:buFont typeface="Arial" panose="020B0604020202020204" pitchFamily="34" charset="0"/>
              <a:buChar char="•"/>
            </a:pPr>
            <a:r>
              <a:rPr lang="en-US" sz="2000" b="1" dirty="0">
                <a:latin typeface="Arial Narrow" panose="020B0606020202030204" pitchFamily="34" charset="0"/>
              </a:rPr>
              <a:t>Backend</a:t>
            </a:r>
            <a:r>
              <a:rPr lang="en-US" sz="2000" dirty="0">
                <a:latin typeface="Arial Narrow" panose="020B0606020202030204" pitchFamily="34" charset="0"/>
              </a:rPr>
              <a:t>: Node.js, coupled with </a:t>
            </a:r>
            <a:r>
              <a:rPr lang="en-US" sz="2000" dirty="0" err="1">
                <a:latin typeface="Arial Narrow" panose="020B0606020202030204" pitchFamily="34" charset="0"/>
              </a:rPr>
              <a:t>GraphQL</a:t>
            </a:r>
            <a:r>
              <a:rPr lang="en-US" sz="2000" dirty="0">
                <a:latin typeface="Arial Narrow" panose="020B0606020202030204" pitchFamily="34" charset="0"/>
              </a:rPr>
              <a:t> API, delivers lightning-fast, efficient data querying and real-time updates, enhancing overall system responsiveness.</a:t>
            </a:r>
          </a:p>
          <a:p>
            <a:pPr marL="342900" indent="-342900" algn="just">
              <a:buFont typeface="Arial" panose="020B0604020202020204" pitchFamily="34" charset="0"/>
              <a:buChar char="•"/>
            </a:pPr>
            <a:r>
              <a:rPr lang="en-US" sz="2000" b="1" dirty="0">
                <a:latin typeface="Arial Narrow" panose="020B0606020202030204" pitchFamily="34" charset="0"/>
              </a:rPr>
              <a:t>AI/ML Engine</a:t>
            </a:r>
            <a:r>
              <a:rPr lang="en-US" sz="2000" dirty="0">
                <a:latin typeface="Arial Narrow" panose="020B0606020202030204" pitchFamily="34" charset="0"/>
              </a:rPr>
              <a:t>: A powerful combination of </a:t>
            </a:r>
            <a:r>
              <a:rPr lang="en-US" sz="2000" dirty="0" err="1">
                <a:latin typeface="Arial Narrow" panose="020B0606020202030204" pitchFamily="34" charset="0"/>
              </a:rPr>
              <a:t>TensorFlow</a:t>
            </a:r>
            <a:r>
              <a:rPr lang="en-US" sz="2000" dirty="0">
                <a:latin typeface="Arial Narrow" panose="020B0606020202030204" pitchFamily="34" charset="0"/>
              </a:rPr>
              <a:t> and </a:t>
            </a:r>
            <a:r>
              <a:rPr lang="en-US" sz="2000" dirty="0" err="1">
                <a:latin typeface="Arial Narrow" panose="020B0606020202030204" pitchFamily="34" charset="0"/>
              </a:rPr>
              <a:t>PyTorch</a:t>
            </a:r>
            <a:r>
              <a:rPr lang="en-US" sz="2000" dirty="0">
                <a:latin typeface="Arial Narrow" panose="020B0606020202030204" pitchFamily="34" charset="0"/>
              </a:rPr>
              <a:t> drives our advanced image recognition and hyper-personalization algorithms, utilizing deep learning and neural networks for unparalleled accuracy.</a:t>
            </a:r>
          </a:p>
          <a:p>
            <a:pPr marL="342900" indent="-342900" algn="just">
              <a:buFont typeface="Arial" panose="020B0604020202020204" pitchFamily="34" charset="0"/>
              <a:buChar char="•"/>
            </a:pPr>
            <a:r>
              <a:rPr lang="en-US" sz="2000" b="1" dirty="0">
                <a:latin typeface="Arial Narrow" panose="020B0606020202030204" pitchFamily="34" charset="0"/>
              </a:rPr>
              <a:t>Cloud Infrastructure</a:t>
            </a:r>
            <a:r>
              <a:rPr lang="en-US" sz="2000" dirty="0">
                <a:latin typeface="Arial Narrow" panose="020B0606020202030204" pitchFamily="34" charset="0"/>
              </a:rPr>
              <a:t>: AWS provides a robust, infinitely scalable backbone, enabling real-time notifications and elastic computing resources to handle peak loads effortlessly.</a:t>
            </a:r>
          </a:p>
          <a:p>
            <a:pPr marL="342900" indent="-342900" algn="just">
              <a:buFont typeface="Arial" panose="020B0604020202020204" pitchFamily="34" charset="0"/>
              <a:buChar char="•"/>
            </a:pPr>
            <a:r>
              <a:rPr lang="en-US" sz="2000" b="1" dirty="0">
                <a:latin typeface="Arial Narrow" panose="020B0606020202030204" pitchFamily="34" charset="0"/>
              </a:rPr>
              <a:t>Database</a:t>
            </a:r>
            <a:r>
              <a:rPr lang="en-US" sz="2000" dirty="0">
                <a:latin typeface="Arial Narrow" panose="020B0606020202030204" pitchFamily="34" charset="0"/>
              </a:rPr>
              <a:t>: MongoDB offers schema-less, document-oriented data storage, perfectly suited for our dynamic fashion data models and rapid iterations.</a:t>
            </a:r>
          </a:p>
          <a:p>
            <a:pPr marL="342900" indent="-342900" algn="just">
              <a:buFont typeface="Arial" panose="020B0604020202020204" pitchFamily="34" charset="0"/>
              <a:buChar char="•"/>
            </a:pPr>
            <a:r>
              <a:rPr lang="en-US" sz="2000" b="1" dirty="0">
                <a:latin typeface="Arial Narrow" panose="020B0606020202030204" pitchFamily="34" charset="0"/>
              </a:rPr>
              <a:t>Analytics Powerhouse</a:t>
            </a:r>
            <a:r>
              <a:rPr lang="en-US" sz="2000" dirty="0">
                <a:latin typeface="Arial Narrow" panose="020B0606020202030204" pitchFamily="34" charset="0"/>
              </a:rPr>
              <a:t>: Snowflake's cloud-native data warehouse processes massive datasets at scale, unlocking deep insights into user behavior and fashion trends.</a:t>
            </a:r>
          </a:p>
          <a:p>
            <a:pPr marL="342900" indent="-342900" algn="just">
              <a:buFont typeface="Arial" panose="020B0604020202020204" pitchFamily="34" charset="0"/>
              <a:buChar char="•"/>
            </a:pPr>
            <a:r>
              <a:rPr lang="en-US" sz="2000" b="1" dirty="0">
                <a:latin typeface="Arial Narrow" panose="020B0606020202030204" pitchFamily="34" charset="0"/>
              </a:rPr>
              <a:t>DevOps Excellence</a:t>
            </a:r>
            <a:r>
              <a:rPr lang="en-US" sz="2000" dirty="0">
                <a:latin typeface="Arial Narrow" panose="020B0606020202030204" pitchFamily="34" charset="0"/>
              </a:rPr>
              <a:t>: Docker containerization and Kubernetes orchestration ensure seamless deployment, auto-scaling, and high availability across our </a:t>
            </a:r>
            <a:r>
              <a:rPr lang="en-US" sz="2000" dirty="0" err="1">
                <a:latin typeface="Arial Narrow" panose="020B0606020202030204" pitchFamily="34" charset="0"/>
              </a:rPr>
              <a:t>microservices</a:t>
            </a:r>
            <a:r>
              <a:rPr lang="en-US" sz="2000" dirty="0">
                <a:latin typeface="Arial Narrow" panose="020B0606020202030204" pitchFamily="34" charset="0"/>
              </a:rPr>
              <a:t> architecture.</a:t>
            </a:r>
          </a:p>
          <a:p>
            <a:pPr algn="just"/>
            <a:r>
              <a:rPr lang="en-US" sz="2000" dirty="0">
                <a:latin typeface="Arial Narrow" panose="020B0606020202030204" pitchFamily="34" charset="0"/>
              </a:rPr>
              <a:t>This bleeding-edge tech stack positions </a:t>
            </a:r>
            <a:r>
              <a:rPr lang="en-US" sz="2000" dirty="0" smtClean="0">
                <a:latin typeface="Arial Narrow" panose="020B0606020202030204" pitchFamily="34" charset="0"/>
              </a:rPr>
              <a:t>our solution </a:t>
            </a:r>
            <a:r>
              <a:rPr lang="en-US" sz="2000" dirty="0">
                <a:latin typeface="Arial Narrow" panose="020B0606020202030204" pitchFamily="34" charset="0"/>
              </a:rPr>
              <a:t>at the forefront of fashion-tech innovation, ready to disrupt the global e-commerce landscape with AI-driven, cloud-powered solutions.</a:t>
            </a:r>
          </a:p>
        </p:txBody>
      </p:sp>
    </p:spTree>
    <p:extLst>
      <p:ext uri="{BB962C8B-B14F-4D97-AF65-F5344CB8AC3E}">
        <p14:creationId xmlns:p14="http://schemas.microsoft.com/office/powerpoint/2010/main" val="221589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366726" y="94271"/>
            <a:ext cx="11548183" cy="87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800" b="1" dirty="0" smtClean="0">
                <a:latin typeface="Arial Narrow" panose="020B0606020202030204" pitchFamily="34" charset="0"/>
                <a:ea typeface="Roboto"/>
                <a:cs typeface="Roboto"/>
                <a:sym typeface="Roboto"/>
              </a:rPr>
              <a:t>Scale &amp; Impact</a:t>
            </a:r>
            <a:endParaRPr sz="2800" b="1" dirty="0">
              <a:latin typeface="Arial Narrow" panose="020B0606020202030204" pitchFamily="34" charset="0"/>
              <a:ea typeface="Roboto"/>
              <a:cs typeface="Roboto"/>
              <a:sym typeface="Roboto"/>
            </a:endParaRPr>
          </a:p>
        </p:txBody>
      </p:sp>
      <p:sp>
        <p:nvSpPr>
          <p:cNvPr id="7" name="Google Shape;88;p2"/>
          <p:cNvSpPr txBox="1">
            <a:spLocks/>
          </p:cNvSpPr>
          <p:nvPr/>
        </p:nvSpPr>
        <p:spPr>
          <a:xfrm>
            <a:off x="366727" y="1174926"/>
            <a:ext cx="11548182" cy="368802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lgn="just">
              <a:buSzPct val="110000"/>
              <a:buFont typeface="Arial" panose="020B0604020202020204" pitchFamily="34" charset="0"/>
              <a:buChar char="•"/>
            </a:pPr>
            <a:endParaRPr lang="en-US" sz="2000" dirty="0">
              <a:latin typeface="Bahnschrift Light SemiCondensed" panose="020B0502040204020203" pitchFamily="34" charset="0"/>
              <a:ea typeface="Roboto"/>
              <a:cs typeface="Roboto"/>
              <a:sym typeface="Roboto"/>
            </a:endParaRPr>
          </a:p>
          <a:p>
            <a:pPr marL="342900" indent="-342900" algn="just">
              <a:buSzPct val="110000"/>
              <a:buFont typeface="Arial" panose="020B0604020202020204" pitchFamily="34" charset="0"/>
              <a:buChar char="•"/>
            </a:pPr>
            <a:r>
              <a:rPr lang="en-US" sz="2000" dirty="0">
                <a:latin typeface="Arial Narrow" panose="020B0606020202030204" pitchFamily="34" charset="0"/>
                <a:ea typeface="Roboto"/>
                <a:cs typeface="Roboto"/>
                <a:sym typeface="Roboto"/>
              </a:rPr>
              <a:t>Our disruptive AI-driven solution is poised to revolutionize </a:t>
            </a:r>
            <a:r>
              <a:rPr lang="en-US" sz="2000" dirty="0" err="1">
                <a:latin typeface="Arial Narrow" panose="020B0606020202030204" pitchFamily="34" charset="0"/>
                <a:ea typeface="Roboto"/>
                <a:cs typeface="Roboto"/>
                <a:sym typeface="Roboto"/>
              </a:rPr>
              <a:t>Myntra's</a:t>
            </a:r>
            <a:r>
              <a:rPr lang="en-US" sz="2000" dirty="0">
                <a:latin typeface="Arial Narrow" panose="020B0606020202030204" pitchFamily="34" charset="0"/>
                <a:ea typeface="Roboto"/>
                <a:cs typeface="Roboto"/>
                <a:sym typeface="Roboto"/>
              </a:rPr>
              <a:t> position in the billion global fashion e-commerce market</a:t>
            </a:r>
            <a:r>
              <a:rPr lang="en-US" sz="2000" dirty="0" smtClean="0">
                <a:latin typeface="Arial Narrow" panose="020B0606020202030204" pitchFamily="34" charset="0"/>
                <a:ea typeface="Roboto"/>
                <a:cs typeface="Roboto"/>
                <a:sym typeface="Roboto"/>
              </a:rPr>
              <a:t>.</a:t>
            </a:r>
          </a:p>
          <a:p>
            <a:pPr marL="342900" indent="-342900" algn="just">
              <a:buSzPct val="110000"/>
              <a:buFont typeface="Arial" panose="020B0604020202020204" pitchFamily="34" charset="0"/>
              <a:buChar char="•"/>
            </a:pPr>
            <a:r>
              <a:rPr lang="en-US" sz="2000" dirty="0" smtClean="0">
                <a:latin typeface="Arial Narrow" panose="020B0606020202030204" pitchFamily="34" charset="0"/>
                <a:ea typeface="Roboto"/>
                <a:cs typeface="Roboto"/>
                <a:sym typeface="Roboto"/>
              </a:rPr>
              <a:t>By </a:t>
            </a:r>
            <a:r>
              <a:rPr lang="en-US" sz="2000" dirty="0">
                <a:latin typeface="Arial Narrow" panose="020B0606020202030204" pitchFamily="34" charset="0"/>
                <a:ea typeface="Roboto"/>
                <a:cs typeface="Roboto"/>
                <a:sym typeface="Roboto"/>
              </a:rPr>
              <a:t>leveraging cutting-edge machine learning and </a:t>
            </a:r>
            <a:r>
              <a:rPr lang="en-US" sz="2000" dirty="0" err="1">
                <a:latin typeface="Arial Narrow" panose="020B0606020202030204" pitchFamily="34" charset="0"/>
                <a:ea typeface="Roboto"/>
                <a:cs typeface="Roboto"/>
                <a:sym typeface="Roboto"/>
              </a:rPr>
              <a:t>blockchain</a:t>
            </a:r>
            <a:r>
              <a:rPr lang="en-US" sz="2000" dirty="0">
                <a:latin typeface="Arial Narrow" panose="020B0606020202030204" pitchFamily="34" charset="0"/>
                <a:ea typeface="Roboto"/>
                <a:cs typeface="Roboto"/>
                <a:sym typeface="Roboto"/>
              </a:rPr>
              <a:t> technology, we project a staggering boost in user engagement, fostering unprecedented platform stickiness. </a:t>
            </a:r>
            <a:endParaRPr lang="en-US" sz="2000" dirty="0" smtClean="0">
              <a:latin typeface="Arial Narrow" panose="020B0606020202030204" pitchFamily="34" charset="0"/>
              <a:ea typeface="Roboto"/>
              <a:cs typeface="Roboto"/>
              <a:sym typeface="Roboto"/>
            </a:endParaRPr>
          </a:p>
          <a:p>
            <a:pPr marL="342900" indent="-342900" algn="just">
              <a:buSzPct val="110000"/>
              <a:buFont typeface="Arial" panose="020B0604020202020204" pitchFamily="34" charset="0"/>
              <a:buChar char="•"/>
            </a:pPr>
            <a:r>
              <a:rPr lang="en-US" sz="2000" dirty="0" smtClean="0">
                <a:latin typeface="Arial Narrow" panose="020B0606020202030204" pitchFamily="34" charset="0"/>
                <a:ea typeface="Roboto"/>
                <a:cs typeface="Roboto"/>
                <a:sym typeface="Roboto"/>
              </a:rPr>
              <a:t>The </a:t>
            </a:r>
            <a:r>
              <a:rPr lang="en-US" sz="2000" dirty="0">
                <a:latin typeface="Arial Narrow" panose="020B0606020202030204" pitchFamily="34" charset="0"/>
                <a:ea typeface="Roboto"/>
                <a:cs typeface="Roboto"/>
                <a:sym typeface="Roboto"/>
              </a:rPr>
              <a:t>implementation of predictive analytics and virtual closets will slash unsold inventory , optimizing supply chain efficiency. </a:t>
            </a:r>
            <a:endParaRPr lang="en-US" sz="2000" dirty="0" smtClean="0">
              <a:latin typeface="Arial Narrow" panose="020B0606020202030204" pitchFamily="34" charset="0"/>
              <a:ea typeface="Roboto"/>
              <a:cs typeface="Roboto"/>
              <a:sym typeface="Roboto"/>
            </a:endParaRPr>
          </a:p>
          <a:p>
            <a:pPr marL="342900" indent="-342900" algn="just">
              <a:buSzPct val="110000"/>
              <a:buFont typeface="Arial" panose="020B0604020202020204" pitchFamily="34" charset="0"/>
              <a:buChar char="•"/>
            </a:pPr>
            <a:r>
              <a:rPr lang="en-US" sz="2000" dirty="0" smtClean="0">
                <a:latin typeface="Arial Narrow" panose="020B0606020202030204" pitchFamily="34" charset="0"/>
                <a:ea typeface="Roboto"/>
                <a:cs typeface="Roboto"/>
                <a:sym typeface="Roboto"/>
              </a:rPr>
              <a:t>With </a:t>
            </a:r>
            <a:r>
              <a:rPr lang="en-US" sz="2000" dirty="0">
                <a:latin typeface="Arial Narrow" panose="020B0606020202030204" pitchFamily="34" charset="0"/>
                <a:ea typeface="Roboto"/>
                <a:cs typeface="Roboto"/>
                <a:sym typeface="Roboto"/>
              </a:rPr>
              <a:t>hyper-realistic avatar try-ons, we anticipate reduction in return rates, significantly improving profitability. </a:t>
            </a:r>
            <a:endParaRPr lang="en-US" sz="2000" dirty="0" smtClean="0">
              <a:latin typeface="Arial Narrow" panose="020B0606020202030204" pitchFamily="34" charset="0"/>
              <a:ea typeface="Roboto"/>
              <a:cs typeface="Roboto"/>
              <a:sym typeface="Roboto"/>
            </a:endParaRPr>
          </a:p>
          <a:p>
            <a:pPr marL="342900" indent="-342900" algn="just">
              <a:buSzPct val="110000"/>
              <a:buFont typeface="Arial" panose="020B0604020202020204" pitchFamily="34" charset="0"/>
              <a:buChar char="•"/>
            </a:pPr>
            <a:r>
              <a:rPr lang="en-US" sz="2000" dirty="0" smtClean="0">
                <a:latin typeface="Arial Narrow" panose="020B0606020202030204" pitchFamily="34" charset="0"/>
                <a:ea typeface="Roboto"/>
                <a:cs typeface="Roboto"/>
                <a:sym typeface="Roboto"/>
              </a:rPr>
              <a:t>These </a:t>
            </a:r>
            <a:r>
              <a:rPr lang="en-US" sz="2000" dirty="0">
                <a:latin typeface="Arial Narrow" panose="020B0606020202030204" pitchFamily="34" charset="0"/>
                <a:ea typeface="Roboto"/>
                <a:cs typeface="Roboto"/>
                <a:sym typeface="Roboto"/>
              </a:rPr>
              <a:t>innovations collectively drive an increase in customer lifetime value, positioning </a:t>
            </a:r>
            <a:r>
              <a:rPr lang="en-US" sz="2000" dirty="0" err="1">
                <a:latin typeface="Arial Narrow" panose="020B0606020202030204" pitchFamily="34" charset="0"/>
                <a:ea typeface="Roboto"/>
                <a:cs typeface="Roboto"/>
                <a:sym typeface="Roboto"/>
              </a:rPr>
              <a:t>Myntra</a:t>
            </a:r>
            <a:r>
              <a:rPr lang="en-US" sz="2000" dirty="0">
                <a:latin typeface="Arial Narrow" panose="020B0606020202030204" pitchFamily="34" charset="0"/>
                <a:ea typeface="Roboto"/>
                <a:cs typeface="Roboto"/>
                <a:sym typeface="Roboto"/>
              </a:rPr>
              <a:t> as the vanguard of fashion tech. </a:t>
            </a:r>
            <a:endParaRPr lang="en-US" sz="2000" dirty="0" smtClean="0">
              <a:latin typeface="Arial Narrow" panose="020B0606020202030204" pitchFamily="34" charset="0"/>
              <a:ea typeface="Roboto"/>
              <a:cs typeface="Roboto"/>
              <a:sym typeface="Roboto"/>
            </a:endParaRPr>
          </a:p>
          <a:p>
            <a:pPr marL="342900" indent="-342900" algn="just">
              <a:buSzPct val="110000"/>
              <a:buFont typeface="Arial" panose="020B0604020202020204" pitchFamily="34" charset="0"/>
              <a:buChar char="•"/>
            </a:pPr>
            <a:r>
              <a:rPr lang="en-US" sz="2000" dirty="0" smtClean="0">
                <a:latin typeface="Arial Narrow" panose="020B0606020202030204" pitchFamily="34" charset="0"/>
                <a:ea typeface="Roboto"/>
                <a:cs typeface="Roboto"/>
                <a:sym typeface="Roboto"/>
              </a:rPr>
              <a:t>This </a:t>
            </a:r>
            <a:r>
              <a:rPr lang="en-US" sz="2000" dirty="0">
                <a:latin typeface="Arial Narrow" panose="020B0606020202030204" pitchFamily="34" charset="0"/>
                <a:ea typeface="Roboto"/>
                <a:cs typeface="Roboto"/>
                <a:sym typeface="Roboto"/>
              </a:rPr>
              <a:t>paradigm shift in e-commerce will cement </a:t>
            </a:r>
            <a:r>
              <a:rPr lang="en-US" sz="2000" dirty="0" err="1">
                <a:latin typeface="Arial Narrow" panose="020B0606020202030204" pitchFamily="34" charset="0"/>
                <a:ea typeface="Roboto"/>
                <a:cs typeface="Roboto"/>
                <a:sym typeface="Roboto"/>
              </a:rPr>
              <a:t>Myntra's</a:t>
            </a:r>
            <a:r>
              <a:rPr lang="en-US" sz="2000" dirty="0">
                <a:latin typeface="Arial Narrow" panose="020B0606020202030204" pitchFamily="34" charset="0"/>
                <a:ea typeface="Roboto"/>
                <a:cs typeface="Roboto"/>
                <a:sym typeface="Roboto"/>
              </a:rPr>
              <a:t> status as an industry leader, driving exponential growth and market dominance.</a:t>
            </a:r>
          </a:p>
          <a:p>
            <a:pPr marL="342900" indent="-342900" algn="just">
              <a:buSzPct val="110000"/>
              <a:buFont typeface="Arial" panose="020B0604020202020204" pitchFamily="34" charset="0"/>
              <a:buChar char="•"/>
            </a:pPr>
            <a:endParaRPr lang="en-US" sz="2000" dirty="0">
              <a:latin typeface="Bahnschrift Light SemiCondensed" panose="020B0502040204020203" pitchFamily="34" charset="0"/>
              <a:ea typeface="Roboto"/>
              <a:cs typeface="Roboto"/>
              <a:sym typeface="Roboto"/>
            </a:endParaRPr>
          </a:p>
        </p:txBody>
      </p:sp>
      <p:sp>
        <p:nvSpPr>
          <p:cNvPr id="2" name="Rectangle 1"/>
          <p:cNvSpPr/>
          <p:nvPr/>
        </p:nvSpPr>
        <p:spPr>
          <a:xfrm>
            <a:off x="366726" y="5066101"/>
            <a:ext cx="11548183" cy="754053"/>
          </a:xfrm>
          <a:prstGeom prst="rect">
            <a:avLst/>
          </a:prstGeom>
        </p:spPr>
        <p:txBody>
          <a:bodyPr wrap="square">
            <a:spAutoFit/>
          </a:bodyPr>
          <a:lstStyle/>
          <a:p>
            <a:r>
              <a:rPr lang="en-US" sz="2400" b="1" dirty="0">
                <a:latin typeface="Arial Narrow" panose="020B0606020202030204" pitchFamily="34" charset="0"/>
              </a:rPr>
              <a:t>Preliminary </a:t>
            </a:r>
            <a:r>
              <a:rPr lang="en-US" sz="2400" b="1" dirty="0" smtClean="0">
                <a:latin typeface="Arial Narrow" panose="020B0606020202030204" pitchFamily="34" charset="0"/>
              </a:rPr>
              <a:t>Design Link : </a:t>
            </a:r>
            <a:endParaRPr lang="en-US" sz="1800" dirty="0" smtClean="0">
              <a:latin typeface="Arial Narrow" panose="020B0606020202030204" pitchFamily="34" charset="0"/>
            </a:endParaRPr>
          </a:p>
          <a:p>
            <a:r>
              <a:rPr lang="en-US" sz="1900" dirty="0">
                <a:latin typeface="Arial Narrow" panose="020B0606020202030204" pitchFamily="34" charset="0"/>
              </a:rPr>
              <a:t>https://www.figma.com/design/5d3IVsfzxjdy6UuCc9wGye/Myntra-App-%3A-Hackerramp?node-id=0-1&amp;t=b8pJqhIskCb8mLSq-0</a:t>
            </a:r>
          </a:p>
        </p:txBody>
      </p:sp>
    </p:spTree>
    <p:extLst>
      <p:ext uri="{BB962C8B-B14F-4D97-AF65-F5344CB8AC3E}">
        <p14:creationId xmlns:p14="http://schemas.microsoft.com/office/powerpoint/2010/main" val="141861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366725" y="0"/>
            <a:ext cx="11575891" cy="997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800" b="1" dirty="0">
                <a:latin typeface="Arial Narrow" panose="020B0606020202030204" pitchFamily="34" charset="0"/>
                <a:ea typeface="Roboto"/>
                <a:cs typeface="Roboto"/>
                <a:sym typeface="Roboto"/>
              </a:rPr>
              <a:t>Benefits </a:t>
            </a:r>
            <a:endParaRPr sz="2800" b="1" dirty="0">
              <a:latin typeface="Arial Narrow" panose="020B0606020202030204" pitchFamily="34" charset="0"/>
              <a:ea typeface="Roboto"/>
              <a:cs typeface="Roboto"/>
              <a:sym typeface="Roboto"/>
            </a:endParaRPr>
          </a:p>
        </p:txBody>
      </p:sp>
      <p:sp>
        <p:nvSpPr>
          <p:cNvPr id="3" name="Google Shape;88;p2"/>
          <p:cNvSpPr txBox="1">
            <a:spLocks/>
          </p:cNvSpPr>
          <p:nvPr/>
        </p:nvSpPr>
        <p:spPr>
          <a:xfrm>
            <a:off x="366726" y="1174925"/>
            <a:ext cx="11575891" cy="525358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buSzPts val="4400"/>
            </a:pPr>
            <a:r>
              <a:rPr lang="en-US" sz="2000" b="1" dirty="0">
                <a:latin typeface="Arial Narrow" panose="020B0606020202030204" pitchFamily="34" charset="0"/>
                <a:ea typeface="Roboto"/>
                <a:cs typeface="Roboto"/>
                <a:sym typeface="Roboto"/>
              </a:rPr>
              <a:t>Revolutionary Benefits for </a:t>
            </a:r>
            <a:r>
              <a:rPr lang="en-US" sz="2000" b="1" dirty="0" err="1">
                <a:latin typeface="Arial Narrow" panose="020B0606020202030204" pitchFamily="34" charset="0"/>
                <a:ea typeface="Roboto"/>
                <a:cs typeface="Roboto"/>
                <a:sym typeface="Roboto"/>
              </a:rPr>
              <a:t>Myntra</a:t>
            </a:r>
            <a:r>
              <a:rPr lang="en-US" sz="2000" b="1" dirty="0">
                <a:latin typeface="Arial Narrow" panose="020B0606020202030204" pitchFamily="34" charset="0"/>
                <a:ea typeface="Roboto"/>
                <a:cs typeface="Roboto"/>
                <a:sym typeface="Roboto"/>
              </a:rPr>
              <a:t> and Shoppers:</a:t>
            </a:r>
          </a:p>
          <a:p>
            <a:pPr algn="just">
              <a:buSzPts val="4400"/>
            </a:pPr>
            <a:endParaRPr lang="en-US" sz="2000" dirty="0">
              <a:latin typeface="Arial Narrow" panose="020B0606020202030204" pitchFamily="34" charset="0"/>
              <a:ea typeface="Roboto"/>
              <a:cs typeface="Roboto"/>
              <a:sym typeface="Roboto"/>
            </a:endParaRPr>
          </a:p>
          <a:p>
            <a:pPr marL="342900" indent="-342900" algn="just">
              <a:buSzPct val="90000"/>
              <a:buFont typeface="Arial" panose="020B0604020202020204" pitchFamily="34" charset="0"/>
              <a:buChar char="•"/>
            </a:pPr>
            <a:r>
              <a:rPr lang="en-US" sz="2000" b="1" dirty="0" smtClean="0">
                <a:latin typeface="Arial Narrow" panose="020B0606020202030204" pitchFamily="34" charset="0"/>
                <a:ea typeface="Roboto"/>
                <a:cs typeface="Roboto"/>
                <a:sym typeface="Roboto"/>
              </a:rPr>
              <a:t>Hyper-Personalized Shopping Experience</a:t>
            </a:r>
            <a:r>
              <a:rPr lang="en-US" sz="2000" dirty="0" smtClean="0">
                <a:latin typeface="Arial Narrow" panose="020B0606020202030204" pitchFamily="34" charset="0"/>
                <a:ea typeface="Roboto"/>
                <a:cs typeface="Roboto"/>
                <a:sym typeface="Roboto"/>
              </a:rPr>
              <a:t>: </a:t>
            </a:r>
            <a:r>
              <a:rPr lang="en-US" sz="2000" dirty="0">
                <a:latin typeface="Arial Narrow" panose="020B0606020202030204" pitchFamily="34" charset="0"/>
                <a:ea typeface="Roboto"/>
                <a:cs typeface="Roboto"/>
                <a:sym typeface="Roboto"/>
              </a:rPr>
              <a:t>Our AI-driven virtual closets and avatar technology create a next-gen, tailored shopping journey. Customers enjoy seamless outfit matching and intuitive recommendations, while </a:t>
            </a:r>
            <a:r>
              <a:rPr lang="en-US" sz="2000" dirty="0" err="1">
                <a:latin typeface="Arial Narrow" panose="020B0606020202030204" pitchFamily="34" charset="0"/>
                <a:ea typeface="Roboto"/>
                <a:cs typeface="Roboto"/>
                <a:sym typeface="Roboto"/>
              </a:rPr>
              <a:t>Myntra</a:t>
            </a:r>
            <a:r>
              <a:rPr lang="en-US" sz="2000" dirty="0">
                <a:latin typeface="Arial Narrow" panose="020B0606020202030204" pitchFamily="34" charset="0"/>
                <a:ea typeface="Roboto"/>
                <a:cs typeface="Roboto"/>
                <a:sym typeface="Roboto"/>
              </a:rPr>
              <a:t> benefits from increased user engagement and loyalty.</a:t>
            </a:r>
          </a:p>
          <a:p>
            <a:pPr marL="342900" indent="-342900" algn="just">
              <a:buSzPct val="90000"/>
              <a:buFont typeface="Arial" panose="020B0604020202020204" pitchFamily="34" charset="0"/>
              <a:buChar char="•"/>
            </a:pPr>
            <a:r>
              <a:rPr lang="en-US" sz="2000" b="1" dirty="0">
                <a:latin typeface="Arial Narrow" panose="020B0606020202030204" pitchFamily="34" charset="0"/>
                <a:ea typeface="Roboto"/>
                <a:cs typeface="Roboto"/>
                <a:sym typeface="Roboto"/>
              </a:rPr>
              <a:t>Data-Driven Fashion Intelligence</a:t>
            </a:r>
            <a:r>
              <a:rPr lang="en-US" sz="2000" dirty="0">
                <a:latin typeface="Arial Narrow" panose="020B0606020202030204" pitchFamily="34" charset="0"/>
                <a:ea typeface="Roboto"/>
                <a:cs typeface="Roboto"/>
                <a:sym typeface="Roboto"/>
              </a:rPr>
              <a:t>: Leveraging big data and machine learning, </a:t>
            </a:r>
            <a:r>
              <a:rPr lang="en-US" sz="2000" dirty="0" err="1">
                <a:latin typeface="Arial Narrow" panose="020B0606020202030204" pitchFamily="34" charset="0"/>
                <a:ea typeface="Roboto"/>
                <a:cs typeface="Roboto"/>
                <a:sym typeface="Roboto"/>
              </a:rPr>
              <a:t>Myntra</a:t>
            </a:r>
            <a:r>
              <a:rPr lang="en-US" sz="2000" dirty="0">
                <a:latin typeface="Arial Narrow" panose="020B0606020202030204" pitchFamily="34" charset="0"/>
                <a:ea typeface="Roboto"/>
                <a:cs typeface="Roboto"/>
                <a:sym typeface="Roboto"/>
              </a:rPr>
              <a:t> gains real-time trend forecasting and predictive analytics. This empowers data-driven inventory management and demand planning, optimizing stock levels and reducing costs.</a:t>
            </a:r>
          </a:p>
          <a:p>
            <a:pPr marL="342900" indent="-342900" algn="just">
              <a:buSzPct val="90000"/>
              <a:buFont typeface="Arial" panose="020B0604020202020204" pitchFamily="34" charset="0"/>
              <a:buChar char="•"/>
            </a:pPr>
            <a:r>
              <a:rPr lang="en-US" sz="2000" b="1" dirty="0">
                <a:latin typeface="Arial Narrow" panose="020B0606020202030204" pitchFamily="34" charset="0"/>
                <a:ea typeface="Roboto"/>
                <a:cs typeface="Roboto"/>
                <a:sym typeface="Roboto"/>
              </a:rPr>
              <a:t>Gamified User Engagement</a:t>
            </a:r>
            <a:r>
              <a:rPr lang="en-US" sz="2000" dirty="0">
                <a:latin typeface="Arial Narrow" panose="020B0606020202030204" pitchFamily="34" charset="0"/>
                <a:ea typeface="Roboto"/>
                <a:cs typeface="Roboto"/>
                <a:sym typeface="Roboto"/>
              </a:rPr>
              <a:t>: Interactive design contests and community features boost platform stickiness, increasing time spent on </a:t>
            </a:r>
            <a:r>
              <a:rPr lang="en-US" sz="2000" dirty="0" smtClean="0">
                <a:latin typeface="Arial Narrow" panose="020B0606020202030204" pitchFamily="34" charset="0"/>
                <a:ea typeface="Roboto"/>
                <a:cs typeface="Roboto"/>
                <a:sym typeface="Roboto"/>
              </a:rPr>
              <a:t>the website. </a:t>
            </a:r>
            <a:r>
              <a:rPr lang="en-US" sz="2000" dirty="0">
                <a:latin typeface="Arial Narrow" panose="020B0606020202030204" pitchFamily="34" charset="0"/>
                <a:ea typeface="Roboto"/>
                <a:cs typeface="Roboto"/>
                <a:sym typeface="Roboto"/>
              </a:rPr>
              <a:t>This fosters a vibrant fashion ecosystem, driving repeat visits and enhancing </a:t>
            </a:r>
            <a:r>
              <a:rPr lang="en-US" sz="2000" dirty="0" err="1">
                <a:latin typeface="Arial Narrow" panose="020B0606020202030204" pitchFamily="34" charset="0"/>
                <a:ea typeface="Roboto"/>
                <a:cs typeface="Roboto"/>
                <a:sym typeface="Roboto"/>
              </a:rPr>
              <a:t>Myntra's</a:t>
            </a:r>
            <a:r>
              <a:rPr lang="en-US" sz="2000" dirty="0">
                <a:latin typeface="Arial Narrow" panose="020B0606020202030204" pitchFamily="34" charset="0"/>
                <a:ea typeface="Roboto"/>
                <a:cs typeface="Roboto"/>
                <a:sym typeface="Roboto"/>
              </a:rPr>
              <a:t> brand value.</a:t>
            </a:r>
          </a:p>
          <a:p>
            <a:pPr marL="342900" indent="-342900" algn="just">
              <a:buSzPct val="90000"/>
              <a:buFont typeface="Arial" panose="020B0604020202020204" pitchFamily="34" charset="0"/>
              <a:buChar char="•"/>
            </a:pPr>
            <a:r>
              <a:rPr lang="en-US" sz="2000" b="1" dirty="0">
                <a:latin typeface="Arial Narrow" panose="020B0606020202030204" pitchFamily="34" charset="0"/>
                <a:ea typeface="Roboto"/>
                <a:cs typeface="Roboto"/>
                <a:sym typeface="Roboto"/>
              </a:rPr>
              <a:t>Conversion Rate Optimization</a:t>
            </a:r>
            <a:r>
              <a:rPr lang="en-US" sz="2000" dirty="0">
                <a:latin typeface="Arial Narrow" panose="020B0606020202030204" pitchFamily="34" charset="0"/>
                <a:ea typeface="Roboto"/>
                <a:cs typeface="Roboto"/>
                <a:sym typeface="Roboto"/>
              </a:rPr>
              <a:t>: Virtual try-ons powered by cutting-edge 3D modeling significantly reduce return rates. Targeted recommendations based on virtual closet data increase purchase confidence, leading to higher conversion rates and improved profitability.</a:t>
            </a:r>
          </a:p>
          <a:p>
            <a:pPr marL="342900" indent="-342900" algn="just">
              <a:buSzPct val="90000"/>
              <a:buFont typeface="Arial" panose="020B0604020202020204" pitchFamily="34" charset="0"/>
              <a:buChar char="•"/>
            </a:pPr>
            <a:r>
              <a:rPr lang="en-US" sz="2000" b="1" dirty="0">
                <a:latin typeface="Arial Narrow" panose="020B0606020202030204" pitchFamily="34" charset="0"/>
                <a:ea typeface="Roboto"/>
                <a:cs typeface="Roboto"/>
                <a:sym typeface="Roboto"/>
              </a:rPr>
              <a:t>Market Disruption and Revenue Streams</a:t>
            </a:r>
            <a:r>
              <a:rPr lang="en-US" sz="2000" dirty="0">
                <a:latin typeface="Arial Narrow" panose="020B0606020202030204" pitchFamily="34" charset="0"/>
                <a:ea typeface="Roboto"/>
                <a:cs typeface="Roboto"/>
                <a:sym typeface="Roboto"/>
              </a:rPr>
              <a:t>: </a:t>
            </a:r>
            <a:r>
              <a:rPr lang="en-US" sz="2000" dirty="0" err="1">
                <a:latin typeface="Arial Narrow" panose="020B0606020202030204" pitchFamily="34" charset="0"/>
                <a:ea typeface="Roboto"/>
                <a:cs typeface="Roboto"/>
                <a:sym typeface="Roboto"/>
              </a:rPr>
              <a:t>Myntra</a:t>
            </a:r>
            <a:r>
              <a:rPr lang="en-US" sz="2000" dirty="0">
                <a:latin typeface="Arial Narrow" panose="020B0606020202030204" pitchFamily="34" charset="0"/>
                <a:ea typeface="Roboto"/>
                <a:cs typeface="Roboto"/>
                <a:sym typeface="Roboto"/>
              </a:rPr>
              <a:t> positions itself as a trailblazer in fashion e-commerce with these unique, AI-powered features. The potential to license this revolutionary technology to other retailers opens new revenue streams, solidifying </a:t>
            </a:r>
            <a:r>
              <a:rPr lang="en-US" sz="2000" dirty="0" err="1">
                <a:latin typeface="Arial Narrow" panose="020B0606020202030204" pitchFamily="34" charset="0"/>
                <a:ea typeface="Roboto"/>
                <a:cs typeface="Roboto"/>
                <a:sym typeface="Roboto"/>
              </a:rPr>
              <a:t>Myntra's</a:t>
            </a:r>
            <a:r>
              <a:rPr lang="en-US" sz="2000" dirty="0">
                <a:latin typeface="Arial Narrow" panose="020B0606020202030204" pitchFamily="34" charset="0"/>
                <a:ea typeface="Roboto"/>
                <a:cs typeface="Roboto"/>
                <a:sym typeface="Roboto"/>
              </a:rPr>
              <a:t> position as an industry leader.</a:t>
            </a:r>
          </a:p>
          <a:p>
            <a:pPr algn="just">
              <a:buSzPts val="4400"/>
            </a:pPr>
            <a:r>
              <a:rPr lang="en-US" sz="2000" b="1" dirty="0">
                <a:latin typeface="Arial Narrow" panose="020B0606020202030204" pitchFamily="34" charset="0"/>
                <a:ea typeface="Roboto"/>
                <a:cs typeface="Roboto"/>
                <a:sym typeface="Roboto"/>
              </a:rPr>
              <a:t>This synergistic approach delivers unparalleled value to both </a:t>
            </a:r>
            <a:r>
              <a:rPr lang="en-US" sz="2000" b="1" dirty="0" err="1">
                <a:latin typeface="Arial Narrow" panose="020B0606020202030204" pitchFamily="34" charset="0"/>
                <a:ea typeface="Roboto"/>
                <a:cs typeface="Roboto"/>
                <a:sym typeface="Roboto"/>
              </a:rPr>
              <a:t>Myntra</a:t>
            </a:r>
            <a:r>
              <a:rPr lang="en-US" sz="2000" b="1" dirty="0">
                <a:latin typeface="Arial Narrow" panose="020B0606020202030204" pitchFamily="34" charset="0"/>
                <a:ea typeface="Roboto"/>
                <a:cs typeface="Roboto"/>
                <a:sym typeface="Roboto"/>
              </a:rPr>
              <a:t> and its customers, creating a win-win scenario in the competitive fashion e-commerce landscape.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1138</Words>
  <Application>Microsoft Office PowerPoint</Application>
  <PresentationFormat>Widescreen</PresentationFormat>
  <Paragraphs>63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Roboto</vt:lpstr>
      <vt:lpstr>Bahnschrift Light SemiCondensed</vt:lpstr>
      <vt:lpstr>Arial Narrow</vt:lpstr>
      <vt:lpstr>Calibri</vt:lpstr>
      <vt:lpstr>Office Theme</vt:lpstr>
      <vt:lpstr>Team Name :     CodeCatalysts  Team Details :   1. Apoorva Holkar                       2. Priyanka Lokhande                       3. Shruti Dikkar</vt:lpstr>
      <vt:lpstr>PowerPoint Presentation</vt:lpstr>
      <vt:lpstr>Solution</vt:lpstr>
      <vt:lpstr>Tech Stack</vt:lpstr>
      <vt:lpstr>Scale &amp; Impact</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CodeCatalysts  Team Details :   1. Apoorva Holkar   2. Priyanka Lokhande   3. Shruti Dikkar</dc:title>
  <cp:lastModifiedBy>DELL</cp:lastModifiedBy>
  <cp:revision>12</cp:revision>
  <dcterms:modified xsi:type="dcterms:W3CDTF">2024-06-29T13:38:47Z</dcterms:modified>
</cp:coreProperties>
</file>