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upgrad.com/blog/top-career-options-after-engineering/"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upgrad.com/blog/top-career-options-after-engineer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082B5-7C98-4EC9-801D-58364D7B84BE}" type="doc">
      <dgm:prSet loTypeId="urn:microsoft.com/office/officeart/2005/8/layout/venn1" loCatId="relationship" qsTypeId="urn:microsoft.com/office/officeart/2005/8/quickstyle/3d3" qsCatId="3D" csTypeId="urn:microsoft.com/office/officeart/2005/8/colors/accent1_2" csCatId="accent1" phldr="1"/>
      <dgm:spPr/>
      <dgm:t>
        <a:bodyPr/>
        <a:lstStyle/>
        <a:p>
          <a:endParaRPr lang="en-US"/>
        </a:p>
      </dgm:t>
    </dgm:pt>
    <dgm:pt modelId="{D1B9C13C-D5DB-4B5B-8793-A06C715B1745}">
      <dgm:prSet custT="1"/>
      <dgm:spPr/>
      <dgm:t>
        <a:bodyPr/>
        <a:lstStyle/>
        <a:p>
          <a:pPr rtl="0"/>
          <a:r>
            <a:rPr lang="en-US" sz="2100" dirty="0" smtClean="0"/>
            <a:t>ITM GOI</a:t>
          </a:r>
          <a:br>
            <a:rPr lang="en-US" sz="2100" dirty="0" smtClean="0"/>
          </a:br>
          <a:r>
            <a:rPr lang="en-US" sz="2100" dirty="0" smtClean="0"/>
            <a:t/>
          </a:r>
          <a:br>
            <a:rPr lang="en-US" sz="2100" dirty="0" smtClean="0"/>
          </a:br>
          <a:r>
            <a:rPr lang="en-US" sz="1800" dirty="0" smtClean="0"/>
            <a:t>Topic- </a:t>
          </a:r>
          <a:r>
            <a:rPr lang="en-US" sz="1800" dirty="0" smtClean="0"/>
            <a:t>Career opportunities after Engineering</a:t>
          </a:r>
          <a:r>
            <a:rPr lang="en-US" sz="2100" dirty="0" smtClean="0"/>
            <a:t/>
          </a:r>
          <a:br>
            <a:rPr lang="en-US" sz="2100" dirty="0" smtClean="0"/>
          </a:br>
          <a:endParaRPr lang="en-US" sz="2100" dirty="0"/>
        </a:p>
      </dgm:t>
    </dgm:pt>
    <dgm:pt modelId="{F1C4D325-90E4-4619-9CD2-3A8891229397}" type="parTrans" cxnId="{7D6875DA-F6D8-4965-9082-E12D1D390C3C}">
      <dgm:prSet/>
      <dgm:spPr/>
      <dgm:t>
        <a:bodyPr/>
        <a:lstStyle/>
        <a:p>
          <a:endParaRPr lang="en-US"/>
        </a:p>
      </dgm:t>
    </dgm:pt>
    <dgm:pt modelId="{4E3B020D-A564-4E0A-B153-E0851676173C}" type="sibTrans" cxnId="{7D6875DA-F6D8-4965-9082-E12D1D390C3C}">
      <dgm:prSet/>
      <dgm:spPr/>
      <dgm:t>
        <a:bodyPr/>
        <a:lstStyle/>
        <a:p>
          <a:endParaRPr lang="en-US"/>
        </a:p>
      </dgm:t>
    </dgm:pt>
    <dgm:pt modelId="{64758CAC-639F-4E93-A29F-DA412638785C}" type="pres">
      <dgm:prSet presAssocID="{446082B5-7C98-4EC9-801D-58364D7B84BE}" presName="compositeShape" presStyleCnt="0">
        <dgm:presLayoutVars>
          <dgm:chMax val="7"/>
          <dgm:dir/>
          <dgm:resizeHandles val="exact"/>
        </dgm:presLayoutVars>
      </dgm:prSet>
      <dgm:spPr/>
      <dgm:t>
        <a:bodyPr/>
        <a:lstStyle/>
        <a:p>
          <a:endParaRPr lang="en-US"/>
        </a:p>
      </dgm:t>
    </dgm:pt>
    <dgm:pt modelId="{41712481-F0C4-4461-9E36-010B37532DF8}" type="pres">
      <dgm:prSet presAssocID="{D1B9C13C-D5DB-4B5B-8793-A06C715B1745}" presName="circ1TxSh" presStyleLbl="vennNode1" presStyleIdx="0" presStyleCnt="1"/>
      <dgm:spPr/>
      <dgm:t>
        <a:bodyPr/>
        <a:lstStyle/>
        <a:p>
          <a:endParaRPr lang="en-US"/>
        </a:p>
      </dgm:t>
    </dgm:pt>
  </dgm:ptLst>
  <dgm:cxnLst>
    <dgm:cxn modelId="{7D6875DA-F6D8-4965-9082-E12D1D390C3C}" srcId="{446082B5-7C98-4EC9-801D-58364D7B84BE}" destId="{D1B9C13C-D5DB-4B5B-8793-A06C715B1745}" srcOrd="0" destOrd="0" parTransId="{F1C4D325-90E4-4619-9CD2-3A8891229397}" sibTransId="{4E3B020D-A564-4E0A-B153-E0851676173C}"/>
    <dgm:cxn modelId="{07E629EB-DF88-4BA9-B8E7-6C9F6644381C}" type="presOf" srcId="{446082B5-7C98-4EC9-801D-58364D7B84BE}" destId="{64758CAC-639F-4E93-A29F-DA412638785C}" srcOrd="0" destOrd="0" presId="urn:microsoft.com/office/officeart/2005/8/layout/venn1"/>
    <dgm:cxn modelId="{AE7E9A1C-3481-45A9-98A8-C83043808157}" type="presOf" srcId="{D1B9C13C-D5DB-4B5B-8793-A06C715B1745}" destId="{41712481-F0C4-4461-9E36-010B37532DF8}" srcOrd="0" destOrd="0" presId="urn:microsoft.com/office/officeart/2005/8/layout/venn1"/>
    <dgm:cxn modelId="{DED1BD86-E61A-4C87-B109-AD1EE73F6B76}" type="presParOf" srcId="{64758CAC-639F-4E93-A29F-DA412638785C}" destId="{41712481-F0C4-4461-9E36-010B37532DF8}" srcOrd="0"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18CB5-0295-4E70-B00C-91EACA7432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7659A-67B0-4647-8722-6DA443423C16}">
      <dgm:prSet phldrT="[Text]"/>
      <dgm:spPr/>
      <dgm:t>
        <a:bodyPr/>
        <a:lstStyle/>
        <a:p>
          <a:r>
            <a:rPr lang="en-US" b="1" i="0" smtClean="0"/>
            <a:t>Table of Contents</a:t>
          </a:r>
          <a:endParaRPr lang="en-US" dirty="0"/>
        </a:p>
      </dgm:t>
    </dgm:pt>
    <dgm:pt modelId="{2E5E36A3-2F33-41B9-B0ED-5BF8D18CC873}" type="sibTrans" cxnId="{0AA7660D-DCE3-433E-B2FC-D536B51AB7E6}">
      <dgm:prSet/>
      <dgm:spPr/>
      <dgm:t>
        <a:bodyPr/>
        <a:lstStyle/>
        <a:p>
          <a:endParaRPr lang="en-US"/>
        </a:p>
      </dgm:t>
    </dgm:pt>
    <dgm:pt modelId="{F95C0FBF-8D02-448A-8C89-1B4D2BE85BDB}" type="parTrans" cxnId="{0AA7660D-DCE3-433E-B2FC-D536B51AB7E6}">
      <dgm:prSet/>
      <dgm:spPr/>
      <dgm:t>
        <a:bodyPr/>
        <a:lstStyle/>
        <a:p>
          <a:endParaRPr lang="en-US"/>
        </a:p>
      </dgm:t>
    </dgm:pt>
    <dgm:pt modelId="{C767F4AD-C9BA-4F45-8C03-3F6450CC06F1}">
      <dgm:prSet/>
      <dgm:spPr/>
      <dgm:t>
        <a:bodyPr/>
        <a:lstStyle/>
        <a:p>
          <a:endParaRPr lang="en-US" dirty="0"/>
        </a:p>
      </dgm:t>
    </dgm:pt>
    <dgm:pt modelId="{7F7CC07A-D212-4A8D-AD58-28DAAA320CE6}" type="sibTrans" cxnId="{8DE60C5B-62D7-4AEC-B3CD-7229489536C6}">
      <dgm:prSet/>
      <dgm:spPr/>
      <dgm:t>
        <a:bodyPr/>
        <a:lstStyle/>
        <a:p>
          <a:endParaRPr lang="en-US"/>
        </a:p>
      </dgm:t>
    </dgm:pt>
    <dgm:pt modelId="{9D3EC9DF-149C-44B3-828B-0BFD118420D3}" type="parTrans" cxnId="{8DE60C5B-62D7-4AEC-B3CD-7229489536C6}">
      <dgm:prSet/>
      <dgm:spPr/>
      <dgm:t>
        <a:bodyPr/>
        <a:lstStyle/>
        <a:p>
          <a:endParaRPr lang="en-US"/>
        </a:p>
      </dgm:t>
    </dgm:pt>
    <dgm:pt modelId="{0C29E9C3-4292-40D7-BA6C-3F2DEA86EC03}">
      <dgm:prSet/>
      <dgm:spPr/>
      <dgm:t>
        <a:bodyPr/>
        <a:lstStyle/>
        <a:p>
          <a:r>
            <a:rPr lang="en-US" smtClean="0">
              <a:hlinkClick xmlns:r="http://schemas.openxmlformats.org/officeDocument/2006/relationships" r:id="rId1" tooltip="11)  Join the Indian Armed Forces"/>
            </a:rPr>
            <a:t>11)  Join the Indian Armed Forces</a:t>
          </a:r>
          <a:endParaRPr lang="en-US"/>
        </a:p>
      </dgm:t>
    </dgm:pt>
    <dgm:pt modelId="{AA541567-A034-472D-AE29-0AA93505F5A6}" type="sibTrans" cxnId="{EF6033A6-4796-4001-9602-D5EA2E1DE900}">
      <dgm:prSet/>
      <dgm:spPr/>
      <dgm:t>
        <a:bodyPr/>
        <a:lstStyle/>
        <a:p>
          <a:endParaRPr lang="en-US"/>
        </a:p>
      </dgm:t>
    </dgm:pt>
    <dgm:pt modelId="{E1A38224-126A-4BB8-A12A-E87B269E4356}" type="parTrans" cxnId="{EF6033A6-4796-4001-9602-D5EA2E1DE900}">
      <dgm:prSet/>
      <dgm:spPr/>
      <dgm:t>
        <a:bodyPr/>
        <a:lstStyle/>
        <a:p>
          <a:endParaRPr lang="en-US"/>
        </a:p>
      </dgm:t>
    </dgm:pt>
    <dgm:pt modelId="{6B625772-BBBF-4DCC-93A5-FFF5C542007D}">
      <dgm:prSet/>
      <dgm:spPr/>
      <dgm:t>
        <a:bodyPr/>
        <a:lstStyle/>
        <a:p>
          <a:r>
            <a:rPr lang="en-US" smtClean="0">
              <a:hlinkClick xmlns:r="http://schemas.openxmlformats.org/officeDocument/2006/relationships" r:id="rId1" tooltip="10) Get a certification "/>
            </a:rPr>
            <a:t>10) Get a certification</a:t>
          </a:r>
          <a:endParaRPr lang="en-US"/>
        </a:p>
      </dgm:t>
    </dgm:pt>
    <dgm:pt modelId="{CC8F945C-1CAA-493C-A9D6-E69B16BF1A07}" type="sibTrans" cxnId="{5A01CEA3-AC55-4659-966E-543321ABE6F8}">
      <dgm:prSet/>
      <dgm:spPr/>
      <dgm:t>
        <a:bodyPr/>
        <a:lstStyle/>
        <a:p>
          <a:endParaRPr lang="en-US"/>
        </a:p>
      </dgm:t>
    </dgm:pt>
    <dgm:pt modelId="{C14F467B-BEEE-4508-80B0-24BFAFA79765}" type="parTrans" cxnId="{5A01CEA3-AC55-4659-966E-543321ABE6F8}">
      <dgm:prSet/>
      <dgm:spPr/>
      <dgm:t>
        <a:bodyPr/>
        <a:lstStyle/>
        <a:p>
          <a:endParaRPr lang="en-US"/>
        </a:p>
      </dgm:t>
    </dgm:pt>
    <dgm:pt modelId="{3F8502CE-CFAB-43EB-923A-BD9B7D321744}">
      <dgm:prSet/>
      <dgm:spPr/>
      <dgm:t>
        <a:bodyPr/>
        <a:lstStyle/>
        <a:p>
          <a:r>
            <a:rPr lang="en-US" smtClean="0">
              <a:hlinkClick xmlns:r="http://schemas.openxmlformats.org/officeDocument/2006/relationships" r:id="rId1" tooltip="9) Enter the private sector"/>
            </a:rPr>
            <a:t>9) Enter the private sector</a:t>
          </a:r>
          <a:endParaRPr lang="en-US"/>
        </a:p>
      </dgm:t>
    </dgm:pt>
    <dgm:pt modelId="{BDC89497-8655-4A4E-BAC0-C59B7FE54708}" type="sibTrans" cxnId="{3EFD311C-30F9-4938-9EDB-68B881E1AC64}">
      <dgm:prSet/>
      <dgm:spPr/>
      <dgm:t>
        <a:bodyPr/>
        <a:lstStyle/>
        <a:p>
          <a:endParaRPr lang="en-US"/>
        </a:p>
      </dgm:t>
    </dgm:pt>
    <dgm:pt modelId="{50168D8B-C837-4A3E-A4FD-8F5875370531}" type="parTrans" cxnId="{3EFD311C-30F9-4938-9EDB-68B881E1AC64}">
      <dgm:prSet/>
      <dgm:spPr/>
      <dgm:t>
        <a:bodyPr/>
        <a:lstStyle/>
        <a:p>
          <a:endParaRPr lang="en-US"/>
        </a:p>
      </dgm:t>
    </dgm:pt>
    <dgm:pt modelId="{2FEB0454-7B57-4201-9B56-B8887C98A84E}">
      <dgm:prSet/>
      <dgm:spPr/>
      <dgm:t>
        <a:bodyPr/>
        <a:lstStyle/>
        <a:p>
          <a:r>
            <a:rPr lang="en-US" smtClean="0">
              <a:hlinkClick xmlns:r="http://schemas.openxmlformats.org/officeDocument/2006/relationships" r:id="rId1" tooltip="8) Look for internships"/>
            </a:rPr>
            <a:t>8) Look for internships</a:t>
          </a:r>
          <a:endParaRPr lang="en-US"/>
        </a:p>
      </dgm:t>
    </dgm:pt>
    <dgm:pt modelId="{8CE753AF-6781-4308-AA3A-44B1BC90A32B}" type="sibTrans" cxnId="{9625CFAE-9677-46FB-9BDE-62FCF13CC39D}">
      <dgm:prSet/>
      <dgm:spPr/>
      <dgm:t>
        <a:bodyPr/>
        <a:lstStyle/>
        <a:p>
          <a:endParaRPr lang="en-US"/>
        </a:p>
      </dgm:t>
    </dgm:pt>
    <dgm:pt modelId="{7735494B-1BAB-4AE9-9958-EB13B489658E}" type="parTrans" cxnId="{9625CFAE-9677-46FB-9BDE-62FCF13CC39D}">
      <dgm:prSet/>
      <dgm:spPr/>
      <dgm:t>
        <a:bodyPr/>
        <a:lstStyle/>
        <a:p>
          <a:endParaRPr lang="en-US"/>
        </a:p>
      </dgm:t>
    </dgm:pt>
    <dgm:pt modelId="{30FE5BAF-4949-4C26-B8C8-B7892FF88817}">
      <dgm:prSet/>
      <dgm:spPr/>
      <dgm:t>
        <a:bodyPr/>
        <a:lstStyle/>
        <a:p>
          <a:r>
            <a:rPr lang="en-US" smtClean="0">
              <a:hlinkClick xmlns:r="http://schemas.openxmlformats.org/officeDocument/2006/relationships" r:id="rId1" tooltip="7) Civil Services"/>
            </a:rPr>
            <a:t>7) Civil Services</a:t>
          </a:r>
          <a:endParaRPr lang="en-US"/>
        </a:p>
      </dgm:t>
    </dgm:pt>
    <dgm:pt modelId="{6EC2FD35-75FC-4537-9C74-746844478D23}" type="sibTrans" cxnId="{A34FF7F9-BD24-47DC-BF55-6D0D0916BC30}">
      <dgm:prSet/>
      <dgm:spPr/>
      <dgm:t>
        <a:bodyPr/>
        <a:lstStyle/>
        <a:p>
          <a:endParaRPr lang="en-US"/>
        </a:p>
      </dgm:t>
    </dgm:pt>
    <dgm:pt modelId="{BA8B4E89-64F4-4836-9C16-A8749D8B0CAE}" type="parTrans" cxnId="{A34FF7F9-BD24-47DC-BF55-6D0D0916BC30}">
      <dgm:prSet/>
      <dgm:spPr/>
      <dgm:t>
        <a:bodyPr/>
        <a:lstStyle/>
        <a:p>
          <a:endParaRPr lang="en-US"/>
        </a:p>
      </dgm:t>
    </dgm:pt>
    <dgm:pt modelId="{465CB37D-CE15-4E84-9A91-2740B50542DC}">
      <dgm:prSet/>
      <dgm:spPr/>
      <dgm:t>
        <a:bodyPr/>
        <a:lstStyle/>
        <a:p>
          <a:r>
            <a:rPr lang="en-US" smtClean="0">
              <a:hlinkClick xmlns:r="http://schemas.openxmlformats.org/officeDocument/2006/relationships" r:id="rId1" tooltip="6) Become an Expert"/>
            </a:rPr>
            <a:t>6) Become an Expert</a:t>
          </a:r>
          <a:endParaRPr lang="en-US"/>
        </a:p>
      </dgm:t>
    </dgm:pt>
    <dgm:pt modelId="{1EF8A8F4-4B8D-41CC-9951-4DA72A31D63B}" type="sibTrans" cxnId="{9B3AE0F1-65E6-4C68-A42F-B4203E8F9973}">
      <dgm:prSet/>
      <dgm:spPr/>
      <dgm:t>
        <a:bodyPr/>
        <a:lstStyle/>
        <a:p>
          <a:endParaRPr lang="en-US"/>
        </a:p>
      </dgm:t>
    </dgm:pt>
    <dgm:pt modelId="{8C8F43D2-1F51-49A2-B9E7-5FB32391C24E}" type="parTrans" cxnId="{9B3AE0F1-65E6-4C68-A42F-B4203E8F9973}">
      <dgm:prSet/>
      <dgm:spPr/>
      <dgm:t>
        <a:bodyPr/>
        <a:lstStyle/>
        <a:p>
          <a:endParaRPr lang="en-US"/>
        </a:p>
      </dgm:t>
    </dgm:pt>
    <dgm:pt modelId="{1C3F4E16-7437-46A5-849C-093E536EE23E}">
      <dgm:prSet/>
      <dgm:spPr/>
      <dgm:t>
        <a:bodyPr/>
        <a:lstStyle/>
        <a:p>
          <a:r>
            <a:rPr lang="en-US" smtClean="0">
              <a:hlinkClick xmlns:r="http://schemas.openxmlformats.org/officeDocument/2006/relationships" r:id="rId1" tooltip="5) Campus Placements"/>
            </a:rPr>
            <a:t>5) Campus Placements</a:t>
          </a:r>
          <a:endParaRPr lang="en-US"/>
        </a:p>
      </dgm:t>
    </dgm:pt>
    <dgm:pt modelId="{4C180AB1-1F12-4D79-9951-C488A60CB031}" type="sibTrans" cxnId="{0D245A0C-7023-4B9D-AA12-A0211DF7E100}">
      <dgm:prSet/>
      <dgm:spPr/>
      <dgm:t>
        <a:bodyPr/>
        <a:lstStyle/>
        <a:p>
          <a:endParaRPr lang="en-US"/>
        </a:p>
      </dgm:t>
    </dgm:pt>
    <dgm:pt modelId="{A0D714E2-A4E6-44B6-8D94-98E92C66866C}" type="parTrans" cxnId="{0D245A0C-7023-4B9D-AA12-A0211DF7E100}">
      <dgm:prSet/>
      <dgm:spPr/>
      <dgm:t>
        <a:bodyPr/>
        <a:lstStyle/>
        <a:p>
          <a:endParaRPr lang="en-US"/>
        </a:p>
      </dgm:t>
    </dgm:pt>
    <dgm:pt modelId="{F9CAEBFD-148A-48FC-92BC-4236F12DEEA8}">
      <dgm:prSet/>
      <dgm:spPr/>
      <dgm:t>
        <a:bodyPr/>
        <a:lstStyle/>
        <a:p>
          <a:r>
            <a:rPr lang="en-US" smtClean="0">
              <a:hlinkClick xmlns:r="http://schemas.openxmlformats.org/officeDocument/2006/relationships" r:id="rId1" tooltip="4) Entrepreneurship"/>
            </a:rPr>
            <a:t>4) Entrepreneurship</a:t>
          </a:r>
          <a:endParaRPr lang="en-US"/>
        </a:p>
      </dgm:t>
    </dgm:pt>
    <dgm:pt modelId="{175BFB0D-68EA-4642-A1D9-DA9AD1EA5AC2}" type="sibTrans" cxnId="{EFD3408A-CF89-4EC7-82E4-72ED59789223}">
      <dgm:prSet/>
      <dgm:spPr/>
      <dgm:t>
        <a:bodyPr/>
        <a:lstStyle/>
        <a:p>
          <a:endParaRPr lang="en-US"/>
        </a:p>
      </dgm:t>
    </dgm:pt>
    <dgm:pt modelId="{EADF588A-0B23-4B0C-B9CA-B736EAA9E1A8}" type="parTrans" cxnId="{EFD3408A-CF89-4EC7-82E4-72ED59789223}">
      <dgm:prSet/>
      <dgm:spPr/>
      <dgm:t>
        <a:bodyPr/>
        <a:lstStyle/>
        <a:p>
          <a:endParaRPr lang="en-US"/>
        </a:p>
      </dgm:t>
    </dgm:pt>
    <dgm:pt modelId="{7EEB11A4-C708-4AC5-BAE4-6829816B7681}">
      <dgm:prSet/>
      <dgm:spPr/>
      <dgm:t>
        <a:bodyPr/>
        <a:lstStyle/>
        <a:p>
          <a:r>
            <a:rPr lang="en-US" smtClean="0">
              <a:hlinkClick xmlns:r="http://schemas.openxmlformats.org/officeDocument/2006/relationships" r:id="rId1" tooltip="3) Management"/>
            </a:rPr>
            <a:t>3) Management</a:t>
          </a:r>
          <a:endParaRPr lang="en-US"/>
        </a:p>
      </dgm:t>
    </dgm:pt>
    <dgm:pt modelId="{B2B30EE1-770F-4EBB-A3F6-A7FD316C342D}" type="sibTrans" cxnId="{71066DC8-3E69-437E-92D0-B39BE51A9008}">
      <dgm:prSet/>
      <dgm:spPr/>
      <dgm:t>
        <a:bodyPr/>
        <a:lstStyle/>
        <a:p>
          <a:endParaRPr lang="en-US"/>
        </a:p>
      </dgm:t>
    </dgm:pt>
    <dgm:pt modelId="{455AC725-31E4-4620-B3A6-4FBD51FDE9AA}" type="parTrans" cxnId="{71066DC8-3E69-437E-92D0-B39BE51A9008}">
      <dgm:prSet/>
      <dgm:spPr/>
      <dgm:t>
        <a:bodyPr/>
        <a:lstStyle/>
        <a:p>
          <a:endParaRPr lang="en-US"/>
        </a:p>
      </dgm:t>
    </dgm:pt>
    <dgm:pt modelId="{4610AF60-FD06-4143-B416-763BDCE08733}">
      <dgm:prSet/>
      <dgm:spPr/>
      <dgm:t>
        <a:bodyPr/>
        <a:lstStyle/>
        <a:p>
          <a:r>
            <a:rPr lang="en-US" smtClean="0">
              <a:hlinkClick xmlns:r="http://schemas.openxmlformats.org/officeDocument/2006/relationships" r:id="rId1" tooltip="2) Public Service Undertakings"/>
            </a:rPr>
            <a:t>2) Public Service Undertakings</a:t>
          </a:r>
          <a:endParaRPr lang="en-US"/>
        </a:p>
      </dgm:t>
    </dgm:pt>
    <dgm:pt modelId="{4198CFCC-929C-4BD3-B3D2-885FAD0777E6}" type="sibTrans" cxnId="{B32FC25E-D6DD-4B81-AF61-58F5653AD02B}">
      <dgm:prSet/>
      <dgm:spPr/>
      <dgm:t>
        <a:bodyPr/>
        <a:lstStyle/>
        <a:p>
          <a:endParaRPr lang="en-US"/>
        </a:p>
      </dgm:t>
    </dgm:pt>
    <dgm:pt modelId="{5F218DD1-59E1-4209-9038-3A97E28E4575}" type="parTrans" cxnId="{B32FC25E-D6DD-4B81-AF61-58F5653AD02B}">
      <dgm:prSet/>
      <dgm:spPr/>
      <dgm:t>
        <a:bodyPr/>
        <a:lstStyle/>
        <a:p>
          <a:endParaRPr lang="en-US"/>
        </a:p>
      </dgm:t>
    </dgm:pt>
    <dgm:pt modelId="{D71325D5-3563-462A-8ABA-4E3FF0177CDA}">
      <dgm:prSet/>
      <dgm:spPr/>
      <dgm:t>
        <a:bodyPr/>
        <a:lstStyle/>
        <a:p>
          <a:r>
            <a:rPr lang="en-US" smtClean="0">
              <a:hlinkClick xmlns:r="http://schemas.openxmlformats.org/officeDocument/2006/relationships" r:id="rId1" tooltip="1) Higher Studies"/>
            </a:rPr>
            <a:t>1) Higher Studies</a:t>
          </a:r>
          <a:endParaRPr lang="en-US"/>
        </a:p>
      </dgm:t>
    </dgm:pt>
    <dgm:pt modelId="{E5BF7244-D42A-488B-9866-1A0245491CFA}" type="sibTrans" cxnId="{0D792A9C-9D6A-4ED8-B75C-B685986C7BF7}">
      <dgm:prSet/>
      <dgm:spPr/>
      <dgm:t>
        <a:bodyPr/>
        <a:lstStyle/>
        <a:p>
          <a:endParaRPr lang="en-US"/>
        </a:p>
      </dgm:t>
    </dgm:pt>
    <dgm:pt modelId="{084A0860-C170-4701-9D7B-8C81D90E8384}" type="parTrans" cxnId="{0D792A9C-9D6A-4ED8-B75C-B685986C7BF7}">
      <dgm:prSet/>
      <dgm:spPr/>
      <dgm:t>
        <a:bodyPr/>
        <a:lstStyle/>
        <a:p>
          <a:endParaRPr lang="en-US"/>
        </a:p>
      </dgm:t>
    </dgm:pt>
    <dgm:pt modelId="{D5547FF3-01D8-402F-876F-6661BA7A8275}">
      <dgm:prSet/>
      <dgm:spPr/>
      <dgm:t>
        <a:bodyPr/>
        <a:lstStyle/>
        <a:p>
          <a:endParaRPr lang="en-US" dirty="0"/>
        </a:p>
      </dgm:t>
    </dgm:pt>
    <dgm:pt modelId="{6CAC3863-DB15-41CB-B7CB-2FB66783634A}" type="sibTrans" cxnId="{26D19B01-41DC-489A-829F-94161F82898E}">
      <dgm:prSet/>
      <dgm:spPr/>
      <dgm:t>
        <a:bodyPr/>
        <a:lstStyle/>
        <a:p>
          <a:endParaRPr lang="en-US"/>
        </a:p>
      </dgm:t>
    </dgm:pt>
    <dgm:pt modelId="{AD23D087-A840-4122-9840-2F2ABA0C46D8}" type="parTrans" cxnId="{26D19B01-41DC-489A-829F-94161F82898E}">
      <dgm:prSet/>
      <dgm:spPr/>
      <dgm:t>
        <a:bodyPr/>
        <a:lstStyle/>
        <a:p>
          <a:endParaRPr lang="en-US"/>
        </a:p>
      </dgm:t>
    </dgm:pt>
    <dgm:pt modelId="{0B5F15C8-056C-44D3-B1FF-9C6EEE04032D}" type="pres">
      <dgm:prSet presAssocID="{B2318CB5-0295-4E70-B00C-91EACA743220}" presName="linear" presStyleCnt="0">
        <dgm:presLayoutVars>
          <dgm:animLvl val="lvl"/>
          <dgm:resizeHandles val="exact"/>
        </dgm:presLayoutVars>
      </dgm:prSet>
      <dgm:spPr/>
    </dgm:pt>
    <dgm:pt modelId="{E09B8DD5-5889-486B-A44D-B9827E85AC52}" type="pres">
      <dgm:prSet presAssocID="{60B7659A-67B0-4647-8722-6DA443423C16}" presName="parentText" presStyleLbl="node1" presStyleIdx="0" presStyleCnt="3">
        <dgm:presLayoutVars>
          <dgm:chMax val="0"/>
          <dgm:bulletEnabled val="1"/>
        </dgm:presLayoutVars>
      </dgm:prSet>
      <dgm:spPr/>
      <dgm:t>
        <a:bodyPr/>
        <a:lstStyle/>
        <a:p>
          <a:endParaRPr lang="en-US"/>
        </a:p>
      </dgm:t>
    </dgm:pt>
    <dgm:pt modelId="{17DE7D8E-A8BE-465E-8394-51915966C513}" type="pres">
      <dgm:prSet presAssocID="{2E5E36A3-2F33-41B9-B0ED-5BF8D18CC873}" presName="spacer" presStyleCnt="0"/>
      <dgm:spPr/>
    </dgm:pt>
    <dgm:pt modelId="{ADFE2175-4E76-4268-8E7C-42C2EBB13E56}" type="pres">
      <dgm:prSet presAssocID="{D5547FF3-01D8-402F-876F-6661BA7A8275}" presName="parentText" presStyleLbl="node1" presStyleIdx="1" presStyleCnt="3">
        <dgm:presLayoutVars>
          <dgm:chMax val="0"/>
          <dgm:bulletEnabled val="1"/>
        </dgm:presLayoutVars>
      </dgm:prSet>
      <dgm:spPr/>
      <dgm:t>
        <a:bodyPr/>
        <a:lstStyle/>
        <a:p>
          <a:endParaRPr lang="en-US"/>
        </a:p>
      </dgm:t>
    </dgm:pt>
    <dgm:pt modelId="{BE65A4D2-6DAF-4D69-A81A-B5E2A39246E8}" type="pres">
      <dgm:prSet presAssocID="{D5547FF3-01D8-402F-876F-6661BA7A8275}" presName="childText" presStyleLbl="revTx" presStyleIdx="0" presStyleCnt="1">
        <dgm:presLayoutVars>
          <dgm:bulletEnabled val="1"/>
        </dgm:presLayoutVars>
      </dgm:prSet>
      <dgm:spPr/>
    </dgm:pt>
    <dgm:pt modelId="{E8BADDE4-74F5-4346-8572-D996258FD5B2}" type="pres">
      <dgm:prSet presAssocID="{C767F4AD-C9BA-4F45-8C03-3F6450CC06F1}" presName="parentText" presStyleLbl="node1" presStyleIdx="2" presStyleCnt="3">
        <dgm:presLayoutVars>
          <dgm:chMax val="0"/>
          <dgm:bulletEnabled val="1"/>
        </dgm:presLayoutVars>
      </dgm:prSet>
      <dgm:spPr/>
      <dgm:t>
        <a:bodyPr/>
        <a:lstStyle/>
        <a:p>
          <a:endParaRPr lang="en-US"/>
        </a:p>
      </dgm:t>
    </dgm:pt>
  </dgm:ptLst>
  <dgm:cxnLst>
    <dgm:cxn modelId="{3EFD311C-30F9-4938-9EDB-68B881E1AC64}" srcId="{D5547FF3-01D8-402F-876F-6661BA7A8275}" destId="{3F8502CE-CFAB-43EB-923A-BD9B7D321744}" srcOrd="8" destOrd="0" parTransId="{50168D8B-C837-4A3E-A4FD-8F5875370531}" sibTransId="{BDC89497-8655-4A4E-BAC0-C59B7FE54708}"/>
    <dgm:cxn modelId="{9B3AE0F1-65E6-4C68-A42F-B4203E8F9973}" srcId="{D5547FF3-01D8-402F-876F-6661BA7A8275}" destId="{465CB37D-CE15-4E84-9A91-2740B50542DC}" srcOrd="5" destOrd="0" parTransId="{8C8F43D2-1F51-49A2-B9E7-5FB32391C24E}" sibTransId="{1EF8A8F4-4B8D-41CC-9951-4DA72A31D63B}"/>
    <dgm:cxn modelId="{F94659B6-6371-4AC8-BE18-8723035833B3}" type="presOf" srcId="{30FE5BAF-4949-4C26-B8C8-B7892FF88817}" destId="{BE65A4D2-6DAF-4D69-A81A-B5E2A39246E8}" srcOrd="0" destOrd="6" presId="urn:microsoft.com/office/officeart/2005/8/layout/vList2"/>
    <dgm:cxn modelId="{71066DC8-3E69-437E-92D0-B39BE51A9008}" srcId="{D5547FF3-01D8-402F-876F-6661BA7A8275}" destId="{7EEB11A4-C708-4AC5-BAE4-6829816B7681}" srcOrd="2" destOrd="0" parTransId="{455AC725-31E4-4620-B3A6-4FBD51FDE9AA}" sibTransId="{B2B30EE1-770F-4EBB-A3F6-A7FD316C342D}"/>
    <dgm:cxn modelId="{E699A124-AA58-41F0-86A7-1B605B2A8C90}" type="presOf" srcId="{1C3F4E16-7437-46A5-849C-093E536EE23E}" destId="{BE65A4D2-6DAF-4D69-A81A-B5E2A39246E8}" srcOrd="0" destOrd="4" presId="urn:microsoft.com/office/officeart/2005/8/layout/vList2"/>
    <dgm:cxn modelId="{CC68F12E-0669-40D7-ABCA-ACC7BFD3AAA8}" type="presOf" srcId="{4610AF60-FD06-4143-B416-763BDCE08733}" destId="{BE65A4D2-6DAF-4D69-A81A-B5E2A39246E8}" srcOrd="0" destOrd="1" presId="urn:microsoft.com/office/officeart/2005/8/layout/vList2"/>
    <dgm:cxn modelId="{0AA7660D-DCE3-433E-B2FC-D536B51AB7E6}" srcId="{B2318CB5-0295-4E70-B00C-91EACA743220}" destId="{60B7659A-67B0-4647-8722-6DA443423C16}" srcOrd="0" destOrd="0" parTransId="{F95C0FBF-8D02-448A-8C89-1B4D2BE85BDB}" sibTransId="{2E5E36A3-2F33-41B9-B0ED-5BF8D18CC873}"/>
    <dgm:cxn modelId="{EF6033A6-4796-4001-9602-D5EA2E1DE900}" srcId="{D5547FF3-01D8-402F-876F-6661BA7A8275}" destId="{0C29E9C3-4292-40D7-BA6C-3F2DEA86EC03}" srcOrd="10" destOrd="0" parTransId="{E1A38224-126A-4BB8-A12A-E87B269E4356}" sibTransId="{AA541567-A034-472D-AE29-0AA93505F5A6}"/>
    <dgm:cxn modelId="{B32FC25E-D6DD-4B81-AF61-58F5653AD02B}" srcId="{D5547FF3-01D8-402F-876F-6661BA7A8275}" destId="{4610AF60-FD06-4143-B416-763BDCE08733}" srcOrd="1" destOrd="0" parTransId="{5F218DD1-59E1-4209-9038-3A97E28E4575}" sibTransId="{4198CFCC-929C-4BD3-B3D2-885FAD0777E6}"/>
    <dgm:cxn modelId="{E4A70E42-FEFF-4033-B81B-BF79E46BD505}" type="presOf" srcId="{D71325D5-3563-462A-8ABA-4E3FF0177CDA}" destId="{BE65A4D2-6DAF-4D69-A81A-B5E2A39246E8}" srcOrd="0" destOrd="0" presId="urn:microsoft.com/office/officeart/2005/8/layout/vList2"/>
    <dgm:cxn modelId="{E9FA7486-321A-41B4-8D26-2A5E0E7549EB}" type="presOf" srcId="{2FEB0454-7B57-4201-9B56-B8887C98A84E}" destId="{BE65A4D2-6DAF-4D69-A81A-B5E2A39246E8}" srcOrd="0" destOrd="7" presId="urn:microsoft.com/office/officeart/2005/8/layout/vList2"/>
    <dgm:cxn modelId="{6C7D722D-D2CE-4C7B-B1AB-3E3E4BAE5A98}" type="presOf" srcId="{B2318CB5-0295-4E70-B00C-91EACA743220}" destId="{0B5F15C8-056C-44D3-B1FF-9C6EEE04032D}" srcOrd="0" destOrd="0" presId="urn:microsoft.com/office/officeart/2005/8/layout/vList2"/>
    <dgm:cxn modelId="{D2343D0D-DE9E-4653-AF13-6DB11171370C}" type="presOf" srcId="{60B7659A-67B0-4647-8722-6DA443423C16}" destId="{E09B8DD5-5889-486B-A44D-B9827E85AC52}" srcOrd="0" destOrd="0" presId="urn:microsoft.com/office/officeart/2005/8/layout/vList2"/>
    <dgm:cxn modelId="{8DE60C5B-62D7-4AEC-B3CD-7229489536C6}" srcId="{B2318CB5-0295-4E70-B00C-91EACA743220}" destId="{C767F4AD-C9BA-4F45-8C03-3F6450CC06F1}" srcOrd="2" destOrd="0" parTransId="{9D3EC9DF-149C-44B3-828B-0BFD118420D3}" sibTransId="{7F7CC07A-D212-4A8D-AD58-28DAAA320CE6}"/>
    <dgm:cxn modelId="{74F32B69-3C6E-4E0C-A580-7F34BD8B3143}" type="presOf" srcId="{C767F4AD-C9BA-4F45-8C03-3F6450CC06F1}" destId="{E8BADDE4-74F5-4346-8572-D996258FD5B2}" srcOrd="0" destOrd="0" presId="urn:microsoft.com/office/officeart/2005/8/layout/vList2"/>
    <dgm:cxn modelId="{EFD3408A-CF89-4EC7-82E4-72ED59789223}" srcId="{D5547FF3-01D8-402F-876F-6661BA7A8275}" destId="{F9CAEBFD-148A-48FC-92BC-4236F12DEEA8}" srcOrd="3" destOrd="0" parTransId="{EADF588A-0B23-4B0C-B9CA-B736EAA9E1A8}" sibTransId="{175BFB0D-68EA-4642-A1D9-DA9AD1EA5AC2}"/>
    <dgm:cxn modelId="{B22E9C4E-8166-4669-A715-EAFA693C6E76}" type="presOf" srcId="{0C29E9C3-4292-40D7-BA6C-3F2DEA86EC03}" destId="{BE65A4D2-6DAF-4D69-A81A-B5E2A39246E8}" srcOrd="0" destOrd="10" presId="urn:microsoft.com/office/officeart/2005/8/layout/vList2"/>
    <dgm:cxn modelId="{07159E4F-62AB-4A32-9125-5378D1950448}" type="presOf" srcId="{D5547FF3-01D8-402F-876F-6661BA7A8275}" destId="{ADFE2175-4E76-4268-8E7C-42C2EBB13E56}" srcOrd="0" destOrd="0" presId="urn:microsoft.com/office/officeart/2005/8/layout/vList2"/>
    <dgm:cxn modelId="{B2F7FC59-CC36-4323-B129-6F2B77FD75A9}" type="presOf" srcId="{7EEB11A4-C708-4AC5-BAE4-6829816B7681}" destId="{BE65A4D2-6DAF-4D69-A81A-B5E2A39246E8}" srcOrd="0" destOrd="2" presId="urn:microsoft.com/office/officeart/2005/8/layout/vList2"/>
    <dgm:cxn modelId="{5A01CEA3-AC55-4659-966E-543321ABE6F8}" srcId="{D5547FF3-01D8-402F-876F-6661BA7A8275}" destId="{6B625772-BBBF-4DCC-93A5-FFF5C542007D}" srcOrd="9" destOrd="0" parTransId="{C14F467B-BEEE-4508-80B0-24BFAFA79765}" sibTransId="{CC8F945C-1CAA-493C-A9D6-E69B16BF1A07}"/>
    <dgm:cxn modelId="{9625CFAE-9677-46FB-9BDE-62FCF13CC39D}" srcId="{D5547FF3-01D8-402F-876F-6661BA7A8275}" destId="{2FEB0454-7B57-4201-9B56-B8887C98A84E}" srcOrd="7" destOrd="0" parTransId="{7735494B-1BAB-4AE9-9958-EB13B489658E}" sibTransId="{8CE753AF-6781-4308-AA3A-44B1BC90A32B}"/>
    <dgm:cxn modelId="{0D245A0C-7023-4B9D-AA12-A0211DF7E100}" srcId="{D5547FF3-01D8-402F-876F-6661BA7A8275}" destId="{1C3F4E16-7437-46A5-849C-093E536EE23E}" srcOrd="4" destOrd="0" parTransId="{A0D714E2-A4E6-44B6-8D94-98E92C66866C}" sibTransId="{4C180AB1-1F12-4D79-9951-C488A60CB031}"/>
    <dgm:cxn modelId="{A34FF7F9-BD24-47DC-BF55-6D0D0916BC30}" srcId="{D5547FF3-01D8-402F-876F-6661BA7A8275}" destId="{30FE5BAF-4949-4C26-B8C8-B7892FF88817}" srcOrd="6" destOrd="0" parTransId="{BA8B4E89-64F4-4836-9C16-A8749D8B0CAE}" sibTransId="{6EC2FD35-75FC-4537-9C74-746844478D23}"/>
    <dgm:cxn modelId="{3FF059A4-9272-40F2-8FCF-D8EEC21A8743}" type="presOf" srcId="{465CB37D-CE15-4E84-9A91-2740B50542DC}" destId="{BE65A4D2-6DAF-4D69-A81A-B5E2A39246E8}" srcOrd="0" destOrd="5" presId="urn:microsoft.com/office/officeart/2005/8/layout/vList2"/>
    <dgm:cxn modelId="{C88FE946-AF37-41D4-8C87-26B312ACF2B5}" type="presOf" srcId="{F9CAEBFD-148A-48FC-92BC-4236F12DEEA8}" destId="{BE65A4D2-6DAF-4D69-A81A-B5E2A39246E8}" srcOrd="0" destOrd="3" presId="urn:microsoft.com/office/officeart/2005/8/layout/vList2"/>
    <dgm:cxn modelId="{6CC15196-1BF7-407B-BF4C-288B17BAFDF3}" type="presOf" srcId="{6B625772-BBBF-4DCC-93A5-FFF5C542007D}" destId="{BE65A4D2-6DAF-4D69-A81A-B5E2A39246E8}" srcOrd="0" destOrd="9" presId="urn:microsoft.com/office/officeart/2005/8/layout/vList2"/>
    <dgm:cxn modelId="{80E1D18A-F5D5-47FD-B9C8-F9F29480B70E}" type="presOf" srcId="{3F8502CE-CFAB-43EB-923A-BD9B7D321744}" destId="{BE65A4D2-6DAF-4D69-A81A-B5E2A39246E8}" srcOrd="0" destOrd="8" presId="urn:microsoft.com/office/officeart/2005/8/layout/vList2"/>
    <dgm:cxn modelId="{26D19B01-41DC-489A-829F-94161F82898E}" srcId="{B2318CB5-0295-4E70-B00C-91EACA743220}" destId="{D5547FF3-01D8-402F-876F-6661BA7A8275}" srcOrd="1" destOrd="0" parTransId="{AD23D087-A840-4122-9840-2F2ABA0C46D8}" sibTransId="{6CAC3863-DB15-41CB-B7CB-2FB66783634A}"/>
    <dgm:cxn modelId="{0D792A9C-9D6A-4ED8-B75C-B685986C7BF7}" srcId="{D5547FF3-01D8-402F-876F-6661BA7A8275}" destId="{D71325D5-3563-462A-8ABA-4E3FF0177CDA}" srcOrd="0" destOrd="0" parTransId="{084A0860-C170-4701-9D7B-8C81D90E8384}" sibTransId="{E5BF7244-D42A-488B-9866-1A0245491CFA}"/>
    <dgm:cxn modelId="{9D49C1CB-42A2-4F0D-A456-AE99A0A74A89}" type="presParOf" srcId="{0B5F15C8-056C-44D3-B1FF-9C6EEE04032D}" destId="{E09B8DD5-5889-486B-A44D-B9827E85AC52}" srcOrd="0" destOrd="0" presId="urn:microsoft.com/office/officeart/2005/8/layout/vList2"/>
    <dgm:cxn modelId="{B1A38DDD-0BD8-4689-B50E-62A03ABB6E51}" type="presParOf" srcId="{0B5F15C8-056C-44D3-B1FF-9C6EEE04032D}" destId="{17DE7D8E-A8BE-465E-8394-51915966C513}" srcOrd="1" destOrd="0" presId="urn:microsoft.com/office/officeart/2005/8/layout/vList2"/>
    <dgm:cxn modelId="{5384D8E4-5281-40C7-9B8A-3AFA95A63C39}" type="presParOf" srcId="{0B5F15C8-056C-44D3-B1FF-9C6EEE04032D}" destId="{ADFE2175-4E76-4268-8E7C-42C2EBB13E56}" srcOrd="2" destOrd="0" presId="urn:microsoft.com/office/officeart/2005/8/layout/vList2"/>
    <dgm:cxn modelId="{13B47643-D43C-4B9B-8B2B-E6467AEA37EB}" type="presParOf" srcId="{0B5F15C8-056C-44D3-B1FF-9C6EEE04032D}" destId="{BE65A4D2-6DAF-4D69-A81A-B5E2A39246E8}" srcOrd="3" destOrd="0" presId="urn:microsoft.com/office/officeart/2005/8/layout/vList2"/>
    <dgm:cxn modelId="{F76FC745-2AE9-4768-8B6F-67BC2233B5BC}" type="presParOf" srcId="{0B5F15C8-056C-44D3-B1FF-9C6EEE04032D}" destId="{E8BADDE4-74F5-4346-8572-D996258FD5B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8CF12-E688-47DA-BD67-A92313BF4BE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E8F286B-D1D4-44A7-BBE1-26602141E7A1}">
      <dgm:prSet custT="1">
        <dgm:style>
          <a:lnRef idx="0">
            <a:schemeClr val="accent1"/>
          </a:lnRef>
          <a:fillRef idx="3">
            <a:schemeClr val="accent1"/>
          </a:fillRef>
          <a:effectRef idx="3">
            <a:schemeClr val="accent1"/>
          </a:effectRef>
          <a:fontRef idx="minor">
            <a:schemeClr val="lt1"/>
          </a:fontRef>
        </dgm:style>
      </dgm:prSet>
      <dgm:spPr/>
      <dgm:t>
        <a:bodyPr/>
        <a:lstStyle/>
        <a:p>
          <a:pPr algn="just" rtl="0"/>
          <a:r>
            <a:rPr lang="en-US" sz="900" b="1" i="0" dirty="0" smtClean="0"/>
            <a:t>1) Higher Studies</a:t>
          </a:r>
        </a:p>
        <a:p>
          <a:pPr algn="just"/>
          <a:r>
            <a:rPr lang="en-US" sz="900" b="0" i="0" dirty="0" smtClean="0"/>
            <a:t>One of the most popular </a:t>
          </a:r>
          <a:r>
            <a:rPr lang="en-US" sz="900" b="1" i="0" dirty="0" smtClean="0"/>
            <a:t>career options after engineering</a:t>
          </a:r>
          <a:r>
            <a:rPr lang="en-US" sz="900" b="0" i="0" dirty="0" smtClean="0"/>
            <a:t> is to pursue further studies. If you’re a </a:t>
          </a:r>
          <a:r>
            <a:rPr lang="en-US" sz="900" b="0" i="0" dirty="0" err="1" smtClean="0"/>
            <a:t>B.Tech</a:t>
          </a:r>
          <a:r>
            <a:rPr lang="en-US" sz="900" b="0" i="0" dirty="0" smtClean="0"/>
            <a:t> student, then you can prepare for the GATE exam. </a:t>
          </a:r>
        </a:p>
        <a:p>
          <a:pPr algn="just"/>
          <a:r>
            <a:rPr lang="en-US" sz="900" b="1" i="0" dirty="0" smtClean="0"/>
            <a:t>GATE</a:t>
          </a:r>
          <a:r>
            <a:rPr lang="en-US" sz="900" b="0" i="0" dirty="0" smtClean="0"/>
            <a:t> (Graduate Aptitude Test in Engineering) is an exam that tests the comprehensive understanding of undergraduate engineering subjects. With an excellent GATE score, you can enter prestigious engineering colleges (IITs and NITs) for </a:t>
          </a:r>
          <a:r>
            <a:rPr lang="en-US" sz="900" b="0" i="0" dirty="0" err="1" smtClean="0"/>
            <a:t>M.Tech</a:t>
          </a:r>
          <a:r>
            <a:rPr lang="en-US" sz="900" b="0" i="0" dirty="0" smtClean="0"/>
            <a:t>. </a:t>
          </a:r>
          <a:r>
            <a:rPr lang="en-US" sz="900" b="0" i="0" dirty="0" err="1" smtClean="0"/>
            <a:t>M.Tech</a:t>
          </a:r>
          <a:r>
            <a:rPr lang="en-US" sz="900" b="0" i="0" dirty="0" smtClean="0"/>
            <a:t> is one of the preferred </a:t>
          </a:r>
          <a:r>
            <a:rPr lang="en-US" sz="900" b="1" i="0" dirty="0" smtClean="0"/>
            <a:t>courses after engineering.</a:t>
          </a:r>
          <a:endParaRPr lang="en-US" sz="900" b="0" i="0" dirty="0" smtClean="0"/>
        </a:p>
        <a:p>
          <a:pPr algn="just"/>
          <a:r>
            <a:rPr lang="en-US" sz="900" b="0" i="0" dirty="0" smtClean="0"/>
            <a:t>You’d get to expand your knowledge and become a more-qualified engineer. If you aren’t interested in the GATE exam, you can also prepare for JAM. You can enter academics and research in your field of engineering. It is one of the best career options after engineering. </a:t>
          </a:r>
        </a:p>
        <a:p>
          <a:pPr algn="just"/>
          <a:r>
            <a:rPr lang="en-US" sz="900" b="0" i="0" dirty="0" smtClean="0"/>
            <a:t>If higher studies are not your thing, wondering what to do after </a:t>
          </a:r>
          <a:r>
            <a:rPr lang="en-US" sz="900" b="0" i="0" dirty="0" err="1" smtClean="0"/>
            <a:t>btech</a:t>
          </a:r>
          <a:r>
            <a:rPr lang="en-US" sz="900" b="0" i="0" dirty="0" smtClean="0"/>
            <a:t>, and curious about digital marketing, check out MICA’s Digital marketing course which offers live projects, dedicated student mentor, case studies and more.</a:t>
          </a:r>
          <a:endParaRPr lang="en-US" sz="900" dirty="0"/>
        </a:p>
      </dgm:t>
    </dgm:pt>
    <dgm:pt modelId="{C7DFC23D-E61C-4BBC-9791-243F5854ECD8}" type="parTrans" cxnId="{F63C4DB4-7362-4834-94CE-2EC972E9FE4B}">
      <dgm:prSet/>
      <dgm:spPr/>
      <dgm:t>
        <a:bodyPr/>
        <a:lstStyle/>
        <a:p>
          <a:endParaRPr lang="en-US"/>
        </a:p>
      </dgm:t>
    </dgm:pt>
    <dgm:pt modelId="{6165FDB5-BABA-46D5-9126-A4A9EB0CC2C2}" type="sibTrans" cxnId="{F63C4DB4-7362-4834-94CE-2EC972E9FE4B}">
      <dgm:prSet>
        <dgm:style>
          <a:lnRef idx="0">
            <a:schemeClr val="dk1"/>
          </a:lnRef>
          <a:fillRef idx="3">
            <a:schemeClr val="dk1"/>
          </a:fillRef>
          <a:effectRef idx="3">
            <a:schemeClr val="dk1"/>
          </a:effectRef>
          <a:fontRef idx="minor">
            <a:schemeClr val="lt1"/>
          </a:fontRef>
        </dgm:style>
      </dgm:prSet>
      <dgm:spPr/>
      <dgm:t>
        <a:bodyPr/>
        <a:lstStyle/>
        <a:p>
          <a:pPr algn="just"/>
          <a:endParaRPr lang="en-US"/>
        </a:p>
      </dgm:t>
    </dgm:pt>
    <dgm:pt modelId="{D86AE435-7F61-4E53-A39E-BBCF6E3B88CE}">
      <dgm:prSet>
        <dgm:style>
          <a:lnRef idx="0">
            <a:schemeClr val="accent1"/>
          </a:lnRef>
          <a:fillRef idx="3">
            <a:schemeClr val="accent1"/>
          </a:fillRef>
          <a:effectRef idx="3">
            <a:schemeClr val="accent1"/>
          </a:effectRef>
          <a:fontRef idx="minor">
            <a:schemeClr val="lt1"/>
          </a:fontRef>
        </dgm:style>
      </dgm:prSet>
      <dgm:spPr/>
      <dgm:t>
        <a:bodyPr/>
        <a:lstStyle/>
        <a:p>
          <a:pPr algn="just"/>
          <a:r>
            <a:rPr lang="en-US" b="1" i="0" dirty="0" smtClean="0"/>
            <a:t>2) Public Service Undertakings</a:t>
          </a:r>
        </a:p>
        <a:p>
          <a:pPr algn="just"/>
          <a:r>
            <a:rPr lang="en-US" b="0" i="0" dirty="0" smtClean="0"/>
            <a:t>When we’ve already mentioned the GATE exam, it would be wrong to ignore PSUs. After engineering, you can also choose to enter government-run PSUs and get a good-paying job.</a:t>
          </a:r>
        </a:p>
        <a:p>
          <a:pPr algn="just"/>
          <a:r>
            <a:rPr lang="en-US" b="0" i="0" dirty="0" smtClean="0"/>
            <a:t>The competition level for these jobs is quite high. But it’s worth it in the end.  PSUs check your GATE score for recruitment. There are multiple PSUs, and each of them announces the required GATE score for application every year.</a:t>
          </a:r>
        </a:p>
        <a:p>
          <a:pPr algn="just"/>
          <a:r>
            <a:rPr lang="en-US" b="0" i="0" dirty="0" smtClean="0"/>
            <a:t>They only consider the GATE score of that specific year. If you work hard, then you can even get a job in a </a:t>
          </a:r>
          <a:r>
            <a:rPr lang="en-US" b="0" i="0" dirty="0" err="1" smtClean="0"/>
            <a:t>Maharatna</a:t>
          </a:r>
          <a:r>
            <a:rPr lang="en-US" b="0" i="0" dirty="0" smtClean="0"/>
            <a:t> PSU (BHEL, SAIL, IOCL, and others). These jobs offer great pay, security, and give you a respectable position in society. If you are wondering what to do after </a:t>
          </a:r>
          <a:r>
            <a:rPr lang="en-US" b="0" i="0" dirty="0" err="1" smtClean="0"/>
            <a:t>btech</a:t>
          </a:r>
          <a:r>
            <a:rPr lang="en-US" b="0" i="0" dirty="0" smtClean="0"/>
            <a:t>, PSUs are good options.</a:t>
          </a:r>
          <a:endParaRPr lang="en-US" dirty="0"/>
        </a:p>
      </dgm:t>
    </dgm:pt>
    <dgm:pt modelId="{C65BC3FA-8D18-40FA-970A-B4D58B760E5A}" type="parTrans" cxnId="{EB7DE5BB-2E28-4863-A6DE-632EE07683FC}">
      <dgm:prSet/>
      <dgm:spPr/>
      <dgm:t>
        <a:bodyPr/>
        <a:lstStyle/>
        <a:p>
          <a:endParaRPr lang="en-US"/>
        </a:p>
      </dgm:t>
    </dgm:pt>
    <dgm:pt modelId="{D21C65D7-F587-4D21-91A7-5372F7F6BDDA}" type="sibTrans" cxnId="{EB7DE5BB-2E28-4863-A6DE-632EE07683FC}">
      <dgm:prSet/>
      <dgm:spPr/>
      <dgm:t>
        <a:bodyPr/>
        <a:lstStyle/>
        <a:p>
          <a:endParaRPr lang="en-US"/>
        </a:p>
      </dgm:t>
    </dgm:pt>
    <dgm:pt modelId="{8E96241B-7324-4661-BF66-B8A3C578790D}" type="pres">
      <dgm:prSet presAssocID="{61C8CF12-E688-47DA-BD67-A92313BF4BE1}" presName="outerComposite" presStyleCnt="0">
        <dgm:presLayoutVars>
          <dgm:chMax val="5"/>
          <dgm:dir/>
          <dgm:resizeHandles val="exact"/>
        </dgm:presLayoutVars>
      </dgm:prSet>
      <dgm:spPr/>
      <dgm:t>
        <a:bodyPr/>
        <a:lstStyle/>
        <a:p>
          <a:endParaRPr lang="en-US"/>
        </a:p>
      </dgm:t>
    </dgm:pt>
    <dgm:pt modelId="{FCF2BCD9-4DEF-4FEB-A958-5AA723D94B33}" type="pres">
      <dgm:prSet presAssocID="{61C8CF12-E688-47DA-BD67-A92313BF4BE1}" presName="dummyMaxCanvas" presStyleCnt="0">
        <dgm:presLayoutVars/>
      </dgm:prSet>
      <dgm:spPr/>
    </dgm:pt>
    <dgm:pt modelId="{1F504AEC-BAB0-4828-B2C6-5202BF993E10}" type="pres">
      <dgm:prSet presAssocID="{61C8CF12-E688-47DA-BD67-A92313BF4BE1}" presName="TwoNodes_1" presStyleLbl="node1" presStyleIdx="0" presStyleCnt="2">
        <dgm:presLayoutVars>
          <dgm:bulletEnabled val="1"/>
        </dgm:presLayoutVars>
      </dgm:prSet>
      <dgm:spPr/>
      <dgm:t>
        <a:bodyPr/>
        <a:lstStyle/>
        <a:p>
          <a:endParaRPr lang="en-US"/>
        </a:p>
      </dgm:t>
    </dgm:pt>
    <dgm:pt modelId="{15CDFE01-FA8A-4799-9E61-D8C0DA7BD54F}" type="pres">
      <dgm:prSet presAssocID="{61C8CF12-E688-47DA-BD67-A92313BF4BE1}" presName="TwoNodes_2" presStyleLbl="node1" presStyleIdx="1" presStyleCnt="2" custLinFactNeighborX="-2167" custLinFactNeighborY="0">
        <dgm:presLayoutVars>
          <dgm:bulletEnabled val="1"/>
        </dgm:presLayoutVars>
      </dgm:prSet>
      <dgm:spPr/>
      <dgm:t>
        <a:bodyPr/>
        <a:lstStyle/>
        <a:p>
          <a:endParaRPr lang="en-US"/>
        </a:p>
      </dgm:t>
    </dgm:pt>
    <dgm:pt modelId="{EC8D3B00-7734-4DC2-A9F7-AA1CB33E4000}" type="pres">
      <dgm:prSet presAssocID="{61C8CF12-E688-47DA-BD67-A92313BF4BE1}" presName="TwoConn_1-2" presStyleLbl="fgAccFollowNode1" presStyleIdx="0" presStyleCnt="1" custScaleX="48279" custScaleY="96428" custLinFactNeighborX="17598" custLinFactNeighborY="4383">
        <dgm:presLayoutVars>
          <dgm:bulletEnabled val="1"/>
        </dgm:presLayoutVars>
      </dgm:prSet>
      <dgm:spPr/>
      <dgm:t>
        <a:bodyPr/>
        <a:lstStyle/>
        <a:p>
          <a:endParaRPr lang="en-US"/>
        </a:p>
      </dgm:t>
    </dgm:pt>
    <dgm:pt modelId="{0D6D6FD0-96C3-49E6-B77E-C7D1767E087D}" type="pres">
      <dgm:prSet presAssocID="{61C8CF12-E688-47DA-BD67-A92313BF4BE1}" presName="TwoNodes_1_text" presStyleLbl="node1" presStyleIdx="1" presStyleCnt="2">
        <dgm:presLayoutVars>
          <dgm:bulletEnabled val="1"/>
        </dgm:presLayoutVars>
      </dgm:prSet>
      <dgm:spPr/>
      <dgm:t>
        <a:bodyPr/>
        <a:lstStyle/>
        <a:p>
          <a:endParaRPr lang="en-US"/>
        </a:p>
      </dgm:t>
    </dgm:pt>
    <dgm:pt modelId="{BF80C3D3-92A3-42B2-8360-C1A988A55243}" type="pres">
      <dgm:prSet presAssocID="{61C8CF12-E688-47DA-BD67-A92313BF4BE1}" presName="TwoNodes_2_text" presStyleLbl="node1" presStyleIdx="1" presStyleCnt="2">
        <dgm:presLayoutVars>
          <dgm:bulletEnabled val="1"/>
        </dgm:presLayoutVars>
      </dgm:prSet>
      <dgm:spPr/>
      <dgm:t>
        <a:bodyPr/>
        <a:lstStyle/>
        <a:p>
          <a:endParaRPr lang="en-US"/>
        </a:p>
      </dgm:t>
    </dgm:pt>
  </dgm:ptLst>
  <dgm:cxnLst>
    <dgm:cxn modelId="{BAAA6613-3159-4D32-AD01-50366C623BDF}" type="presOf" srcId="{D86AE435-7F61-4E53-A39E-BBCF6E3B88CE}" destId="{BF80C3D3-92A3-42B2-8360-C1A988A55243}" srcOrd="1" destOrd="0" presId="urn:microsoft.com/office/officeart/2005/8/layout/vProcess5"/>
    <dgm:cxn modelId="{F63C4DB4-7362-4834-94CE-2EC972E9FE4B}" srcId="{61C8CF12-E688-47DA-BD67-A92313BF4BE1}" destId="{0E8F286B-D1D4-44A7-BBE1-26602141E7A1}" srcOrd="0" destOrd="0" parTransId="{C7DFC23D-E61C-4BBC-9791-243F5854ECD8}" sibTransId="{6165FDB5-BABA-46D5-9126-A4A9EB0CC2C2}"/>
    <dgm:cxn modelId="{3FD68F1F-C2C9-4826-B937-1255F8383CFA}" type="presOf" srcId="{61C8CF12-E688-47DA-BD67-A92313BF4BE1}" destId="{8E96241B-7324-4661-BF66-B8A3C578790D}" srcOrd="0" destOrd="0" presId="urn:microsoft.com/office/officeart/2005/8/layout/vProcess5"/>
    <dgm:cxn modelId="{705CD3F7-7F1A-4833-816A-E6C9F0BED4EA}" type="presOf" srcId="{6165FDB5-BABA-46D5-9126-A4A9EB0CC2C2}" destId="{EC8D3B00-7734-4DC2-A9F7-AA1CB33E4000}" srcOrd="0" destOrd="0" presId="urn:microsoft.com/office/officeart/2005/8/layout/vProcess5"/>
    <dgm:cxn modelId="{EB7DE5BB-2E28-4863-A6DE-632EE07683FC}" srcId="{61C8CF12-E688-47DA-BD67-A92313BF4BE1}" destId="{D86AE435-7F61-4E53-A39E-BBCF6E3B88CE}" srcOrd="1" destOrd="0" parTransId="{C65BC3FA-8D18-40FA-970A-B4D58B760E5A}" sibTransId="{D21C65D7-F587-4D21-91A7-5372F7F6BDDA}"/>
    <dgm:cxn modelId="{D5044716-542A-42BE-895C-DDA9E3077DE4}" type="presOf" srcId="{0E8F286B-D1D4-44A7-BBE1-26602141E7A1}" destId="{1F504AEC-BAB0-4828-B2C6-5202BF993E10}" srcOrd="0" destOrd="0" presId="urn:microsoft.com/office/officeart/2005/8/layout/vProcess5"/>
    <dgm:cxn modelId="{11E0803B-EA07-48C6-B6BC-E9BEAC96D2BD}" type="presOf" srcId="{D86AE435-7F61-4E53-A39E-BBCF6E3B88CE}" destId="{15CDFE01-FA8A-4799-9E61-D8C0DA7BD54F}" srcOrd="0" destOrd="0" presId="urn:microsoft.com/office/officeart/2005/8/layout/vProcess5"/>
    <dgm:cxn modelId="{BF52E190-492F-4F12-B99D-C6395EE86067}" type="presOf" srcId="{0E8F286B-D1D4-44A7-BBE1-26602141E7A1}" destId="{0D6D6FD0-96C3-49E6-B77E-C7D1767E087D}" srcOrd="1" destOrd="0" presId="urn:microsoft.com/office/officeart/2005/8/layout/vProcess5"/>
    <dgm:cxn modelId="{9318F6C6-26D6-4A6F-9070-D3535EDECF2D}" type="presParOf" srcId="{8E96241B-7324-4661-BF66-B8A3C578790D}" destId="{FCF2BCD9-4DEF-4FEB-A958-5AA723D94B33}" srcOrd="0" destOrd="0" presId="urn:microsoft.com/office/officeart/2005/8/layout/vProcess5"/>
    <dgm:cxn modelId="{51416492-2F1B-41FD-A731-6E6F10790ADB}" type="presParOf" srcId="{8E96241B-7324-4661-BF66-B8A3C578790D}" destId="{1F504AEC-BAB0-4828-B2C6-5202BF993E10}" srcOrd="1" destOrd="0" presId="urn:microsoft.com/office/officeart/2005/8/layout/vProcess5"/>
    <dgm:cxn modelId="{75E52574-5FDF-4553-A5E5-392FF258DEBE}" type="presParOf" srcId="{8E96241B-7324-4661-BF66-B8A3C578790D}" destId="{15CDFE01-FA8A-4799-9E61-D8C0DA7BD54F}" srcOrd="2" destOrd="0" presId="urn:microsoft.com/office/officeart/2005/8/layout/vProcess5"/>
    <dgm:cxn modelId="{A8DAFA75-AB63-4166-9B62-FD35651107A5}" type="presParOf" srcId="{8E96241B-7324-4661-BF66-B8A3C578790D}" destId="{EC8D3B00-7734-4DC2-A9F7-AA1CB33E4000}" srcOrd="3" destOrd="0" presId="urn:microsoft.com/office/officeart/2005/8/layout/vProcess5"/>
    <dgm:cxn modelId="{6AE9E23F-8817-4473-9F7F-948D16417E16}" type="presParOf" srcId="{8E96241B-7324-4661-BF66-B8A3C578790D}" destId="{0D6D6FD0-96C3-49E6-B77E-C7D1767E087D}" srcOrd="4" destOrd="0" presId="urn:microsoft.com/office/officeart/2005/8/layout/vProcess5"/>
    <dgm:cxn modelId="{B717B555-9B44-47DF-B270-0D7DD66F607B}" type="presParOf" srcId="{8E96241B-7324-4661-BF66-B8A3C578790D}" destId="{BF80C3D3-92A3-42B2-8360-C1A988A55243}" srcOrd="5"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B4841E-6B4D-4D0F-ACA9-5C28CF6E34F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B444132-2E83-4349-B630-03E668B59632}">
      <dgm:prSet phldrT="[Text]">
        <dgm:style>
          <a:lnRef idx="0">
            <a:schemeClr val="accent1"/>
          </a:lnRef>
          <a:fillRef idx="3">
            <a:schemeClr val="accent1"/>
          </a:fillRef>
          <a:effectRef idx="3">
            <a:schemeClr val="accent1"/>
          </a:effectRef>
          <a:fontRef idx="minor">
            <a:schemeClr val="lt1"/>
          </a:fontRef>
        </dgm:style>
      </dgm:prSet>
      <dgm:spPr/>
      <dgm:t>
        <a:bodyPr/>
        <a:lstStyle/>
        <a:p>
          <a:pPr algn="just" rtl="0"/>
          <a:r>
            <a:rPr lang="en-US" b="1" i="0" dirty="0" smtClean="0"/>
            <a:t>3) Management-   </a:t>
          </a:r>
          <a:r>
            <a:rPr lang="en-US" b="0" i="0" dirty="0" smtClean="0"/>
            <a:t>If you are wondering what to do after </a:t>
          </a:r>
          <a:r>
            <a:rPr lang="en-US" b="0" i="0" dirty="0" err="1" smtClean="0"/>
            <a:t>btech</a:t>
          </a:r>
          <a:r>
            <a:rPr lang="en-US" b="0" i="0" dirty="0" smtClean="0"/>
            <a:t>, a popular career choice among engineering graduates after engineering is studying management. Studying management can help you get a high-paying job with </a:t>
          </a:r>
          <a:r>
            <a:rPr lang="en-US" b="0" i="0" smtClean="0"/>
            <a:t>more responsibility.To enter this field, you’ll have to get an MBA. </a:t>
          </a:r>
          <a:r>
            <a:rPr lang="en-US" b="1" i="0" smtClean="0"/>
            <a:t>MBA is one of the preferred courses after engineering.</a:t>
          </a:r>
          <a:r>
            <a:rPr lang="en-US" b="0" i="0" smtClean="0"/>
            <a:t> And for that, you’ll have to give the CAT exam (Common Aptitude Test). Your score in the CAT exam will determine which institute admits you.  After studying management, you can get managerial roles in different companies. Management is one of the best career options after engineering in India. For those who wish to climb up the corporate ladder fast, this is the best option. Managers are also among the highest-paid professionals in India. You certainly would enjoy pursuing this field.</a:t>
          </a:r>
          <a:endParaRPr lang="en-US" dirty="0"/>
        </a:p>
      </dgm:t>
    </dgm:pt>
    <dgm:pt modelId="{2ACEA42B-26D0-46B4-B838-F9B3B6C62EBD}" type="parTrans" cxnId="{F51743BA-6340-46E7-ACD9-352EE2AD67C6}">
      <dgm:prSet/>
      <dgm:spPr/>
      <dgm:t>
        <a:bodyPr/>
        <a:lstStyle/>
        <a:p>
          <a:endParaRPr lang="en-US"/>
        </a:p>
      </dgm:t>
    </dgm:pt>
    <dgm:pt modelId="{3486A30F-FDED-4C0B-8D85-3B9DE171C1E5}" type="sibTrans" cxnId="{F51743BA-6340-46E7-ACD9-352EE2AD67C6}">
      <dgm:prSet>
        <dgm:style>
          <a:lnRef idx="0">
            <a:schemeClr val="dk1"/>
          </a:lnRef>
          <a:fillRef idx="3">
            <a:schemeClr val="dk1"/>
          </a:fillRef>
          <a:effectRef idx="3">
            <a:schemeClr val="dk1"/>
          </a:effectRef>
          <a:fontRef idx="minor">
            <a:schemeClr val="lt1"/>
          </a:fontRef>
        </dgm:style>
      </dgm:prSet>
      <dgm:spPr/>
      <dgm:t>
        <a:bodyPr/>
        <a:lstStyle/>
        <a:p>
          <a:pPr algn="just"/>
          <a:endParaRPr lang="en-US"/>
        </a:p>
      </dgm:t>
    </dgm:pt>
    <dgm:pt modelId="{00390F6D-BA22-44AD-98DE-A15AA829920D}">
      <dgm:prSet phldrT="[Text]">
        <dgm:style>
          <a:lnRef idx="0">
            <a:schemeClr val="accent1"/>
          </a:lnRef>
          <a:fillRef idx="3">
            <a:schemeClr val="accent1"/>
          </a:fillRef>
          <a:effectRef idx="3">
            <a:schemeClr val="accent1"/>
          </a:effectRef>
          <a:fontRef idx="minor">
            <a:schemeClr val="lt1"/>
          </a:fontRef>
        </dgm:style>
      </dgm:prSet>
      <dgm:spPr/>
      <dgm:t>
        <a:bodyPr/>
        <a:lstStyle/>
        <a:p>
          <a:pPr algn="just" rtl="0"/>
          <a:r>
            <a:rPr lang="en-US" b="1" i="0" dirty="0" smtClean="0"/>
            <a:t>4) Entrepreneurship-  </a:t>
          </a:r>
          <a:r>
            <a:rPr lang="en-US" b="0" i="0" dirty="0" smtClean="0"/>
            <a:t>There was a time when engineers shied away from entrepreneurship. But the successes of many engineer entrepreneurs in recent years have inspired the youth. You can choose to start your entrepreneurial journey after </a:t>
          </a:r>
          <a:r>
            <a:rPr lang="en-US" b="0" i="0" dirty="0" err="1" smtClean="0"/>
            <a:t>graduating.To</a:t>
          </a:r>
          <a:r>
            <a:rPr lang="en-US" b="0" i="0" dirty="0" smtClean="0"/>
            <a:t> start on this path, you should first identify a prevalent problem and come up with a solution for it.  The problem can be in any sector. For example, </a:t>
          </a:r>
          <a:r>
            <a:rPr lang="en-US" b="0" i="0" dirty="0" err="1" smtClean="0"/>
            <a:t>Flipkart</a:t>
          </a:r>
          <a:r>
            <a:rPr lang="en-US" b="0" i="0" dirty="0" smtClean="0"/>
            <a:t> removed the hassle of shopping offline and </a:t>
          </a:r>
          <a:r>
            <a:rPr lang="en-US" b="0" i="0" dirty="0" err="1" smtClean="0"/>
            <a:t>PayTM</a:t>
          </a:r>
          <a:r>
            <a:rPr lang="en-US" b="0" i="0" dirty="0" smtClean="0"/>
            <a:t> solved the problem of cash scarcity. </a:t>
          </a:r>
          <a:endParaRPr lang="en-US" dirty="0"/>
        </a:p>
      </dgm:t>
    </dgm:pt>
    <dgm:pt modelId="{62FABA78-D940-46CF-957B-107D85C35BE3}" type="sibTrans" cxnId="{30C05696-6534-4841-913C-82B303D77F14}">
      <dgm:prSet>
        <dgm:style>
          <a:lnRef idx="0">
            <a:schemeClr val="dk1"/>
          </a:lnRef>
          <a:fillRef idx="3">
            <a:schemeClr val="dk1"/>
          </a:fillRef>
          <a:effectRef idx="3">
            <a:schemeClr val="dk1"/>
          </a:effectRef>
          <a:fontRef idx="minor">
            <a:schemeClr val="lt1"/>
          </a:fontRef>
        </dgm:style>
      </dgm:prSet>
      <dgm:spPr/>
      <dgm:t>
        <a:bodyPr/>
        <a:lstStyle/>
        <a:p>
          <a:pPr algn="just"/>
          <a:endParaRPr lang="en-US"/>
        </a:p>
      </dgm:t>
    </dgm:pt>
    <dgm:pt modelId="{243EDD5E-413F-40D5-87F9-CB7F586C3F20}" type="parTrans" cxnId="{30C05696-6534-4841-913C-82B303D77F14}">
      <dgm:prSet/>
      <dgm:spPr/>
      <dgm:t>
        <a:bodyPr/>
        <a:lstStyle/>
        <a:p>
          <a:endParaRPr lang="en-US"/>
        </a:p>
      </dgm:t>
    </dgm:pt>
    <dgm:pt modelId="{6F1E82DA-1060-4ED4-86E8-D195B40F2562}" type="pres">
      <dgm:prSet presAssocID="{27B4841E-6B4D-4D0F-ACA9-5C28CF6E34F1}" presName="outerComposite" presStyleCnt="0">
        <dgm:presLayoutVars>
          <dgm:chMax val="5"/>
          <dgm:dir/>
          <dgm:resizeHandles val="exact"/>
        </dgm:presLayoutVars>
      </dgm:prSet>
      <dgm:spPr/>
      <dgm:t>
        <a:bodyPr/>
        <a:lstStyle/>
        <a:p>
          <a:endParaRPr lang="en-US"/>
        </a:p>
      </dgm:t>
    </dgm:pt>
    <dgm:pt modelId="{40F337D2-E942-4407-A997-9630440F7200}" type="pres">
      <dgm:prSet presAssocID="{27B4841E-6B4D-4D0F-ACA9-5C28CF6E34F1}" presName="dummyMaxCanvas" presStyleCnt="0">
        <dgm:presLayoutVars/>
      </dgm:prSet>
      <dgm:spPr/>
    </dgm:pt>
    <dgm:pt modelId="{7BF5E519-F08F-4AA6-A1DF-0A746BD596A4}" type="pres">
      <dgm:prSet presAssocID="{27B4841E-6B4D-4D0F-ACA9-5C28CF6E34F1}" presName="TwoNodes_1" presStyleLbl="node1" presStyleIdx="0" presStyleCnt="2">
        <dgm:presLayoutVars>
          <dgm:bulletEnabled val="1"/>
        </dgm:presLayoutVars>
      </dgm:prSet>
      <dgm:spPr/>
      <dgm:t>
        <a:bodyPr/>
        <a:lstStyle/>
        <a:p>
          <a:endParaRPr lang="en-US"/>
        </a:p>
      </dgm:t>
    </dgm:pt>
    <dgm:pt modelId="{C99F45DE-EF53-42CA-8217-2C6586AF361E}" type="pres">
      <dgm:prSet presAssocID="{27B4841E-6B4D-4D0F-ACA9-5C28CF6E34F1}" presName="TwoNodes_2" presStyleLbl="node1" presStyleIdx="1" presStyleCnt="2">
        <dgm:presLayoutVars>
          <dgm:bulletEnabled val="1"/>
        </dgm:presLayoutVars>
      </dgm:prSet>
      <dgm:spPr/>
      <dgm:t>
        <a:bodyPr/>
        <a:lstStyle/>
        <a:p>
          <a:endParaRPr lang="en-US"/>
        </a:p>
      </dgm:t>
    </dgm:pt>
    <dgm:pt modelId="{C0942434-71A5-4C07-8A69-7AD265334964}" type="pres">
      <dgm:prSet presAssocID="{27B4841E-6B4D-4D0F-ACA9-5C28CF6E34F1}" presName="TwoConn_1-2" presStyleLbl="fgAccFollowNode1" presStyleIdx="0" presStyleCnt="1">
        <dgm:presLayoutVars>
          <dgm:bulletEnabled val="1"/>
        </dgm:presLayoutVars>
      </dgm:prSet>
      <dgm:spPr/>
      <dgm:t>
        <a:bodyPr/>
        <a:lstStyle/>
        <a:p>
          <a:endParaRPr lang="en-US"/>
        </a:p>
      </dgm:t>
    </dgm:pt>
    <dgm:pt modelId="{E18FD8B5-FBB2-4C48-A5C2-BE423AB87E40}" type="pres">
      <dgm:prSet presAssocID="{27B4841E-6B4D-4D0F-ACA9-5C28CF6E34F1}" presName="TwoNodes_1_text" presStyleLbl="node1" presStyleIdx="1" presStyleCnt="2">
        <dgm:presLayoutVars>
          <dgm:bulletEnabled val="1"/>
        </dgm:presLayoutVars>
      </dgm:prSet>
      <dgm:spPr/>
      <dgm:t>
        <a:bodyPr/>
        <a:lstStyle/>
        <a:p>
          <a:endParaRPr lang="en-US"/>
        </a:p>
      </dgm:t>
    </dgm:pt>
    <dgm:pt modelId="{C9D7E1BC-64D0-43A6-B708-B4A589696EB3}" type="pres">
      <dgm:prSet presAssocID="{27B4841E-6B4D-4D0F-ACA9-5C28CF6E34F1}" presName="TwoNodes_2_text" presStyleLbl="node1" presStyleIdx="1" presStyleCnt="2">
        <dgm:presLayoutVars>
          <dgm:bulletEnabled val="1"/>
        </dgm:presLayoutVars>
      </dgm:prSet>
      <dgm:spPr/>
      <dgm:t>
        <a:bodyPr/>
        <a:lstStyle/>
        <a:p>
          <a:endParaRPr lang="en-US"/>
        </a:p>
      </dgm:t>
    </dgm:pt>
  </dgm:ptLst>
  <dgm:cxnLst>
    <dgm:cxn modelId="{51BB3474-FFBB-47EC-B121-9AD3AB992C1E}" type="presOf" srcId="{6B444132-2E83-4349-B630-03E668B59632}" destId="{7BF5E519-F08F-4AA6-A1DF-0A746BD596A4}" srcOrd="0" destOrd="0" presId="urn:microsoft.com/office/officeart/2005/8/layout/vProcess5"/>
    <dgm:cxn modelId="{7CD92E4B-75E8-4030-A5FB-4F130FA09B2D}" type="presOf" srcId="{3486A30F-FDED-4C0B-8D85-3B9DE171C1E5}" destId="{C0942434-71A5-4C07-8A69-7AD265334964}" srcOrd="0" destOrd="0" presId="urn:microsoft.com/office/officeart/2005/8/layout/vProcess5"/>
    <dgm:cxn modelId="{A0F66272-B699-477D-B6FF-9A9FEAC4ACD9}" type="presOf" srcId="{27B4841E-6B4D-4D0F-ACA9-5C28CF6E34F1}" destId="{6F1E82DA-1060-4ED4-86E8-D195B40F2562}" srcOrd="0" destOrd="0" presId="urn:microsoft.com/office/officeart/2005/8/layout/vProcess5"/>
    <dgm:cxn modelId="{81A2BE4C-BF85-4FF1-BFEE-CEEF17583A59}" type="presOf" srcId="{6B444132-2E83-4349-B630-03E668B59632}" destId="{E18FD8B5-FBB2-4C48-A5C2-BE423AB87E40}" srcOrd="1" destOrd="0" presId="urn:microsoft.com/office/officeart/2005/8/layout/vProcess5"/>
    <dgm:cxn modelId="{F51743BA-6340-46E7-ACD9-352EE2AD67C6}" srcId="{27B4841E-6B4D-4D0F-ACA9-5C28CF6E34F1}" destId="{6B444132-2E83-4349-B630-03E668B59632}" srcOrd="0" destOrd="0" parTransId="{2ACEA42B-26D0-46B4-B838-F9B3B6C62EBD}" sibTransId="{3486A30F-FDED-4C0B-8D85-3B9DE171C1E5}"/>
    <dgm:cxn modelId="{249352F1-8732-46F4-B071-CE7707BCC5D9}" type="presOf" srcId="{00390F6D-BA22-44AD-98DE-A15AA829920D}" destId="{C99F45DE-EF53-42CA-8217-2C6586AF361E}" srcOrd="0" destOrd="0" presId="urn:microsoft.com/office/officeart/2005/8/layout/vProcess5"/>
    <dgm:cxn modelId="{8B67774C-AA8F-4373-8D1E-EFF7ECD03CA2}" type="presOf" srcId="{00390F6D-BA22-44AD-98DE-A15AA829920D}" destId="{C9D7E1BC-64D0-43A6-B708-B4A589696EB3}" srcOrd="1" destOrd="0" presId="urn:microsoft.com/office/officeart/2005/8/layout/vProcess5"/>
    <dgm:cxn modelId="{30C05696-6534-4841-913C-82B303D77F14}" srcId="{27B4841E-6B4D-4D0F-ACA9-5C28CF6E34F1}" destId="{00390F6D-BA22-44AD-98DE-A15AA829920D}" srcOrd="1" destOrd="0" parTransId="{243EDD5E-413F-40D5-87F9-CB7F586C3F20}" sibTransId="{62FABA78-D940-46CF-957B-107D85C35BE3}"/>
    <dgm:cxn modelId="{B7204214-062C-44FF-AE0D-32B5BA111778}" type="presParOf" srcId="{6F1E82DA-1060-4ED4-86E8-D195B40F2562}" destId="{40F337D2-E942-4407-A997-9630440F7200}" srcOrd="0" destOrd="0" presId="urn:microsoft.com/office/officeart/2005/8/layout/vProcess5"/>
    <dgm:cxn modelId="{2C006230-95C7-4A1D-A95F-B793A433813F}" type="presParOf" srcId="{6F1E82DA-1060-4ED4-86E8-D195B40F2562}" destId="{7BF5E519-F08F-4AA6-A1DF-0A746BD596A4}" srcOrd="1" destOrd="0" presId="urn:microsoft.com/office/officeart/2005/8/layout/vProcess5"/>
    <dgm:cxn modelId="{C590CBE1-7380-452C-BECB-12ADCF220704}" type="presParOf" srcId="{6F1E82DA-1060-4ED4-86E8-D195B40F2562}" destId="{C99F45DE-EF53-42CA-8217-2C6586AF361E}" srcOrd="2" destOrd="0" presId="urn:microsoft.com/office/officeart/2005/8/layout/vProcess5"/>
    <dgm:cxn modelId="{34DB471E-CE75-4550-96E6-57B3EC850660}" type="presParOf" srcId="{6F1E82DA-1060-4ED4-86E8-D195B40F2562}" destId="{C0942434-71A5-4C07-8A69-7AD265334964}" srcOrd="3" destOrd="0" presId="urn:microsoft.com/office/officeart/2005/8/layout/vProcess5"/>
    <dgm:cxn modelId="{7D080581-88DF-441F-B094-BFDB217AAC73}" type="presParOf" srcId="{6F1E82DA-1060-4ED4-86E8-D195B40F2562}" destId="{E18FD8B5-FBB2-4C48-A5C2-BE423AB87E40}" srcOrd="4" destOrd="0" presId="urn:microsoft.com/office/officeart/2005/8/layout/vProcess5"/>
    <dgm:cxn modelId="{33BAF592-AEDA-448C-8402-85B2BB933911}" type="presParOf" srcId="{6F1E82DA-1060-4ED4-86E8-D195B40F2562}" destId="{C9D7E1BC-64D0-43A6-B708-B4A589696EB3}" srcOrd="5"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712481-F0C4-4461-9E36-010B37532DF8}">
      <dsp:nvSpPr>
        <dsp:cNvPr id="0" name=""/>
        <dsp:cNvSpPr/>
      </dsp:nvSpPr>
      <dsp:spPr>
        <a:xfrm>
          <a:off x="2324100" y="0"/>
          <a:ext cx="3124200" cy="31242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lang="en-US" sz="2100" kern="1200" dirty="0" smtClean="0"/>
            <a:t>ITM GOI</a:t>
          </a:r>
          <a:br>
            <a:rPr lang="en-US" sz="2100" kern="1200" dirty="0" smtClean="0"/>
          </a:br>
          <a:r>
            <a:rPr lang="en-US" sz="2100" kern="1200" dirty="0" smtClean="0"/>
            <a:t/>
          </a:r>
          <a:br>
            <a:rPr lang="en-US" sz="2100" kern="1200" dirty="0" smtClean="0"/>
          </a:br>
          <a:r>
            <a:rPr lang="en-US" sz="1800" kern="1200" dirty="0" smtClean="0"/>
            <a:t>Topic- </a:t>
          </a:r>
          <a:r>
            <a:rPr lang="en-US" sz="1800" kern="1200" dirty="0" smtClean="0"/>
            <a:t>Career opportunities after Engineering</a:t>
          </a:r>
          <a:r>
            <a:rPr lang="en-US" sz="2100" kern="1200" dirty="0" smtClean="0"/>
            <a:t/>
          </a:r>
          <a:br>
            <a:rPr lang="en-US" sz="2100" kern="1200" dirty="0" smtClean="0"/>
          </a:br>
          <a:endParaRPr lang="en-US" sz="2100" kern="1200" dirty="0"/>
        </a:p>
      </dsp:txBody>
      <dsp:txXfrm>
        <a:off x="2324100" y="0"/>
        <a:ext cx="3124200" cy="31242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9B8DD5-5889-486B-A44D-B9827E85AC52}">
      <dsp:nvSpPr>
        <dsp:cNvPr id="0" name=""/>
        <dsp:cNvSpPr/>
      </dsp:nvSpPr>
      <dsp:spPr>
        <a:xfrm>
          <a:off x="0" y="107610"/>
          <a:ext cx="7010400" cy="5335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i="0" kern="1200" smtClean="0"/>
            <a:t>Table of Contents</a:t>
          </a:r>
          <a:endParaRPr lang="en-US" sz="1900" kern="1200" dirty="0"/>
        </a:p>
      </dsp:txBody>
      <dsp:txXfrm>
        <a:off x="0" y="107610"/>
        <a:ext cx="7010400" cy="533520"/>
      </dsp:txXfrm>
    </dsp:sp>
    <dsp:sp modelId="{ADFE2175-4E76-4268-8E7C-42C2EBB13E56}">
      <dsp:nvSpPr>
        <dsp:cNvPr id="0" name=""/>
        <dsp:cNvSpPr/>
      </dsp:nvSpPr>
      <dsp:spPr>
        <a:xfrm>
          <a:off x="0" y="695850"/>
          <a:ext cx="7010400" cy="5335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en-US" sz="1900" kern="1200" dirty="0"/>
        </a:p>
      </dsp:txBody>
      <dsp:txXfrm>
        <a:off x="0" y="695850"/>
        <a:ext cx="7010400" cy="533520"/>
      </dsp:txXfrm>
    </dsp:sp>
    <dsp:sp modelId="{BE65A4D2-6DAF-4D69-A81A-B5E2A39246E8}">
      <dsp:nvSpPr>
        <dsp:cNvPr id="0" name=""/>
        <dsp:cNvSpPr/>
      </dsp:nvSpPr>
      <dsp:spPr>
        <a:xfrm>
          <a:off x="0" y="1229370"/>
          <a:ext cx="7010400" cy="353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58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1) Higher Studies"/>
            </a:rPr>
            <a:t>1) Higher Studies</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2) Public Service Undertakings"/>
            </a:rPr>
            <a:t>2) Public Service Undertakings</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3) Management"/>
            </a:rPr>
            <a:t>3) Management</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4) Entrepreneurship"/>
            </a:rPr>
            <a:t>4) Entrepreneurship</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5) Campus Placements"/>
            </a:rPr>
            <a:t>5) Campus Placements</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6) Become an Expert"/>
            </a:rPr>
            <a:t>6) Become an Expert</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7) Civil Services"/>
            </a:rPr>
            <a:t>7) Civil Services</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8) Look for internships"/>
            </a:rPr>
            <a:t>8) Look for internships</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9) Enter the private sector"/>
            </a:rPr>
            <a:t>9) Enter the private sector</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10) Get a certification "/>
            </a:rPr>
            <a:t>10) Get a certification</a:t>
          </a:r>
          <a:endParaRPr lang="en-US" sz="1500" kern="1200"/>
        </a:p>
        <a:p>
          <a:pPr marL="114300" lvl="1" indent="-114300" algn="l" defTabSz="666750">
            <a:lnSpc>
              <a:spcPct val="90000"/>
            </a:lnSpc>
            <a:spcBef>
              <a:spcPct val="0"/>
            </a:spcBef>
            <a:spcAft>
              <a:spcPct val="20000"/>
            </a:spcAft>
            <a:buChar char="••"/>
          </a:pPr>
          <a:r>
            <a:rPr lang="en-US" sz="1500" kern="1200" smtClean="0">
              <a:hlinkClick xmlns:r="http://schemas.openxmlformats.org/officeDocument/2006/relationships" r:id="rId1" tooltip="11)  Join the Indian Armed Forces"/>
            </a:rPr>
            <a:t>11)  Join the Indian Armed Forces</a:t>
          </a:r>
          <a:endParaRPr lang="en-US" sz="1500" kern="1200"/>
        </a:p>
      </dsp:txBody>
      <dsp:txXfrm>
        <a:off x="0" y="1229370"/>
        <a:ext cx="7010400" cy="3539699"/>
      </dsp:txXfrm>
    </dsp:sp>
    <dsp:sp modelId="{E8BADDE4-74F5-4346-8572-D996258FD5B2}">
      <dsp:nvSpPr>
        <dsp:cNvPr id="0" name=""/>
        <dsp:cNvSpPr/>
      </dsp:nvSpPr>
      <dsp:spPr>
        <a:xfrm>
          <a:off x="0" y="4769070"/>
          <a:ext cx="7010400" cy="5335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en-US" sz="1900" kern="1200" dirty="0"/>
        </a:p>
      </dsp:txBody>
      <dsp:txXfrm>
        <a:off x="0" y="4769070"/>
        <a:ext cx="7010400" cy="5335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504AEC-BAB0-4828-B2C6-5202BF993E10}">
      <dsp:nvSpPr>
        <dsp:cNvPr id="0" name=""/>
        <dsp:cNvSpPr/>
      </dsp:nvSpPr>
      <dsp:spPr>
        <a:xfrm>
          <a:off x="0" y="0"/>
          <a:ext cx="7383780" cy="2674620"/>
        </a:xfrm>
        <a:prstGeom prst="roundRect">
          <a:avLst>
            <a:gd name="adj" fmla="val 10000"/>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34290" tIns="34290" rIns="34290" bIns="34290" numCol="1" spcCol="1270" anchor="ctr" anchorCtr="0">
          <a:noAutofit/>
        </a:bodyPr>
        <a:lstStyle/>
        <a:p>
          <a:pPr lvl="0" algn="just" defTabSz="400050" rtl="0">
            <a:lnSpc>
              <a:spcPct val="90000"/>
            </a:lnSpc>
            <a:spcBef>
              <a:spcPct val="0"/>
            </a:spcBef>
            <a:spcAft>
              <a:spcPct val="35000"/>
            </a:spcAft>
          </a:pPr>
          <a:r>
            <a:rPr lang="en-US" sz="900" b="1" i="0" kern="1200" dirty="0" smtClean="0"/>
            <a:t>1) Higher Studies</a:t>
          </a:r>
        </a:p>
        <a:p>
          <a:pPr lvl="0" algn="just" defTabSz="400050">
            <a:lnSpc>
              <a:spcPct val="90000"/>
            </a:lnSpc>
            <a:spcBef>
              <a:spcPct val="0"/>
            </a:spcBef>
            <a:spcAft>
              <a:spcPct val="35000"/>
            </a:spcAft>
          </a:pPr>
          <a:r>
            <a:rPr lang="en-US" sz="900" b="0" i="0" kern="1200" dirty="0" smtClean="0"/>
            <a:t>One of the most popular </a:t>
          </a:r>
          <a:r>
            <a:rPr lang="en-US" sz="900" b="1" i="0" kern="1200" dirty="0" smtClean="0"/>
            <a:t>career options after engineering</a:t>
          </a:r>
          <a:r>
            <a:rPr lang="en-US" sz="900" b="0" i="0" kern="1200" dirty="0" smtClean="0"/>
            <a:t> is to pursue further studies. If you’re a </a:t>
          </a:r>
          <a:r>
            <a:rPr lang="en-US" sz="900" b="0" i="0" kern="1200" dirty="0" err="1" smtClean="0"/>
            <a:t>B.Tech</a:t>
          </a:r>
          <a:r>
            <a:rPr lang="en-US" sz="900" b="0" i="0" kern="1200" dirty="0" smtClean="0"/>
            <a:t> student, then you can prepare for the GATE exam. </a:t>
          </a:r>
        </a:p>
        <a:p>
          <a:pPr lvl="0" algn="just" defTabSz="400050">
            <a:lnSpc>
              <a:spcPct val="90000"/>
            </a:lnSpc>
            <a:spcBef>
              <a:spcPct val="0"/>
            </a:spcBef>
            <a:spcAft>
              <a:spcPct val="35000"/>
            </a:spcAft>
          </a:pPr>
          <a:r>
            <a:rPr lang="en-US" sz="900" b="1" i="0" kern="1200" dirty="0" smtClean="0"/>
            <a:t>GATE</a:t>
          </a:r>
          <a:r>
            <a:rPr lang="en-US" sz="900" b="0" i="0" kern="1200" dirty="0" smtClean="0"/>
            <a:t> (Graduate Aptitude Test in Engineering) is an exam that tests the comprehensive understanding of undergraduate engineering subjects. With an excellent GATE score, you can enter prestigious engineering colleges (IITs and NITs) for </a:t>
          </a:r>
          <a:r>
            <a:rPr lang="en-US" sz="900" b="0" i="0" kern="1200" dirty="0" err="1" smtClean="0"/>
            <a:t>M.Tech</a:t>
          </a:r>
          <a:r>
            <a:rPr lang="en-US" sz="900" b="0" i="0" kern="1200" dirty="0" smtClean="0"/>
            <a:t>. </a:t>
          </a:r>
          <a:r>
            <a:rPr lang="en-US" sz="900" b="0" i="0" kern="1200" dirty="0" err="1" smtClean="0"/>
            <a:t>M.Tech</a:t>
          </a:r>
          <a:r>
            <a:rPr lang="en-US" sz="900" b="0" i="0" kern="1200" dirty="0" smtClean="0"/>
            <a:t> is one of the preferred </a:t>
          </a:r>
          <a:r>
            <a:rPr lang="en-US" sz="900" b="1" i="0" kern="1200" dirty="0" smtClean="0"/>
            <a:t>courses after engineering.</a:t>
          </a:r>
          <a:endParaRPr lang="en-US" sz="900" b="0" i="0" kern="1200" dirty="0" smtClean="0"/>
        </a:p>
        <a:p>
          <a:pPr lvl="0" algn="just" defTabSz="400050">
            <a:lnSpc>
              <a:spcPct val="90000"/>
            </a:lnSpc>
            <a:spcBef>
              <a:spcPct val="0"/>
            </a:spcBef>
            <a:spcAft>
              <a:spcPct val="35000"/>
            </a:spcAft>
          </a:pPr>
          <a:r>
            <a:rPr lang="en-US" sz="900" b="0" i="0" kern="1200" dirty="0" smtClean="0"/>
            <a:t>You’d get to expand your knowledge and become a more-qualified engineer. If you aren’t interested in the GATE exam, you can also prepare for JAM. You can enter academics and research in your field of engineering. It is one of the best career options after engineering. </a:t>
          </a:r>
        </a:p>
        <a:p>
          <a:pPr lvl="0" algn="just" defTabSz="400050">
            <a:lnSpc>
              <a:spcPct val="90000"/>
            </a:lnSpc>
            <a:spcBef>
              <a:spcPct val="0"/>
            </a:spcBef>
            <a:spcAft>
              <a:spcPct val="35000"/>
            </a:spcAft>
          </a:pPr>
          <a:r>
            <a:rPr lang="en-US" sz="900" b="0" i="0" kern="1200" dirty="0" smtClean="0"/>
            <a:t>If higher studies are not your thing, wondering what to do after </a:t>
          </a:r>
          <a:r>
            <a:rPr lang="en-US" sz="900" b="0" i="0" kern="1200" dirty="0" err="1" smtClean="0"/>
            <a:t>btech</a:t>
          </a:r>
          <a:r>
            <a:rPr lang="en-US" sz="900" b="0" i="0" kern="1200" dirty="0" smtClean="0"/>
            <a:t>, and curious about digital marketing, check out MICA’s Digital marketing course which offers live projects, dedicated student mentor, case studies and more.</a:t>
          </a:r>
          <a:endParaRPr lang="en-US" sz="900" kern="1200" dirty="0"/>
        </a:p>
      </dsp:txBody>
      <dsp:txXfrm>
        <a:off x="0" y="0"/>
        <a:ext cx="4776025" cy="2674620"/>
      </dsp:txXfrm>
    </dsp:sp>
    <dsp:sp modelId="{15CDFE01-FA8A-4799-9E61-D8C0DA7BD54F}">
      <dsp:nvSpPr>
        <dsp:cNvPr id="0" name=""/>
        <dsp:cNvSpPr/>
      </dsp:nvSpPr>
      <dsp:spPr>
        <a:xfrm>
          <a:off x="1143013" y="3268979"/>
          <a:ext cx="7383780" cy="2674620"/>
        </a:xfrm>
        <a:prstGeom prst="roundRect">
          <a:avLst>
            <a:gd name="adj" fmla="val 10000"/>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n-US" sz="900" b="1" i="0" kern="1200" dirty="0" smtClean="0"/>
            <a:t>2) Public Service Undertakings</a:t>
          </a:r>
        </a:p>
        <a:p>
          <a:pPr lvl="0" algn="just" defTabSz="400050">
            <a:lnSpc>
              <a:spcPct val="90000"/>
            </a:lnSpc>
            <a:spcBef>
              <a:spcPct val="0"/>
            </a:spcBef>
            <a:spcAft>
              <a:spcPct val="35000"/>
            </a:spcAft>
          </a:pPr>
          <a:r>
            <a:rPr lang="en-US" sz="900" b="0" i="0" kern="1200" dirty="0" smtClean="0"/>
            <a:t>When we’ve already mentioned the GATE exam, it would be wrong to ignore PSUs. After engineering, you can also choose to enter government-run PSUs and get a good-paying job.</a:t>
          </a:r>
        </a:p>
        <a:p>
          <a:pPr lvl="0" algn="just" defTabSz="400050">
            <a:lnSpc>
              <a:spcPct val="90000"/>
            </a:lnSpc>
            <a:spcBef>
              <a:spcPct val="0"/>
            </a:spcBef>
            <a:spcAft>
              <a:spcPct val="35000"/>
            </a:spcAft>
          </a:pPr>
          <a:r>
            <a:rPr lang="en-US" sz="900" b="0" i="0" kern="1200" dirty="0" smtClean="0"/>
            <a:t>The competition level for these jobs is quite high. But it’s worth it in the end.  PSUs check your GATE score for recruitment. There are multiple PSUs, and each of them announces the required GATE score for application every year.</a:t>
          </a:r>
        </a:p>
        <a:p>
          <a:pPr lvl="0" algn="just" defTabSz="400050">
            <a:lnSpc>
              <a:spcPct val="90000"/>
            </a:lnSpc>
            <a:spcBef>
              <a:spcPct val="0"/>
            </a:spcBef>
            <a:spcAft>
              <a:spcPct val="35000"/>
            </a:spcAft>
          </a:pPr>
          <a:r>
            <a:rPr lang="en-US" sz="900" b="0" i="0" kern="1200" dirty="0" smtClean="0"/>
            <a:t>They only consider the GATE score of that specific year. If you work hard, then you can even get a job in a </a:t>
          </a:r>
          <a:r>
            <a:rPr lang="en-US" sz="900" b="0" i="0" kern="1200" dirty="0" err="1" smtClean="0"/>
            <a:t>Maharatna</a:t>
          </a:r>
          <a:r>
            <a:rPr lang="en-US" sz="900" b="0" i="0" kern="1200" dirty="0" smtClean="0"/>
            <a:t> PSU (BHEL, SAIL, IOCL, and others). These jobs offer great pay, security, and give you a respectable position in society. If you are wondering what to do after </a:t>
          </a:r>
          <a:r>
            <a:rPr lang="en-US" sz="900" b="0" i="0" kern="1200" dirty="0" err="1" smtClean="0"/>
            <a:t>btech</a:t>
          </a:r>
          <a:r>
            <a:rPr lang="en-US" sz="900" b="0" i="0" kern="1200" dirty="0" smtClean="0"/>
            <a:t>, PSUs are good options.</a:t>
          </a:r>
          <a:endParaRPr lang="en-US" sz="900" kern="1200" dirty="0"/>
        </a:p>
      </dsp:txBody>
      <dsp:txXfrm>
        <a:off x="1143013" y="3268979"/>
        <a:ext cx="4342257" cy="2674620"/>
      </dsp:txXfrm>
    </dsp:sp>
    <dsp:sp modelId="{EC8D3B00-7734-4DC2-A9F7-AA1CB33E4000}">
      <dsp:nvSpPr>
        <dsp:cNvPr id="0" name=""/>
        <dsp:cNvSpPr/>
      </dsp:nvSpPr>
      <dsp:spPr>
        <a:xfrm>
          <a:off x="6400804" y="2209796"/>
          <a:ext cx="839331" cy="1676403"/>
        </a:xfrm>
        <a:prstGeom prst="downArrow">
          <a:avLst>
            <a:gd name="adj1" fmla="val 55000"/>
            <a:gd name="adj2" fmla="val 45000"/>
          </a:avLst>
        </a:prstGeom>
        <a:gradFill rotWithShape="1">
          <a:gsLst>
            <a:gs pos="0">
              <a:schemeClr val="dk1">
                <a:shade val="15000"/>
                <a:satMod val="180000"/>
              </a:schemeClr>
            </a:gs>
            <a:gs pos="50000">
              <a:schemeClr val="dk1">
                <a:shade val="45000"/>
                <a:satMod val="170000"/>
              </a:schemeClr>
            </a:gs>
            <a:gs pos="70000">
              <a:schemeClr val="dk1">
                <a:tint val="99000"/>
                <a:shade val="65000"/>
                <a:satMod val="155000"/>
              </a:schemeClr>
            </a:gs>
            <a:gs pos="100000">
              <a:schemeClr val="dk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dk1">
              <a:satMod val="300000"/>
            </a:schemeClr>
          </a:contourClr>
        </a:sp3d>
      </dsp:spPr>
      <dsp:style>
        <a:lnRef idx="0">
          <a:schemeClr val="dk1"/>
        </a:lnRef>
        <a:fillRef idx="3">
          <a:schemeClr val="dk1"/>
        </a:fillRef>
        <a:effectRef idx="3">
          <a:schemeClr val="dk1"/>
        </a:effectRef>
        <a:fontRef idx="minor">
          <a:schemeClr val="lt1"/>
        </a:fontRef>
      </dsp:style>
      <dsp:txBody>
        <a:bodyPr spcFirstLastPara="0" vert="horz" wrap="square" lIns="45720" tIns="45720" rIns="45720" bIns="45720" numCol="1" spcCol="1270" anchor="ctr" anchorCtr="0">
          <a:noAutofit/>
        </a:bodyPr>
        <a:lstStyle/>
        <a:p>
          <a:pPr lvl="0" algn="just" defTabSz="1600200">
            <a:lnSpc>
              <a:spcPct val="90000"/>
            </a:lnSpc>
            <a:spcBef>
              <a:spcPct val="0"/>
            </a:spcBef>
            <a:spcAft>
              <a:spcPct val="35000"/>
            </a:spcAft>
          </a:pPr>
          <a:endParaRPr lang="en-US" sz="3600" kern="1200"/>
        </a:p>
      </dsp:txBody>
      <dsp:txXfrm>
        <a:off x="6400804" y="2209796"/>
        <a:ext cx="839331" cy="167640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F5E519-F08F-4AA6-A1DF-0A746BD596A4}">
      <dsp:nvSpPr>
        <dsp:cNvPr id="0" name=""/>
        <dsp:cNvSpPr/>
      </dsp:nvSpPr>
      <dsp:spPr>
        <a:xfrm>
          <a:off x="0" y="0"/>
          <a:ext cx="6995160" cy="2708910"/>
        </a:xfrm>
        <a:prstGeom prst="roundRect">
          <a:avLst>
            <a:gd name="adj" fmla="val 10000"/>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38100" rIns="38100" bIns="38100" numCol="1" spcCol="1270" anchor="ctr" anchorCtr="0">
          <a:noAutofit/>
        </a:bodyPr>
        <a:lstStyle/>
        <a:p>
          <a:pPr lvl="0" algn="just" defTabSz="444500" rtl="0">
            <a:lnSpc>
              <a:spcPct val="90000"/>
            </a:lnSpc>
            <a:spcBef>
              <a:spcPct val="0"/>
            </a:spcBef>
            <a:spcAft>
              <a:spcPct val="35000"/>
            </a:spcAft>
          </a:pPr>
          <a:r>
            <a:rPr lang="en-US" sz="1000" b="1" i="0" kern="1200" dirty="0" smtClean="0"/>
            <a:t>3) Management-   </a:t>
          </a:r>
          <a:r>
            <a:rPr lang="en-US" sz="1000" b="0" i="0" kern="1200" dirty="0" smtClean="0"/>
            <a:t>If you are wondering what to do after </a:t>
          </a:r>
          <a:r>
            <a:rPr lang="en-US" sz="1000" b="0" i="0" kern="1200" dirty="0" err="1" smtClean="0"/>
            <a:t>btech</a:t>
          </a:r>
          <a:r>
            <a:rPr lang="en-US" sz="1000" b="0" i="0" kern="1200" dirty="0" smtClean="0"/>
            <a:t>, a popular career choice among engineering graduates after engineering is studying management. Studying management can help you get a high-paying job with </a:t>
          </a:r>
          <a:r>
            <a:rPr lang="en-US" sz="1000" b="0" i="0" kern="1200" smtClean="0"/>
            <a:t>more responsibility.To enter this field, you’ll have to get an MBA. </a:t>
          </a:r>
          <a:r>
            <a:rPr lang="en-US" sz="1000" b="1" i="0" kern="1200" smtClean="0"/>
            <a:t>MBA is one of the preferred courses after engineering.</a:t>
          </a:r>
          <a:r>
            <a:rPr lang="en-US" sz="1000" b="0" i="0" kern="1200" smtClean="0"/>
            <a:t> And for that, you’ll have to give the CAT exam (Common Aptitude Test). Your score in the CAT exam will determine which institute admits you.  After studying management, you can get managerial roles in different companies. Management is one of the best career options after engineering in India. For those who wish to climb up the corporate ladder fast, this is the best option. Managers are also among the highest-paid professionals in India. You certainly would enjoy pursuing this field.</a:t>
          </a:r>
          <a:endParaRPr lang="en-US" sz="1000" kern="1200" dirty="0"/>
        </a:p>
      </dsp:txBody>
      <dsp:txXfrm>
        <a:off x="0" y="0"/>
        <a:ext cx="4353972" cy="2708910"/>
      </dsp:txXfrm>
    </dsp:sp>
    <dsp:sp modelId="{C99F45DE-EF53-42CA-8217-2C6586AF361E}">
      <dsp:nvSpPr>
        <dsp:cNvPr id="0" name=""/>
        <dsp:cNvSpPr/>
      </dsp:nvSpPr>
      <dsp:spPr>
        <a:xfrm>
          <a:off x="1234439" y="3310890"/>
          <a:ext cx="6995160" cy="2708910"/>
        </a:xfrm>
        <a:prstGeom prst="roundRect">
          <a:avLst>
            <a:gd name="adj" fmla="val 10000"/>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38100" rIns="38100" bIns="38100" numCol="1" spcCol="1270" anchor="ctr" anchorCtr="0">
          <a:noAutofit/>
        </a:bodyPr>
        <a:lstStyle/>
        <a:p>
          <a:pPr lvl="0" algn="just" defTabSz="444500" rtl="0">
            <a:lnSpc>
              <a:spcPct val="90000"/>
            </a:lnSpc>
            <a:spcBef>
              <a:spcPct val="0"/>
            </a:spcBef>
            <a:spcAft>
              <a:spcPct val="35000"/>
            </a:spcAft>
          </a:pPr>
          <a:r>
            <a:rPr lang="en-US" sz="1000" b="1" i="0" kern="1200" dirty="0" smtClean="0"/>
            <a:t>4) Entrepreneurship-  </a:t>
          </a:r>
          <a:r>
            <a:rPr lang="en-US" sz="1000" b="0" i="0" kern="1200" dirty="0" smtClean="0"/>
            <a:t>There was a time when engineers shied away from entrepreneurship. But the successes of many engineer entrepreneurs in recent years have inspired the youth. You can choose to start your entrepreneurial journey after </a:t>
          </a:r>
          <a:r>
            <a:rPr lang="en-US" sz="1000" b="0" i="0" kern="1200" dirty="0" err="1" smtClean="0"/>
            <a:t>graduating.To</a:t>
          </a:r>
          <a:r>
            <a:rPr lang="en-US" sz="1000" b="0" i="0" kern="1200" dirty="0" smtClean="0"/>
            <a:t> start on this path, you should first identify a prevalent problem and come up with a solution for it.  The problem can be in any sector. For example, </a:t>
          </a:r>
          <a:r>
            <a:rPr lang="en-US" sz="1000" b="0" i="0" kern="1200" dirty="0" err="1" smtClean="0"/>
            <a:t>Flipkart</a:t>
          </a:r>
          <a:r>
            <a:rPr lang="en-US" sz="1000" b="0" i="0" kern="1200" dirty="0" smtClean="0"/>
            <a:t> removed the hassle of shopping offline and </a:t>
          </a:r>
          <a:r>
            <a:rPr lang="en-US" sz="1000" b="0" i="0" kern="1200" dirty="0" err="1" smtClean="0"/>
            <a:t>PayTM</a:t>
          </a:r>
          <a:r>
            <a:rPr lang="en-US" sz="1000" b="0" i="0" kern="1200" dirty="0" smtClean="0"/>
            <a:t> solved the problem of cash scarcity. </a:t>
          </a:r>
          <a:endParaRPr lang="en-US" sz="1000" kern="1200" dirty="0"/>
        </a:p>
      </dsp:txBody>
      <dsp:txXfrm>
        <a:off x="1234439" y="3310890"/>
        <a:ext cx="3999928" cy="2708910"/>
      </dsp:txXfrm>
    </dsp:sp>
    <dsp:sp modelId="{C0942434-71A5-4C07-8A69-7AD265334964}">
      <dsp:nvSpPr>
        <dsp:cNvPr id="0" name=""/>
        <dsp:cNvSpPr/>
      </dsp:nvSpPr>
      <dsp:spPr>
        <a:xfrm>
          <a:off x="5234368" y="2129504"/>
          <a:ext cx="1760791" cy="1760791"/>
        </a:xfrm>
        <a:prstGeom prst="downArrow">
          <a:avLst>
            <a:gd name="adj1" fmla="val 55000"/>
            <a:gd name="adj2" fmla="val 45000"/>
          </a:avLst>
        </a:prstGeom>
        <a:gradFill rotWithShape="1">
          <a:gsLst>
            <a:gs pos="0">
              <a:schemeClr val="dk1">
                <a:shade val="15000"/>
                <a:satMod val="180000"/>
              </a:schemeClr>
            </a:gs>
            <a:gs pos="50000">
              <a:schemeClr val="dk1">
                <a:shade val="45000"/>
                <a:satMod val="170000"/>
              </a:schemeClr>
            </a:gs>
            <a:gs pos="70000">
              <a:schemeClr val="dk1">
                <a:tint val="99000"/>
                <a:shade val="65000"/>
                <a:satMod val="155000"/>
              </a:schemeClr>
            </a:gs>
            <a:gs pos="100000">
              <a:schemeClr val="dk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dk1">
              <a:satMod val="300000"/>
            </a:schemeClr>
          </a:contourClr>
        </a:sp3d>
      </dsp:spPr>
      <dsp:style>
        <a:lnRef idx="0">
          <a:schemeClr val="dk1"/>
        </a:lnRef>
        <a:fillRef idx="3">
          <a:schemeClr val="dk1"/>
        </a:fillRef>
        <a:effectRef idx="3">
          <a:schemeClr val="dk1"/>
        </a:effectRef>
        <a:fontRef idx="minor">
          <a:schemeClr val="lt1"/>
        </a:fontRef>
      </dsp:style>
      <dsp:txBody>
        <a:bodyPr spcFirstLastPara="0" vert="horz" wrap="square" lIns="45720" tIns="45720" rIns="45720" bIns="45720" numCol="1" spcCol="1270" anchor="ctr" anchorCtr="0">
          <a:noAutofit/>
        </a:bodyPr>
        <a:lstStyle/>
        <a:p>
          <a:pPr lvl="0" algn="just" defTabSz="1600200">
            <a:lnSpc>
              <a:spcPct val="90000"/>
            </a:lnSpc>
            <a:spcBef>
              <a:spcPct val="0"/>
            </a:spcBef>
            <a:spcAft>
              <a:spcPct val="35000"/>
            </a:spcAft>
          </a:pPr>
          <a:endParaRPr lang="en-US" sz="3600" kern="1200"/>
        </a:p>
      </dsp:txBody>
      <dsp:txXfrm>
        <a:off x="5234368" y="2129504"/>
        <a:ext cx="1760791" cy="176079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C3DC0-11A4-4A1D-9445-2AB27E223101}" type="datetimeFigureOut">
              <a:rPr lang="en-US" smtClean="0"/>
              <a:t>11/5/2020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202E18F-C0F7-4910-AA72-89D157C992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02E18F-C0F7-4910-AA72-89D157C992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02E18F-C0F7-4910-AA72-89D157C992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02E18F-C0F7-4910-AA72-89D157C992E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02E18F-C0F7-4910-AA72-89D157C992E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02E18F-C0F7-4910-AA72-89D157C992E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202E18F-C0F7-4910-AA72-89D157C992E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202E18F-C0F7-4910-AA72-89D157C992E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C3DC0-11A4-4A1D-9445-2AB27E223101}" type="datetimeFigureOut">
              <a:rPr lang="en-US" smtClean="0"/>
              <a:t>11/5/2020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202E18F-C0F7-4910-AA72-89D157C992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C3DC0-11A4-4A1D-9445-2AB27E223101}" type="datetimeFigureOut">
              <a:rPr lang="en-US" smtClean="0"/>
              <a:t>11/5/2020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02E18F-C0F7-4910-AA72-89D157C992E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C3DC0-11A4-4A1D-9445-2AB27E223101}" type="datetimeFigureOut">
              <a:rPr lang="en-US" smtClean="0"/>
              <a:t>11/5/2020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202E18F-C0F7-4910-AA72-89D157C992E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C3DC0-11A4-4A1D-9445-2AB27E223101}" type="datetimeFigureOut">
              <a:rPr lang="en-US" smtClean="0"/>
              <a:t>11/5/2020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202E18F-C0F7-4910-AA72-89D157C992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85800" y="1143000"/>
          <a:ext cx="77724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228600" y="5105400"/>
            <a:ext cx="2362200" cy="1752600"/>
          </a:xfrm>
        </p:spPr>
        <p:txBody>
          <a:bodyPr>
            <a:normAutofit lnSpcReduction="10000"/>
          </a:bodyPr>
          <a:lstStyle/>
          <a:p>
            <a:pPr algn="l"/>
            <a:r>
              <a:rPr lang="en-US" sz="1600" dirty="0" smtClean="0">
                <a:solidFill>
                  <a:schemeClr val="bg1"/>
                </a:solidFill>
              </a:rPr>
              <a:t>Submitted </a:t>
            </a:r>
          </a:p>
          <a:p>
            <a:pPr algn="l"/>
            <a:r>
              <a:rPr lang="en-US" sz="1600" dirty="0" smtClean="0">
                <a:solidFill>
                  <a:schemeClr val="bg1"/>
                </a:solidFill>
              </a:rPr>
              <a:t>To,</a:t>
            </a:r>
          </a:p>
          <a:p>
            <a:pPr algn="l"/>
            <a:endParaRPr lang="en-US" sz="1600" dirty="0" smtClean="0">
              <a:solidFill>
                <a:schemeClr val="bg1"/>
              </a:solidFill>
            </a:endParaRPr>
          </a:p>
          <a:p>
            <a:pPr algn="l"/>
            <a:r>
              <a:rPr lang="en-US" sz="1600" dirty="0" smtClean="0">
                <a:solidFill>
                  <a:schemeClr val="bg1"/>
                </a:solidFill>
              </a:rPr>
              <a:t>Prof. </a:t>
            </a:r>
            <a:r>
              <a:rPr lang="en-US" sz="1600" dirty="0" err="1" smtClean="0">
                <a:solidFill>
                  <a:schemeClr val="bg1"/>
                </a:solidFill>
              </a:rPr>
              <a:t>Manoj</a:t>
            </a:r>
            <a:r>
              <a:rPr lang="en-US" sz="1600" dirty="0" smtClean="0">
                <a:solidFill>
                  <a:schemeClr val="bg1"/>
                </a:solidFill>
              </a:rPr>
              <a:t> </a:t>
            </a:r>
            <a:r>
              <a:rPr lang="en-US" sz="1600" dirty="0" err="1" smtClean="0">
                <a:solidFill>
                  <a:schemeClr val="bg1"/>
                </a:solidFill>
              </a:rPr>
              <a:t>Mishra</a:t>
            </a:r>
            <a:r>
              <a:rPr lang="en-US" sz="1600" dirty="0" smtClean="0">
                <a:solidFill>
                  <a:schemeClr val="bg1"/>
                </a:solidFill>
              </a:rPr>
              <a:t> (DSW)</a:t>
            </a:r>
            <a:endParaRPr lang="en-US" sz="1600" dirty="0" smtClean="0">
              <a:solidFill>
                <a:schemeClr val="bg1"/>
              </a:solidFill>
            </a:endParaRPr>
          </a:p>
          <a:p>
            <a:pPr algn="l"/>
            <a:r>
              <a:rPr lang="en-US" sz="1600" dirty="0" smtClean="0">
                <a:solidFill>
                  <a:schemeClr val="bg1"/>
                </a:solidFill>
              </a:rPr>
              <a:t>[Dept of </a:t>
            </a:r>
            <a:r>
              <a:rPr lang="en-US" sz="1600" dirty="0" smtClean="0">
                <a:solidFill>
                  <a:schemeClr val="bg1"/>
                </a:solidFill>
              </a:rPr>
              <a:t>CS/IT]</a:t>
            </a:r>
            <a:endParaRPr lang="en-US" sz="1600" dirty="0">
              <a:solidFill>
                <a:schemeClr val="bg1"/>
              </a:solidFill>
            </a:endParaRPr>
          </a:p>
        </p:txBody>
      </p:sp>
      <p:sp>
        <p:nvSpPr>
          <p:cNvPr id="4" name="Rectangle 3"/>
          <p:cNvSpPr/>
          <p:nvPr/>
        </p:nvSpPr>
        <p:spPr>
          <a:xfrm>
            <a:off x="6629400" y="5257800"/>
            <a:ext cx="2362200" cy="1569660"/>
          </a:xfrm>
          <a:prstGeom prst="rect">
            <a:avLst/>
          </a:prstGeom>
        </p:spPr>
        <p:txBody>
          <a:bodyPr wrap="square">
            <a:spAutoFit/>
          </a:bodyPr>
          <a:lstStyle/>
          <a:p>
            <a:pPr algn="r"/>
            <a:r>
              <a:rPr lang="en-US" sz="1600" dirty="0" smtClean="0">
                <a:solidFill>
                  <a:schemeClr val="bg1"/>
                </a:solidFill>
              </a:rPr>
              <a:t>Submitted </a:t>
            </a:r>
          </a:p>
          <a:p>
            <a:pPr algn="r"/>
            <a:r>
              <a:rPr lang="en-US" sz="1600" dirty="0" smtClean="0">
                <a:solidFill>
                  <a:schemeClr val="bg1"/>
                </a:solidFill>
              </a:rPr>
              <a:t>By,</a:t>
            </a:r>
          </a:p>
          <a:p>
            <a:pPr algn="r"/>
            <a:endParaRPr lang="en-US" sz="1600" dirty="0" smtClean="0">
              <a:solidFill>
                <a:schemeClr val="bg1"/>
              </a:solidFill>
            </a:endParaRPr>
          </a:p>
          <a:p>
            <a:pPr algn="r"/>
            <a:r>
              <a:rPr lang="en-US" sz="1600" dirty="0" smtClean="0">
                <a:solidFill>
                  <a:schemeClr val="bg1"/>
                </a:solidFill>
              </a:rPr>
              <a:t>Shruti Goyal</a:t>
            </a:r>
          </a:p>
          <a:p>
            <a:pPr algn="r"/>
            <a:r>
              <a:rPr lang="en-US" sz="1600" dirty="0" smtClean="0">
                <a:solidFill>
                  <a:schemeClr val="bg1"/>
                </a:solidFill>
              </a:rPr>
              <a:t>0905IT181027</a:t>
            </a:r>
          </a:p>
          <a:p>
            <a:pPr algn="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066800" y="381000"/>
          <a:ext cx="7010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p:cNvGraphicFramePr/>
          <p:nvPr/>
        </p:nvGraphicFramePr>
        <p:xfrm>
          <a:off x="457200" y="914400"/>
          <a:ext cx="86868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p:cNvSpPr txBox="1"/>
          <p:nvPr/>
        </p:nvSpPr>
        <p:spPr>
          <a:xfrm>
            <a:off x="1219200" y="0"/>
            <a:ext cx="6324600" cy="338554"/>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1600" b="1" dirty="0" smtClean="0"/>
              <a:t>Best Career Options After Engineering</a:t>
            </a:r>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914400" y="381000"/>
          <a:ext cx="8229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TotalTime>
  <Words>235</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3</cp:revision>
  <dcterms:created xsi:type="dcterms:W3CDTF">2020-11-05T10:03:54Z</dcterms:created>
  <dcterms:modified xsi:type="dcterms:W3CDTF">2020-11-05T10:28:30Z</dcterms:modified>
</cp:coreProperties>
</file>