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2"/>
  </p:notesMasterIdLst>
  <p:sldIdLst>
    <p:sldId id="256" r:id="rId2"/>
    <p:sldId id="257" r:id="rId3"/>
    <p:sldId id="260" r:id="rId4"/>
    <p:sldId id="261" r:id="rId5"/>
    <p:sldId id="269" r:id="rId6"/>
    <p:sldId id="271"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83" d="100"/>
          <a:sy n="83" d="100"/>
        </p:scale>
        <p:origin x="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A0A0D-55AB-43BE-A0C1-D9B7B6E7AA32}" type="datetimeFigureOut">
              <a:rPr lang="en-IN" smtClean="0"/>
              <a:t>11-01-2025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64EDA-647A-413D-A82F-A8F84EEDEFBE}" type="slidenum">
              <a:rPr lang="en-IN" smtClean="0"/>
              <a:t>‹#›</a:t>
            </a:fld>
            <a:endParaRPr lang="en-IN"/>
          </a:p>
        </p:txBody>
      </p:sp>
    </p:spTree>
    <p:extLst>
      <p:ext uri="{BB962C8B-B14F-4D97-AF65-F5344CB8AC3E}">
        <p14:creationId xmlns:p14="http://schemas.microsoft.com/office/powerpoint/2010/main" val="1725721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764EDA-647A-413D-A82F-A8F84EEDEFBE}" type="slidenum">
              <a:rPr lang="en-IN" smtClean="0"/>
              <a:t>1</a:t>
            </a:fld>
            <a:endParaRPr lang="en-IN"/>
          </a:p>
        </p:txBody>
      </p:sp>
    </p:spTree>
    <p:extLst>
      <p:ext uri="{BB962C8B-B14F-4D97-AF65-F5344CB8AC3E}">
        <p14:creationId xmlns:p14="http://schemas.microsoft.com/office/powerpoint/2010/main" val="27911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FBD8AF-31F5-404D-94DF-D41D41C12C0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391802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BD8AF-31F5-404D-94DF-D41D41C12C0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113019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BD8AF-31F5-404D-94DF-D41D41C12C0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05CC-F909-429F-8C90-CC54C38571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4664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BD8AF-31F5-404D-94DF-D41D41C12C0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799765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BD8AF-31F5-404D-94DF-D41D41C12C0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05CC-F909-429F-8C90-CC54C38571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222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BD8AF-31F5-404D-94DF-D41D41C12C0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2410991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BD8AF-31F5-404D-94DF-D41D41C12C0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166244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BD8AF-31F5-404D-94DF-D41D41C12C0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396701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BD8AF-31F5-404D-94DF-D41D41C12C0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288222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BD8AF-31F5-404D-94DF-D41D41C12C0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145994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FBD8AF-31F5-404D-94DF-D41D41C12C0D}"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64369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FBD8AF-31F5-404D-94DF-D41D41C12C0D}" type="datetimeFigureOut">
              <a:rPr lang="en-IN" smtClean="0"/>
              <a:t>11-01-2025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407280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FBD8AF-31F5-404D-94DF-D41D41C12C0D}" type="datetimeFigureOut">
              <a:rPr lang="en-IN" smtClean="0"/>
              <a:t>11-01-2025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224914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BD8AF-31F5-404D-94DF-D41D41C12C0D}" type="datetimeFigureOut">
              <a:rPr lang="en-IN" smtClean="0"/>
              <a:t>11-01-2025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130754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BD8AF-31F5-404D-94DF-D41D41C12C0D}"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280279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BD8AF-31F5-404D-94DF-D41D41C12C0D}"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C05CC-F909-429F-8C90-CC54C385717E}" type="slidenum">
              <a:rPr lang="en-IN" smtClean="0"/>
              <a:t>‹#›</a:t>
            </a:fld>
            <a:endParaRPr lang="en-IN"/>
          </a:p>
        </p:txBody>
      </p:sp>
    </p:spTree>
    <p:extLst>
      <p:ext uri="{BB962C8B-B14F-4D97-AF65-F5344CB8AC3E}">
        <p14:creationId xmlns:p14="http://schemas.microsoft.com/office/powerpoint/2010/main" val="170345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FBD8AF-31F5-404D-94DF-D41D41C12C0D}" type="datetimeFigureOut">
              <a:rPr lang="en-IN" smtClean="0"/>
              <a:t>11-01-2025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98C05CC-F909-429F-8C90-CC54C385717E}" type="slidenum">
              <a:rPr lang="en-IN" smtClean="0"/>
              <a:t>‹#›</a:t>
            </a:fld>
            <a:endParaRPr lang="en-IN"/>
          </a:p>
        </p:txBody>
      </p:sp>
    </p:spTree>
    <p:extLst>
      <p:ext uri="{BB962C8B-B14F-4D97-AF65-F5344CB8AC3E}">
        <p14:creationId xmlns:p14="http://schemas.microsoft.com/office/powerpoint/2010/main" val="272804317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7B56-9D70-A1A4-463B-7B491ADE2910}"/>
              </a:ext>
            </a:extLst>
          </p:cNvPr>
          <p:cNvSpPr>
            <a:spLocks noGrp="1"/>
          </p:cNvSpPr>
          <p:nvPr>
            <p:ph type="ctrTitle"/>
          </p:nvPr>
        </p:nvSpPr>
        <p:spPr>
          <a:xfrm>
            <a:off x="1507067" y="1955800"/>
            <a:ext cx="7766936" cy="2095036"/>
          </a:xfrm>
        </p:spPr>
        <p:txBody>
          <a:bodyPr>
            <a:noAutofit/>
          </a:bodyPr>
          <a:lstStyle/>
          <a:p>
            <a:pPr algn="l"/>
            <a:r>
              <a:rPr lang="en-US" sz="4600" dirty="0"/>
              <a:t>Encryption and Decryption Using Digital Cryptography in Files</a:t>
            </a:r>
            <a:endParaRPr lang="en-IN" sz="4600" dirty="0"/>
          </a:p>
        </p:txBody>
      </p:sp>
      <p:sp>
        <p:nvSpPr>
          <p:cNvPr id="3" name="Subtitle 2">
            <a:extLst>
              <a:ext uri="{FF2B5EF4-FFF2-40B4-BE49-F238E27FC236}">
                <a16:creationId xmlns:a16="http://schemas.microsoft.com/office/drawing/2014/main" id="{0806FCCB-9C2C-3D7C-38BB-E95803DD737B}"/>
              </a:ext>
            </a:extLst>
          </p:cNvPr>
          <p:cNvSpPr>
            <a:spLocks noGrp="1"/>
          </p:cNvSpPr>
          <p:nvPr>
            <p:ph type="subTitle" idx="1"/>
          </p:nvPr>
        </p:nvSpPr>
        <p:spPr>
          <a:xfrm>
            <a:off x="1515534" y="4076234"/>
            <a:ext cx="7289799" cy="1096899"/>
          </a:xfrm>
        </p:spPr>
        <p:txBody>
          <a:bodyPr/>
          <a:lstStyle/>
          <a:p>
            <a:r>
              <a:rPr lang="en-IN" dirty="0"/>
              <a:t>Mentor name: Mrs. Neha Tripathi</a:t>
            </a:r>
          </a:p>
          <a:p>
            <a:r>
              <a:rPr lang="en-IN" dirty="0"/>
              <a:t>Presented by: Shruti Agarwal</a:t>
            </a:r>
          </a:p>
        </p:txBody>
      </p:sp>
    </p:spTree>
    <p:extLst>
      <p:ext uri="{BB962C8B-B14F-4D97-AF65-F5344CB8AC3E}">
        <p14:creationId xmlns:p14="http://schemas.microsoft.com/office/powerpoint/2010/main" val="3755232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B224-F2BB-9499-E385-A405E36BA16C}"/>
              </a:ext>
            </a:extLst>
          </p:cNvPr>
          <p:cNvSpPr>
            <a:spLocks noGrp="1"/>
          </p:cNvSpPr>
          <p:nvPr>
            <p:ph type="ctrTitle"/>
          </p:nvPr>
        </p:nvSpPr>
        <p:spPr>
          <a:xfrm>
            <a:off x="1154955" y="880534"/>
            <a:ext cx="8825658" cy="1753252"/>
          </a:xfrm>
        </p:spPr>
        <p:txBody>
          <a:bodyPr/>
          <a:lstStyle/>
          <a:p>
            <a:pPr algn="l"/>
            <a:r>
              <a:rPr lang="en-IN" sz="4800" dirty="0"/>
              <a:t>Conclusion and Future Recommendations</a:t>
            </a:r>
          </a:p>
        </p:txBody>
      </p:sp>
      <p:sp>
        <p:nvSpPr>
          <p:cNvPr id="3" name="Subtitle 2">
            <a:extLst>
              <a:ext uri="{FF2B5EF4-FFF2-40B4-BE49-F238E27FC236}">
                <a16:creationId xmlns:a16="http://schemas.microsoft.com/office/drawing/2014/main" id="{7BBA8AAB-56DA-9AF2-50DC-F29105160E0E}"/>
              </a:ext>
            </a:extLst>
          </p:cNvPr>
          <p:cNvSpPr>
            <a:spLocks noGrp="1"/>
          </p:cNvSpPr>
          <p:nvPr>
            <p:ph type="subTitle" idx="1"/>
          </p:nvPr>
        </p:nvSpPr>
        <p:spPr>
          <a:xfrm>
            <a:off x="1154955" y="2758831"/>
            <a:ext cx="8825658" cy="2879969"/>
          </a:xfrm>
        </p:spPr>
        <p:txBody>
          <a:bodyPr>
            <a:normAutofit lnSpcReduction="10000"/>
          </a:bodyPr>
          <a:lstStyle/>
          <a:p>
            <a:pPr algn="l"/>
            <a:r>
              <a:rPr lang="en-IN" dirty="0"/>
              <a:t>This project highlights the potential of digital cryptography for secure data transmission using steganography in common file formats like images. Future improvements include:</a:t>
            </a:r>
          </a:p>
          <a:p>
            <a:pPr algn="l">
              <a:buFont typeface="+mj-lt"/>
              <a:buAutoNum type="arabicPeriod"/>
            </a:pPr>
            <a:r>
              <a:rPr lang="en-IN" dirty="0"/>
              <a:t>Adding steganography support for video files.</a:t>
            </a:r>
          </a:p>
          <a:p>
            <a:pPr algn="l">
              <a:buFont typeface="+mj-lt"/>
              <a:buAutoNum type="arabicPeriod"/>
            </a:pPr>
            <a:r>
              <a:rPr lang="en-IN" dirty="0"/>
              <a:t>Implementing user authentication and role-based access.</a:t>
            </a:r>
          </a:p>
          <a:p>
            <a:pPr algn="l">
              <a:buFont typeface="+mj-lt"/>
              <a:buAutoNum type="arabicPeriod"/>
            </a:pPr>
            <a:r>
              <a:rPr lang="en-IN" dirty="0"/>
              <a:t>Enhancing UI/UX, especially for mobile users.</a:t>
            </a:r>
          </a:p>
          <a:p>
            <a:pPr algn="l">
              <a:buFont typeface="+mj-lt"/>
              <a:buAutoNum type="arabicPeriod"/>
            </a:pPr>
            <a:r>
              <a:rPr lang="en-IN" dirty="0"/>
              <a:t>Integrating Django REST Framework (DRF) for API access.</a:t>
            </a:r>
          </a:p>
          <a:p>
            <a:pPr algn="l">
              <a:buFont typeface="+mj-lt"/>
              <a:buAutoNum type="arabicPeriod"/>
            </a:pPr>
            <a:r>
              <a:rPr lang="en-IN" dirty="0"/>
              <a:t>Extending support to more file types.</a:t>
            </a:r>
          </a:p>
          <a:p>
            <a:endParaRPr lang="en-IN" dirty="0"/>
          </a:p>
        </p:txBody>
      </p:sp>
    </p:spTree>
    <p:extLst>
      <p:ext uri="{BB962C8B-B14F-4D97-AF65-F5344CB8AC3E}">
        <p14:creationId xmlns:p14="http://schemas.microsoft.com/office/powerpoint/2010/main" val="158301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4DF8-49FD-E6F0-F92B-3588D3B726C6}"/>
              </a:ext>
            </a:extLst>
          </p:cNvPr>
          <p:cNvSpPr>
            <a:spLocks noGrp="1"/>
          </p:cNvSpPr>
          <p:nvPr>
            <p:ph type="ctrTitle"/>
          </p:nvPr>
        </p:nvSpPr>
        <p:spPr>
          <a:xfrm>
            <a:off x="1154955" y="1447800"/>
            <a:ext cx="8825658" cy="1357923"/>
          </a:xfrm>
        </p:spPr>
        <p:txBody>
          <a:bodyPr/>
          <a:lstStyle/>
          <a:p>
            <a:pPr algn="l"/>
            <a:r>
              <a:rPr lang="en-IN" sz="4800" dirty="0"/>
              <a:t>Introduction</a:t>
            </a:r>
          </a:p>
        </p:txBody>
      </p:sp>
      <p:sp>
        <p:nvSpPr>
          <p:cNvPr id="3" name="Subtitle 2">
            <a:extLst>
              <a:ext uri="{FF2B5EF4-FFF2-40B4-BE49-F238E27FC236}">
                <a16:creationId xmlns:a16="http://schemas.microsoft.com/office/drawing/2014/main" id="{E2C39DC6-9779-940A-2BFA-B3DC86D37FBF}"/>
              </a:ext>
            </a:extLst>
          </p:cNvPr>
          <p:cNvSpPr>
            <a:spLocks noGrp="1"/>
          </p:cNvSpPr>
          <p:nvPr>
            <p:ph type="subTitle" idx="1"/>
          </p:nvPr>
        </p:nvSpPr>
        <p:spPr>
          <a:xfrm>
            <a:off x="1154955" y="2907323"/>
            <a:ext cx="8825658" cy="2747108"/>
          </a:xfrm>
        </p:spPr>
        <p:txBody>
          <a:bodyPr>
            <a:normAutofit/>
          </a:bodyPr>
          <a:lstStyle/>
          <a:p>
            <a:pPr algn="l"/>
            <a:r>
              <a:rPr lang="en-US" dirty="0"/>
              <a:t>This project focuses on using steganography to hide and retrieve data from files (e.g., images) with Django backend and modern frontend technologies. </a:t>
            </a:r>
          </a:p>
          <a:p>
            <a:pPr algn="l"/>
            <a:r>
              <a:rPr lang="en-US" dirty="0"/>
              <a:t>The primary goal is to create a web-based solution that can perform encryption and decryption of hidden data in image files, utilizing digital cryptography and steganography techniques.</a:t>
            </a:r>
            <a:endParaRPr lang="en-IN" dirty="0"/>
          </a:p>
          <a:p>
            <a:endParaRPr lang="en-IN" dirty="0"/>
          </a:p>
        </p:txBody>
      </p:sp>
    </p:spTree>
    <p:extLst>
      <p:ext uri="{BB962C8B-B14F-4D97-AF65-F5344CB8AC3E}">
        <p14:creationId xmlns:p14="http://schemas.microsoft.com/office/powerpoint/2010/main" val="316701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E585-8B25-1998-A867-CDE5C90F61FA}"/>
              </a:ext>
            </a:extLst>
          </p:cNvPr>
          <p:cNvSpPr>
            <a:spLocks noGrp="1"/>
          </p:cNvSpPr>
          <p:nvPr>
            <p:ph type="ctrTitle"/>
          </p:nvPr>
        </p:nvSpPr>
        <p:spPr>
          <a:xfrm>
            <a:off x="1154955" y="1447801"/>
            <a:ext cx="8825658" cy="1045308"/>
          </a:xfrm>
        </p:spPr>
        <p:txBody>
          <a:bodyPr/>
          <a:lstStyle/>
          <a:p>
            <a:pPr algn="l"/>
            <a:r>
              <a:rPr lang="en-IN" sz="4800" dirty="0"/>
              <a:t>Problem Statement</a:t>
            </a:r>
          </a:p>
        </p:txBody>
      </p:sp>
      <p:sp>
        <p:nvSpPr>
          <p:cNvPr id="3" name="Subtitle 2">
            <a:extLst>
              <a:ext uri="{FF2B5EF4-FFF2-40B4-BE49-F238E27FC236}">
                <a16:creationId xmlns:a16="http://schemas.microsoft.com/office/drawing/2014/main" id="{4B97D61E-5068-D3CE-1B53-2CD351D47663}"/>
              </a:ext>
            </a:extLst>
          </p:cNvPr>
          <p:cNvSpPr>
            <a:spLocks noGrp="1"/>
          </p:cNvSpPr>
          <p:nvPr>
            <p:ph type="subTitle" idx="1"/>
          </p:nvPr>
        </p:nvSpPr>
        <p:spPr>
          <a:xfrm>
            <a:off x="1154955" y="2493109"/>
            <a:ext cx="8825658" cy="3145691"/>
          </a:xfrm>
        </p:spPr>
        <p:txBody>
          <a:bodyPr>
            <a:normAutofit/>
          </a:bodyPr>
          <a:lstStyle/>
          <a:p>
            <a:pPr algn="l"/>
            <a:r>
              <a:rPr lang="en-US" dirty="0"/>
              <a:t>There is an increasing need to securely transmit data. Current encryption techniques are vulnerable to detection. This project addresses the challenge of hiding data within digital files (like images), making it difficult to detect the presence of hidden data.</a:t>
            </a:r>
            <a:endParaRPr lang="en-IN" dirty="0"/>
          </a:p>
        </p:txBody>
      </p:sp>
    </p:spTree>
    <p:extLst>
      <p:ext uri="{BB962C8B-B14F-4D97-AF65-F5344CB8AC3E}">
        <p14:creationId xmlns:p14="http://schemas.microsoft.com/office/powerpoint/2010/main" val="264121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2CBC-A8EF-E1ED-269C-456007526E02}"/>
              </a:ext>
            </a:extLst>
          </p:cNvPr>
          <p:cNvSpPr>
            <a:spLocks noGrp="1"/>
          </p:cNvSpPr>
          <p:nvPr>
            <p:ph type="ctrTitle"/>
          </p:nvPr>
        </p:nvSpPr>
        <p:spPr>
          <a:xfrm>
            <a:off x="1154955" y="1447800"/>
            <a:ext cx="8825658" cy="1053123"/>
          </a:xfrm>
        </p:spPr>
        <p:txBody>
          <a:bodyPr/>
          <a:lstStyle/>
          <a:p>
            <a:pPr algn="l"/>
            <a:r>
              <a:rPr lang="en-IN" sz="4800" dirty="0"/>
              <a:t>Methodology </a:t>
            </a:r>
          </a:p>
        </p:txBody>
      </p:sp>
      <p:sp>
        <p:nvSpPr>
          <p:cNvPr id="3" name="Subtitle 2">
            <a:extLst>
              <a:ext uri="{FF2B5EF4-FFF2-40B4-BE49-F238E27FC236}">
                <a16:creationId xmlns:a16="http://schemas.microsoft.com/office/drawing/2014/main" id="{22A2B823-F32B-2D2F-FDF4-C497E3500454}"/>
              </a:ext>
            </a:extLst>
          </p:cNvPr>
          <p:cNvSpPr>
            <a:spLocks noGrp="1"/>
          </p:cNvSpPr>
          <p:nvPr>
            <p:ph type="subTitle" idx="1"/>
          </p:nvPr>
        </p:nvSpPr>
        <p:spPr>
          <a:xfrm>
            <a:off x="1154955" y="2704123"/>
            <a:ext cx="8825658" cy="2934677"/>
          </a:xfrm>
        </p:spPr>
        <p:txBody>
          <a:bodyPr>
            <a:normAutofit/>
          </a:bodyPr>
          <a:lstStyle/>
          <a:p>
            <a:pPr algn="l"/>
            <a:r>
              <a:rPr lang="en-IN" dirty="0"/>
              <a:t>Frontend: HTML5, CSS3, JavaScript with Bootstrap and Tailwind CSS for responsive design.</a:t>
            </a:r>
          </a:p>
          <a:p>
            <a:pPr algn="l"/>
            <a:r>
              <a:rPr lang="en-IN" dirty="0"/>
              <a:t>Backend: Django to manage file uploads, data processing, and user interactions.</a:t>
            </a:r>
          </a:p>
          <a:p>
            <a:pPr algn="l"/>
            <a:r>
              <a:rPr lang="en-IN" dirty="0"/>
              <a:t>Encryption: LSB steganography method to hide data within image pixels.</a:t>
            </a:r>
          </a:p>
          <a:p>
            <a:pPr algn="l"/>
            <a:r>
              <a:rPr lang="en-IN" dirty="0"/>
              <a:t>Decryption: Reverse extraction of data from the steganography-modified images.</a:t>
            </a:r>
          </a:p>
          <a:p>
            <a:pPr algn="l"/>
            <a:r>
              <a:rPr lang="en-IN" dirty="0"/>
              <a:t>Testing: Unit testing for encryption, decryption, and overall application functionality.</a:t>
            </a:r>
          </a:p>
        </p:txBody>
      </p:sp>
    </p:spTree>
    <p:extLst>
      <p:ext uri="{BB962C8B-B14F-4D97-AF65-F5344CB8AC3E}">
        <p14:creationId xmlns:p14="http://schemas.microsoft.com/office/powerpoint/2010/main" val="96380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26A45-B7D0-C634-683F-9950C595C1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9D3B8-BB4D-F97E-DF42-76619DFD48A5}"/>
              </a:ext>
            </a:extLst>
          </p:cNvPr>
          <p:cNvSpPr>
            <a:spLocks noGrp="1"/>
          </p:cNvSpPr>
          <p:nvPr>
            <p:ph type="ctrTitle"/>
          </p:nvPr>
        </p:nvSpPr>
        <p:spPr>
          <a:xfrm>
            <a:off x="223302" y="84826"/>
            <a:ext cx="8825658" cy="920963"/>
          </a:xfrm>
        </p:spPr>
        <p:txBody>
          <a:bodyPr>
            <a:normAutofit/>
          </a:bodyPr>
          <a:lstStyle/>
          <a:p>
            <a:pPr algn="ctr"/>
            <a:r>
              <a:rPr lang="en-IN" sz="4800" dirty="0"/>
              <a:t>Output</a:t>
            </a:r>
          </a:p>
        </p:txBody>
      </p:sp>
      <p:pic>
        <p:nvPicPr>
          <p:cNvPr id="7" name="Picture 6" descr="A screenshot of a website">
            <a:extLst>
              <a:ext uri="{FF2B5EF4-FFF2-40B4-BE49-F238E27FC236}">
                <a16:creationId xmlns:a16="http://schemas.microsoft.com/office/drawing/2014/main" id="{85524038-1295-1BF7-48B6-DFCBEC662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79" y="1289521"/>
            <a:ext cx="2715314" cy="278196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DE1DAEC-12C5-FE03-674B-5612C1294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703" y="2965752"/>
            <a:ext cx="4363618" cy="168330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776BAD86-E1D8-5310-C62F-765AF5797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3703" y="4858067"/>
            <a:ext cx="4363618" cy="1804822"/>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469C2A21-4D41-EEAE-8E99-510AFD3A66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5632" y="1242238"/>
            <a:ext cx="3865751" cy="3615829"/>
          </a:xfrm>
          <a:prstGeom prst="rect">
            <a:avLst/>
          </a:prstGeom>
        </p:spPr>
      </p:pic>
      <p:cxnSp>
        <p:nvCxnSpPr>
          <p:cNvPr id="15" name="Connector: Elbow 14">
            <a:extLst>
              <a:ext uri="{FF2B5EF4-FFF2-40B4-BE49-F238E27FC236}">
                <a16:creationId xmlns:a16="http://schemas.microsoft.com/office/drawing/2014/main" id="{97F7C2E3-466E-A6C9-3B9A-6AAEB8719524}"/>
              </a:ext>
            </a:extLst>
          </p:cNvPr>
          <p:cNvCxnSpPr>
            <a:cxnSpLocks/>
            <a:stCxn id="7" idx="0"/>
            <a:endCxn id="13" idx="0"/>
          </p:cNvCxnSpPr>
          <p:nvPr/>
        </p:nvCxnSpPr>
        <p:spPr>
          <a:xfrm rot="5400000" flipH="1" flipV="1">
            <a:off x="5699481" y="-2859506"/>
            <a:ext cx="47283" cy="8250772"/>
          </a:xfrm>
          <a:prstGeom prst="bentConnector3">
            <a:avLst>
              <a:gd name="adj1" fmla="val 58347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6ABD626-5307-0102-A8E6-F7D9C6593F62}"/>
              </a:ext>
            </a:extLst>
          </p:cNvPr>
          <p:cNvCxnSpPr>
            <a:cxnSpLocks/>
            <a:stCxn id="7" idx="2"/>
            <a:endCxn id="11" idx="1"/>
          </p:cNvCxnSpPr>
          <p:nvPr/>
        </p:nvCxnSpPr>
        <p:spPr>
          <a:xfrm rot="16200000" flipH="1">
            <a:off x="1581223" y="4087998"/>
            <a:ext cx="1688992" cy="165596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0321921-F76F-A4FD-8EE7-32E5708EBD72}"/>
              </a:ext>
            </a:extLst>
          </p:cNvPr>
          <p:cNvCxnSpPr>
            <a:cxnSpLocks/>
            <a:stCxn id="7" idx="3"/>
            <a:endCxn id="9" idx="0"/>
          </p:cNvCxnSpPr>
          <p:nvPr/>
        </p:nvCxnSpPr>
        <p:spPr>
          <a:xfrm>
            <a:off x="2955393" y="2680504"/>
            <a:ext cx="2480119" cy="2852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A48E294-BAC3-DBA5-7957-7167EC28EE6C}"/>
              </a:ext>
            </a:extLst>
          </p:cNvPr>
          <p:cNvSpPr txBox="1"/>
          <p:nvPr/>
        </p:nvSpPr>
        <p:spPr>
          <a:xfrm>
            <a:off x="5286163" y="1030129"/>
            <a:ext cx="809837" cy="369332"/>
          </a:xfrm>
          <a:prstGeom prst="rect">
            <a:avLst/>
          </a:prstGeom>
          <a:noFill/>
        </p:spPr>
        <p:txBody>
          <a:bodyPr wrap="none" rtlCol="0">
            <a:spAutoFit/>
          </a:bodyPr>
          <a:lstStyle/>
          <a:p>
            <a:r>
              <a:rPr lang="en-US" dirty="0"/>
              <a:t>Learn</a:t>
            </a:r>
          </a:p>
        </p:txBody>
      </p:sp>
      <p:sp>
        <p:nvSpPr>
          <p:cNvPr id="24" name="TextBox 23">
            <a:extLst>
              <a:ext uri="{FF2B5EF4-FFF2-40B4-BE49-F238E27FC236}">
                <a16:creationId xmlns:a16="http://schemas.microsoft.com/office/drawing/2014/main" id="{227DA336-B40A-6479-0F58-C98A9F27FFEF}"/>
              </a:ext>
            </a:extLst>
          </p:cNvPr>
          <p:cNvSpPr txBox="1"/>
          <p:nvPr/>
        </p:nvSpPr>
        <p:spPr>
          <a:xfrm>
            <a:off x="3965187" y="2360670"/>
            <a:ext cx="1026243" cy="369332"/>
          </a:xfrm>
          <a:prstGeom prst="rect">
            <a:avLst/>
          </a:prstGeom>
          <a:noFill/>
        </p:spPr>
        <p:txBody>
          <a:bodyPr wrap="none" rtlCol="0">
            <a:spAutoFit/>
          </a:bodyPr>
          <a:lstStyle/>
          <a:p>
            <a:r>
              <a:rPr lang="en-US" dirty="0"/>
              <a:t>Encrypt</a:t>
            </a:r>
          </a:p>
        </p:txBody>
      </p:sp>
      <p:sp>
        <p:nvSpPr>
          <p:cNvPr id="25" name="TextBox 24">
            <a:extLst>
              <a:ext uri="{FF2B5EF4-FFF2-40B4-BE49-F238E27FC236}">
                <a16:creationId xmlns:a16="http://schemas.microsoft.com/office/drawing/2014/main" id="{3D419448-5AFA-FCFC-133B-A4EB4EF0F05B}"/>
              </a:ext>
            </a:extLst>
          </p:cNvPr>
          <p:cNvSpPr txBox="1"/>
          <p:nvPr/>
        </p:nvSpPr>
        <p:spPr>
          <a:xfrm>
            <a:off x="1879550" y="5378312"/>
            <a:ext cx="1083951" cy="369332"/>
          </a:xfrm>
          <a:prstGeom prst="rect">
            <a:avLst/>
          </a:prstGeom>
          <a:noFill/>
        </p:spPr>
        <p:txBody>
          <a:bodyPr wrap="none" rtlCol="0">
            <a:spAutoFit/>
          </a:bodyPr>
          <a:lstStyle/>
          <a:p>
            <a:r>
              <a:rPr lang="en-US" dirty="0"/>
              <a:t>Decrypt</a:t>
            </a:r>
          </a:p>
        </p:txBody>
      </p:sp>
    </p:spTree>
    <p:extLst>
      <p:ext uri="{BB962C8B-B14F-4D97-AF65-F5344CB8AC3E}">
        <p14:creationId xmlns:p14="http://schemas.microsoft.com/office/powerpoint/2010/main" val="359323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E85A6-3B83-FE27-7FA7-5C34830E7D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A77736-9555-4F0F-18F6-EEBDB0D9F5CA}"/>
              </a:ext>
            </a:extLst>
          </p:cNvPr>
          <p:cNvSpPr>
            <a:spLocks noGrp="1"/>
          </p:cNvSpPr>
          <p:nvPr>
            <p:ph type="ctrTitle"/>
          </p:nvPr>
        </p:nvSpPr>
        <p:spPr>
          <a:xfrm>
            <a:off x="978492" y="693821"/>
            <a:ext cx="8825658" cy="1053123"/>
          </a:xfrm>
        </p:spPr>
        <p:txBody>
          <a:bodyPr/>
          <a:lstStyle/>
          <a:p>
            <a:pPr algn="l"/>
            <a:r>
              <a:rPr lang="en-IN" sz="4800" dirty="0"/>
              <a:t>Chart</a:t>
            </a:r>
          </a:p>
        </p:txBody>
      </p:sp>
      <p:pic>
        <p:nvPicPr>
          <p:cNvPr id="7" name="Picture 6">
            <a:extLst>
              <a:ext uri="{FF2B5EF4-FFF2-40B4-BE49-F238E27FC236}">
                <a16:creationId xmlns:a16="http://schemas.microsoft.com/office/drawing/2014/main" id="{CF236470-AB8C-569F-EDD4-FD7B14D78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886" y="3616419"/>
            <a:ext cx="1396264" cy="1396264"/>
          </a:xfrm>
          <a:prstGeom prst="rect">
            <a:avLst/>
          </a:prstGeom>
        </p:spPr>
      </p:pic>
      <p:pic>
        <p:nvPicPr>
          <p:cNvPr id="9" name="Picture 8">
            <a:extLst>
              <a:ext uri="{FF2B5EF4-FFF2-40B4-BE49-F238E27FC236}">
                <a16:creationId xmlns:a16="http://schemas.microsoft.com/office/drawing/2014/main" id="{D592012B-5668-9E22-FBA7-6E156FAA2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546" y="3451540"/>
            <a:ext cx="1726022" cy="1726022"/>
          </a:xfrm>
          <a:prstGeom prst="rect">
            <a:avLst/>
          </a:prstGeom>
        </p:spPr>
      </p:pic>
      <p:pic>
        <p:nvPicPr>
          <p:cNvPr id="11" name="Picture 10">
            <a:extLst>
              <a:ext uri="{FF2B5EF4-FFF2-40B4-BE49-F238E27FC236}">
                <a16:creationId xmlns:a16="http://schemas.microsoft.com/office/drawing/2014/main" id="{7AA0C57C-37E0-EB69-E963-E6FE972DF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048" y="1910351"/>
            <a:ext cx="1821018" cy="1109683"/>
          </a:xfrm>
          <a:prstGeom prst="rect">
            <a:avLst/>
          </a:prstGeom>
        </p:spPr>
      </p:pic>
      <p:cxnSp>
        <p:nvCxnSpPr>
          <p:cNvPr id="13" name="Straight Arrow Connector 12">
            <a:extLst>
              <a:ext uri="{FF2B5EF4-FFF2-40B4-BE49-F238E27FC236}">
                <a16:creationId xmlns:a16="http://schemas.microsoft.com/office/drawing/2014/main" id="{6736C6D1-D649-BFCF-595F-5A54F3F52543}"/>
              </a:ext>
            </a:extLst>
          </p:cNvPr>
          <p:cNvCxnSpPr>
            <a:cxnSpLocks/>
            <a:endCxn id="9" idx="1"/>
          </p:cNvCxnSpPr>
          <p:nvPr/>
        </p:nvCxnSpPr>
        <p:spPr>
          <a:xfrm>
            <a:off x="897147" y="4314551"/>
            <a:ext cx="154639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5976128-D480-8DF3-982C-589A2F92D352}"/>
              </a:ext>
            </a:extLst>
          </p:cNvPr>
          <p:cNvCxnSpPr>
            <a:cxnSpLocks/>
            <a:stCxn id="11" idx="2"/>
            <a:endCxn id="9" idx="0"/>
          </p:cNvCxnSpPr>
          <p:nvPr/>
        </p:nvCxnSpPr>
        <p:spPr>
          <a:xfrm>
            <a:off x="3306557" y="3020034"/>
            <a:ext cx="0" cy="43150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C0CE0C6-B68F-8F3C-F5AB-C2F0A3D56596}"/>
              </a:ext>
            </a:extLst>
          </p:cNvPr>
          <p:cNvCxnSpPr>
            <a:stCxn id="9" idx="3"/>
            <a:endCxn id="7" idx="1"/>
          </p:cNvCxnSpPr>
          <p:nvPr/>
        </p:nvCxnSpPr>
        <p:spPr>
          <a:xfrm>
            <a:off x="4169568" y="4314551"/>
            <a:ext cx="42383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3680214C-6690-0A83-F989-184003F7B8AC}"/>
              </a:ext>
            </a:extLst>
          </p:cNvPr>
          <p:cNvCxnSpPr>
            <a:cxnSpLocks/>
          </p:cNvCxnSpPr>
          <p:nvPr/>
        </p:nvCxnSpPr>
        <p:spPr>
          <a:xfrm rot="5400000">
            <a:off x="6123848" y="2282230"/>
            <a:ext cx="164879" cy="5799461"/>
          </a:xfrm>
          <a:prstGeom prst="bentConnector3">
            <a:avLst>
              <a:gd name="adj1" fmla="val 23864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CAC7337-68EB-33F5-6566-9D872A5C171E}"/>
              </a:ext>
            </a:extLst>
          </p:cNvPr>
          <p:cNvSpPr txBox="1"/>
          <p:nvPr/>
        </p:nvSpPr>
        <p:spPr>
          <a:xfrm>
            <a:off x="4010013" y="2312349"/>
            <a:ext cx="4471096" cy="338554"/>
          </a:xfrm>
          <a:prstGeom prst="rect">
            <a:avLst/>
          </a:prstGeom>
          <a:noFill/>
        </p:spPr>
        <p:txBody>
          <a:bodyPr wrap="none" rtlCol="0">
            <a:spAutoFit/>
          </a:bodyPr>
          <a:lstStyle/>
          <a:p>
            <a:r>
              <a:rPr lang="en-US" sz="1600" b="1" dirty="0"/>
              <a:t>Frameworks CDN (Bootstraps, Tailwind CSS)</a:t>
            </a:r>
          </a:p>
        </p:txBody>
      </p:sp>
      <p:sp>
        <p:nvSpPr>
          <p:cNvPr id="29" name="TextBox 28">
            <a:extLst>
              <a:ext uri="{FF2B5EF4-FFF2-40B4-BE49-F238E27FC236}">
                <a16:creationId xmlns:a16="http://schemas.microsoft.com/office/drawing/2014/main" id="{301BAF51-D457-DBB7-5D67-A467E750498C}"/>
              </a:ext>
            </a:extLst>
          </p:cNvPr>
          <p:cNvSpPr txBox="1"/>
          <p:nvPr/>
        </p:nvSpPr>
        <p:spPr>
          <a:xfrm>
            <a:off x="897147" y="3616419"/>
            <a:ext cx="1546399" cy="584775"/>
          </a:xfrm>
          <a:prstGeom prst="rect">
            <a:avLst/>
          </a:prstGeom>
          <a:noFill/>
        </p:spPr>
        <p:txBody>
          <a:bodyPr wrap="square" rtlCol="0">
            <a:spAutoFit/>
          </a:bodyPr>
          <a:lstStyle/>
          <a:p>
            <a:r>
              <a:rPr lang="en-US" sz="1600" b="1" dirty="0"/>
              <a:t>User Image Input</a:t>
            </a:r>
          </a:p>
        </p:txBody>
      </p:sp>
      <p:sp>
        <p:nvSpPr>
          <p:cNvPr id="30" name="TextBox 29">
            <a:extLst>
              <a:ext uri="{FF2B5EF4-FFF2-40B4-BE49-F238E27FC236}">
                <a16:creationId xmlns:a16="http://schemas.microsoft.com/office/drawing/2014/main" id="{82D0CEB6-1F96-D0C4-2EB5-3BD21BF69F78}"/>
              </a:ext>
            </a:extLst>
          </p:cNvPr>
          <p:cNvSpPr txBox="1"/>
          <p:nvPr/>
        </p:nvSpPr>
        <p:spPr>
          <a:xfrm>
            <a:off x="4705601" y="3832729"/>
            <a:ext cx="3166251" cy="338554"/>
          </a:xfrm>
          <a:prstGeom prst="rect">
            <a:avLst/>
          </a:prstGeom>
          <a:noFill/>
        </p:spPr>
        <p:txBody>
          <a:bodyPr wrap="none" rtlCol="0">
            <a:spAutoFit/>
          </a:bodyPr>
          <a:lstStyle/>
          <a:p>
            <a:r>
              <a:rPr lang="en-US" sz="1600" b="1" dirty="0"/>
              <a:t>Image Uploaded to the server</a:t>
            </a:r>
          </a:p>
        </p:txBody>
      </p:sp>
      <p:sp>
        <p:nvSpPr>
          <p:cNvPr id="31" name="TextBox 30">
            <a:extLst>
              <a:ext uri="{FF2B5EF4-FFF2-40B4-BE49-F238E27FC236}">
                <a16:creationId xmlns:a16="http://schemas.microsoft.com/office/drawing/2014/main" id="{3BCC6591-C9C1-4943-3567-408D4DDFCB57}"/>
              </a:ext>
            </a:extLst>
          </p:cNvPr>
          <p:cNvSpPr txBox="1"/>
          <p:nvPr/>
        </p:nvSpPr>
        <p:spPr>
          <a:xfrm>
            <a:off x="5501492" y="4925846"/>
            <a:ext cx="1574470" cy="338554"/>
          </a:xfrm>
          <a:prstGeom prst="rect">
            <a:avLst/>
          </a:prstGeom>
          <a:noFill/>
        </p:spPr>
        <p:txBody>
          <a:bodyPr wrap="none" rtlCol="0">
            <a:spAutoFit/>
          </a:bodyPr>
          <a:lstStyle/>
          <a:p>
            <a:r>
              <a:rPr lang="en-US" sz="1600" b="1" dirty="0"/>
              <a:t>Image Output</a:t>
            </a:r>
          </a:p>
        </p:txBody>
      </p:sp>
      <p:sp>
        <p:nvSpPr>
          <p:cNvPr id="33" name="TextBox 32">
            <a:extLst>
              <a:ext uri="{FF2B5EF4-FFF2-40B4-BE49-F238E27FC236}">
                <a16:creationId xmlns:a16="http://schemas.microsoft.com/office/drawing/2014/main" id="{135EE48D-30F0-D8D9-4649-D0C532A7088E}"/>
              </a:ext>
            </a:extLst>
          </p:cNvPr>
          <p:cNvSpPr txBox="1"/>
          <p:nvPr/>
        </p:nvSpPr>
        <p:spPr>
          <a:xfrm>
            <a:off x="9270896" y="4941780"/>
            <a:ext cx="2568332" cy="338554"/>
          </a:xfrm>
          <a:prstGeom prst="rect">
            <a:avLst/>
          </a:prstGeom>
          <a:noFill/>
        </p:spPr>
        <p:txBody>
          <a:bodyPr wrap="square" rtlCol="0">
            <a:spAutoFit/>
          </a:bodyPr>
          <a:lstStyle/>
          <a:p>
            <a:r>
              <a:rPr lang="en-US" sz="1600" b="1" dirty="0"/>
              <a:t>Server (LSB and Django)</a:t>
            </a:r>
          </a:p>
        </p:txBody>
      </p:sp>
      <p:sp>
        <p:nvSpPr>
          <p:cNvPr id="34" name="TextBox 33">
            <a:extLst>
              <a:ext uri="{FF2B5EF4-FFF2-40B4-BE49-F238E27FC236}">
                <a16:creationId xmlns:a16="http://schemas.microsoft.com/office/drawing/2014/main" id="{FFEA764B-804E-3B7C-C4E6-7BA89F758D80}"/>
              </a:ext>
            </a:extLst>
          </p:cNvPr>
          <p:cNvSpPr txBox="1"/>
          <p:nvPr/>
        </p:nvSpPr>
        <p:spPr>
          <a:xfrm>
            <a:off x="374796" y="5050053"/>
            <a:ext cx="2805576" cy="584775"/>
          </a:xfrm>
          <a:prstGeom prst="rect">
            <a:avLst/>
          </a:prstGeom>
          <a:noFill/>
        </p:spPr>
        <p:txBody>
          <a:bodyPr wrap="none" rtlCol="0">
            <a:spAutoFit/>
          </a:bodyPr>
          <a:lstStyle/>
          <a:p>
            <a:pPr algn="ctr"/>
            <a:r>
              <a:rPr lang="en-US" sz="1600" b="1" dirty="0"/>
              <a:t>Frontend </a:t>
            </a:r>
          </a:p>
          <a:p>
            <a:pPr algn="ctr"/>
            <a:r>
              <a:rPr lang="en-US" sz="1600" b="1" dirty="0"/>
              <a:t>(Html, CSS and JavaScript)</a:t>
            </a:r>
          </a:p>
        </p:txBody>
      </p:sp>
    </p:spTree>
    <p:extLst>
      <p:ext uri="{BB962C8B-B14F-4D97-AF65-F5344CB8AC3E}">
        <p14:creationId xmlns:p14="http://schemas.microsoft.com/office/powerpoint/2010/main" val="368722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2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394A-9A92-D691-EBC7-A3E93D92412E}"/>
              </a:ext>
            </a:extLst>
          </p:cNvPr>
          <p:cNvSpPr>
            <a:spLocks noGrp="1"/>
          </p:cNvSpPr>
          <p:nvPr>
            <p:ph type="ctrTitle"/>
          </p:nvPr>
        </p:nvSpPr>
        <p:spPr>
          <a:xfrm>
            <a:off x="1154955" y="1447800"/>
            <a:ext cx="8825658" cy="1006231"/>
          </a:xfrm>
        </p:spPr>
        <p:txBody>
          <a:bodyPr/>
          <a:lstStyle/>
          <a:p>
            <a:pPr algn="l"/>
            <a:r>
              <a:rPr lang="en-IN" sz="4800" dirty="0"/>
              <a:t>RESULT</a:t>
            </a:r>
          </a:p>
        </p:txBody>
      </p:sp>
      <p:sp>
        <p:nvSpPr>
          <p:cNvPr id="3" name="Subtitle 2">
            <a:extLst>
              <a:ext uri="{FF2B5EF4-FFF2-40B4-BE49-F238E27FC236}">
                <a16:creationId xmlns:a16="http://schemas.microsoft.com/office/drawing/2014/main" id="{C102298E-92ED-9F20-B5E5-29D29DD5026E}"/>
              </a:ext>
            </a:extLst>
          </p:cNvPr>
          <p:cNvSpPr>
            <a:spLocks noGrp="1"/>
          </p:cNvSpPr>
          <p:nvPr>
            <p:ph type="subTitle" idx="1"/>
          </p:nvPr>
        </p:nvSpPr>
        <p:spPr>
          <a:xfrm>
            <a:off x="1154955" y="2602523"/>
            <a:ext cx="8825658" cy="3036277"/>
          </a:xfrm>
        </p:spPr>
        <p:txBody>
          <a:bodyPr>
            <a:normAutofit/>
          </a:bodyPr>
          <a:lstStyle/>
          <a:p>
            <a:pPr algn="l"/>
            <a:r>
              <a:rPr lang="en-US" dirty="0"/>
              <a:t>1. Successfully integrated a full stack solution for secure data hiding using steganography.</a:t>
            </a:r>
          </a:p>
          <a:p>
            <a:pPr algn="l"/>
            <a:r>
              <a:rPr lang="en-US" dirty="0"/>
              <a:t>2. Built an encryption and decryption system that supports images in .</a:t>
            </a:r>
            <a:r>
              <a:rPr lang="en-US" dirty="0" err="1"/>
              <a:t>png</a:t>
            </a:r>
            <a:r>
              <a:rPr lang="en-US" dirty="0"/>
              <a:t>, .jpeg formats.</a:t>
            </a:r>
          </a:p>
          <a:p>
            <a:pPr algn="l"/>
            <a:r>
              <a:rPr lang="en-US" dirty="0"/>
              <a:t>3. Provided a user-friendly interface that allows non-technical users to encrypt and decrypt files with ease.</a:t>
            </a:r>
          </a:p>
          <a:p>
            <a:pPr algn="l"/>
            <a:r>
              <a:rPr lang="en-US" dirty="0"/>
              <a:t>4. Ensured scalability and extendibility for future use cases (e.g., support for video file steganography).</a:t>
            </a:r>
            <a:endParaRPr lang="en-IN" dirty="0"/>
          </a:p>
        </p:txBody>
      </p:sp>
    </p:spTree>
    <p:extLst>
      <p:ext uri="{BB962C8B-B14F-4D97-AF65-F5344CB8AC3E}">
        <p14:creationId xmlns:p14="http://schemas.microsoft.com/office/powerpoint/2010/main" val="271350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90B2A-C533-0B65-E522-5FD09E006520}"/>
              </a:ext>
            </a:extLst>
          </p:cNvPr>
          <p:cNvSpPr>
            <a:spLocks noGrp="1"/>
          </p:cNvSpPr>
          <p:nvPr>
            <p:ph type="ctrTitle"/>
          </p:nvPr>
        </p:nvSpPr>
        <p:spPr>
          <a:xfrm>
            <a:off x="1154955" y="1447800"/>
            <a:ext cx="8825658" cy="1209431"/>
          </a:xfrm>
        </p:spPr>
        <p:txBody>
          <a:bodyPr/>
          <a:lstStyle/>
          <a:p>
            <a:pPr algn="l"/>
            <a:r>
              <a:rPr lang="en-IN" sz="4800" dirty="0"/>
              <a:t>Challenges</a:t>
            </a:r>
          </a:p>
        </p:txBody>
      </p:sp>
      <p:sp>
        <p:nvSpPr>
          <p:cNvPr id="3" name="Subtitle 2">
            <a:extLst>
              <a:ext uri="{FF2B5EF4-FFF2-40B4-BE49-F238E27FC236}">
                <a16:creationId xmlns:a16="http://schemas.microsoft.com/office/drawing/2014/main" id="{A478D2F1-3F8B-6200-96AA-DCAE74DA34F0}"/>
              </a:ext>
            </a:extLst>
          </p:cNvPr>
          <p:cNvSpPr>
            <a:spLocks noGrp="1"/>
          </p:cNvSpPr>
          <p:nvPr>
            <p:ph type="subTitle" idx="1"/>
          </p:nvPr>
        </p:nvSpPr>
        <p:spPr>
          <a:xfrm>
            <a:off x="1154955" y="2743200"/>
            <a:ext cx="8825658" cy="2895600"/>
          </a:xfrm>
        </p:spPr>
        <p:txBody>
          <a:bodyPr>
            <a:normAutofit/>
          </a:bodyPr>
          <a:lstStyle/>
          <a:p>
            <a:pPr algn="l"/>
            <a:r>
              <a:rPr lang="en-IN" dirty="0"/>
              <a:t>1. Handling large image file uploads while maintaining optimal performance.</a:t>
            </a:r>
          </a:p>
          <a:p>
            <a:pPr algn="l"/>
            <a:r>
              <a:rPr lang="en-IN" dirty="0"/>
              <a:t>2. Ensuring accuracy in data extraction from steganography-modified images.</a:t>
            </a:r>
          </a:p>
          <a:p>
            <a:pPr algn="l"/>
            <a:r>
              <a:rPr lang="en-IN" dirty="0"/>
              <a:t>3. Maintaining responsive UI for both mobile and desktop views while processing files.</a:t>
            </a:r>
          </a:p>
          <a:p>
            <a:pPr algn="l"/>
            <a:r>
              <a:rPr lang="en-IN" dirty="0"/>
              <a:t>4. Overcoming the complexity of integrating cryptography with steganography techniques.</a:t>
            </a:r>
          </a:p>
        </p:txBody>
      </p:sp>
    </p:spTree>
    <p:extLst>
      <p:ext uri="{BB962C8B-B14F-4D97-AF65-F5344CB8AC3E}">
        <p14:creationId xmlns:p14="http://schemas.microsoft.com/office/powerpoint/2010/main" val="96992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E748-E667-5639-60BE-5640C1282041}"/>
              </a:ext>
            </a:extLst>
          </p:cNvPr>
          <p:cNvSpPr>
            <a:spLocks noGrp="1"/>
          </p:cNvSpPr>
          <p:nvPr>
            <p:ph type="ctrTitle"/>
          </p:nvPr>
        </p:nvSpPr>
        <p:spPr>
          <a:xfrm>
            <a:off x="1154955" y="1447801"/>
            <a:ext cx="8825658" cy="1060938"/>
          </a:xfrm>
        </p:spPr>
        <p:txBody>
          <a:bodyPr/>
          <a:lstStyle/>
          <a:p>
            <a:pPr algn="l"/>
            <a:r>
              <a:rPr lang="en-IN" sz="4800" dirty="0"/>
              <a:t>Learnings</a:t>
            </a:r>
          </a:p>
        </p:txBody>
      </p:sp>
      <p:sp>
        <p:nvSpPr>
          <p:cNvPr id="3" name="Subtitle 2">
            <a:extLst>
              <a:ext uri="{FF2B5EF4-FFF2-40B4-BE49-F238E27FC236}">
                <a16:creationId xmlns:a16="http://schemas.microsoft.com/office/drawing/2014/main" id="{EC7CE63C-C870-6025-3314-545107634E6B}"/>
              </a:ext>
            </a:extLst>
          </p:cNvPr>
          <p:cNvSpPr>
            <a:spLocks noGrp="1"/>
          </p:cNvSpPr>
          <p:nvPr>
            <p:ph type="subTitle" idx="1"/>
          </p:nvPr>
        </p:nvSpPr>
        <p:spPr>
          <a:xfrm>
            <a:off x="1154955" y="2586892"/>
            <a:ext cx="8825658" cy="3051908"/>
          </a:xfrm>
        </p:spPr>
        <p:txBody>
          <a:bodyPr>
            <a:normAutofit/>
          </a:bodyPr>
          <a:lstStyle/>
          <a:p>
            <a:pPr algn="l"/>
            <a:r>
              <a:rPr lang="en-US" dirty="0"/>
              <a:t>1. Deepened understanding of steganography, specifically LSB encryption techniques.</a:t>
            </a:r>
          </a:p>
          <a:p>
            <a:pPr algn="l"/>
            <a:r>
              <a:rPr lang="en-US" dirty="0"/>
              <a:t>2. Gained practical experience with Django for managing file operations and user input.</a:t>
            </a:r>
          </a:p>
          <a:p>
            <a:pPr algn="l"/>
            <a:r>
              <a:rPr lang="en-US" dirty="0"/>
              <a:t>3. Improved knowledge of integrating frontend and backend technologies to build full stack applications.</a:t>
            </a:r>
          </a:p>
          <a:p>
            <a:pPr algn="l"/>
            <a:r>
              <a:rPr lang="en-US" dirty="0"/>
              <a:t>4. Enhanced skills in testing algorithms for cryptographic and steganographic functionality.</a:t>
            </a:r>
            <a:endParaRPr lang="en-IN" dirty="0"/>
          </a:p>
        </p:txBody>
      </p:sp>
    </p:spTree>
    <p:extLst>
      <p:ext uri="{BB962C8B-B14F-4D97-AF65-F5344CB8AC3E}">
        <p14:creationId xmlns:p14="http://schemas.microsoft.com/office/powerpoint/2010/main" val="436167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163</TotalTime>
  <Words>484</Words>
  <Application>Microsoft Office PowerPoint</Application>
  <PresentationFormat>Widescreen</PresentationFormat>
  <Paragraphs>49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Encryption and Decryption Using Digital Cryptography in Files</vt:lpstr>
      <vt:lpstr>Introduction</vt:lpstr>
      <vt:lpstr>Problem Statement</vt:lpstr>
      <vt:lpstr>Methodology </vt:lpstr>
      <vt:lpstr>Output</vt:lpstr>
      <vt:lpstr>Chart</vt:lpstr>
      <vt:lpstr>RESULT</vt:lpstr>
      <vt:lpstr>Challenges</vt:lpstr>
      <vt:lpstr>Learnings</vt:lpstr>
      <vt:lpstr>Conclusion and Future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SOHARD PRATAP</dc:creator>
  <cp:lastModifiedBy>Shruti Agarwal</cp:lastModifiedBy>
  <cp:revision>19</cp:revision>
  <dcterms:created xsi:type="dcterms:W3CDTF">2024-09-22T18:00:12Z</dcterms:created>
  <dcterms:modified xsi:type="dcterms:W3CDTF">2025-01-11T12:48:41Z</dcterms:modified>
</cp:coreProperties>
</file>