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85" r:id="rId2"/>
    <p:sldId id="288" r:id="rId3"/>
    <p:sldId id="286" r:id="rId4"/>
    <p:sldId id="290" r:id="rId5"/>
    <p:sldId id="305" r:id="rId6"/>
    <p:sldId id="326" r:id="rId7"/>
    <p:sldId id="277" r:id="rId8"/>
    <p:sldId id="303" r:id="rId9"/>
    <p:sldId id="324" r:id="rId10"/>
    <p:sldId id="327" r:id="rId11"/>
    <p:sldId id="328" r:id="rId12"/>
    <p:sldId id="332" r:id="rId13"/>
    <p:sldId id="338" r:id="rId14"/>
    <p:sldId id="339" r:id="rId15"/>
    <p:sldId id="278" r:id="rId16"/>
    <p:sldId id="335" r:id="rId17"/>
    <p:sldId id="336" r:id="rId18"/>
    <p:sldId id="337" r:id="rId19"/>
    <p:sldId id="280" r:id="rId20"/>
    <p:sldId id="325" r:id="rId21"/>
    <p:sldId id="292" r:id="rId22"/>
    <p:sldId id="2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342E2AD-3AE1-4C86-8B55-3E3FDF6E24EA}">
          <p14:sldIdLst>
            <p14:sldId id="285"/>
            <p14:sldId id="288"/>
            <p14:sldId id="286"/>
            <p14:sldId id="290"/>
            <p14:sldId id="305"/>
            <p14:sldId id="326"/>
            <p14:sldId id="277"/>
            <p14:sldId id="303"/>
            <p14:sldId id="324"/>
            <p14:sldId id="327"/>
            <p14:sldId id="328"/>
            <p14:sldId id="332"/>
            <p14:sldId id="338"/>
            <p14:sldId id="339"/>
            <p14:sldId id="278"/>
            <p14:sldId id="335"/>
            <p14:sldId id="336"/>
            <p14:sldId id="337"/>
            <p14:sldId id="280"/>
            <p14:sldId id="325"/>
            <p14:sldId id="292"/>
            <p14:sldId id="29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85" autoAdjust="0"/>
    <p:restoredTop sz="94660"/>
  </p:normalViewPr>
  <p:slideViewPr>
    <p:cSldViewPr snapToGrid="0">
      <p:cViewPr varScale="1">
        <p:scale>
          <a:sx n="74" d="100"/>
          <a:sy n="74" d="100"/>
        </p:scale>
        <p:origin x="59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46B960-B22E-42E2-8901-F8D8E6FCE926}"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85631-3160-4076-8FAB-61BE197CE137}"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6B960-B22E-42E2-8901-F8D8E6FCE926}"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85631-3160-4076-8FAB-61BE197CE137}" type="slidenum">
              <a:rPr lang="en-US" smtClean="0"/>
              <a:pPr/>
              <a:t>‹#›</a:t>
            </a:fld>
            <a:endParaRPr lang="en-US"/>
          </a:p>
        </p:txBody>
      </p:sp>
    </p:spTree>
    <p:extLst>
      <p:ext uri="{BB962C8B-B14F-4D97-AF65-F5344CB8AC3E}">
        <p14:creationId xmlns:p14="http://schemas.microsoft.com/office/powerpoint/2010/main" val="741952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6B960-B22E-42E2-8901-F8D8E6FCE926}"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85631-3160-4076-8FAB-61BE197CE137}" type="slidenum">
              <a:rPr lang="en-US" smtClean="0"/>
              <a:pPr/>
              <a:t>‹#›</a:t>
            </a:fld>
            <a:endParaRPr lang="en-US"/>
          </a:p>
        </p:txBody>
      </p:sp>
    </p:spTree>
    <p:extLst>
      <p:ext uri="{BB962C8B-B14F-4D97-AF65-F5344CB8AC3E}">
        <p14:creationId xmlns:p14="http://schemas.microsoft.com/office/powerpoint/2010/main" val="3187987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6B960-B22E-42E2-8901-F8D8E6FCE926}"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85631-3160-4076-8FAB-61BE197CE137}" type="slidenum">
              <a:rPr lang="en-US" smtClean="0"/>
              <a:pPr/>
              <a:t>‹#›</a:t>
            </a:fld>
            <a:endParaRPr lang="en-US"/>
          </a:p>
        </p:txBody>
      </p:sp>
    </p:spTree>
    <p:extLst>
      <p:ext uri="{BB962C8B-B14F-4D97-AF65-F5344CB8AC3E}">
        <p14:creationId xmlns:p14="http://schemas.microsoft.com/office/powerpoint/2010/main" val="2620475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6B960-B22E-42E2-8901-F8D8E6FCE926}"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85631-3160-4076-8FAB-61BE197CE137}"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56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6B960-B22E-42E2-8901-F8D8E6FCE926}" type="datetimeFigureOut">
              <a:rPr lang="en-US" smtClean="0"/>
              <a:pPr/>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85631-3160-4076-8FAB-61BE197CE137}" type="slidenum">
              <a:rPr lang="en-US" smtClean="0"/>
              <a:pPr/>
              <a:t>‹#›</a:t>
            </a:fld>
            <a:endParaRPr lang="en-US"/>
          </a:p>
        </p:txBody>
      </p:sp>
    </p:spTree>
    <p:extLst>
      <p:ext uri="{BB962C8B-B14F-4D97-AF65-F5344CB8AC3E}">
        <p14:creationId xmlns:p14="http://schemas.microsoft.com/office/powerpoint/2010/main" val="513093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6B960-B22E-42E2-8901-F8D8E6FCE926}" type="datetimeFigureOut">
              <a:rPr lang="en-US" smtClean="0"/>
              <a:pPr/>
              <a:t>5/27/2021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85631-3160-4076-8FAB-61BE197CE137}" type="slidenum">
              <a:rPr lang="en-US" smtClean="0"/>
              <a:pPr/>
              <a:t>‹#›</a:t>
            </a:fld>
            <a:endParaRPr lang="en-US"/>
          </a:p>
        </p:txBody>
      </p:sp>
    </p:spTree>
    <p:extLst>
      <p:ext uri="{BB962C8B-B14F-4D97-AF65-F5344CB8AC3E}">
        <p14:creationId xmlns:p14="http://schemas.microsoft.com/office/powerpoint/2010/main" val="2262697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6B960-B22E-42E2-8901-F8D8E6FCE926}" type="datetimeFigureOut">
              <a:rPr lang="en-US" smtClean="0"/>
              <a:pPr/>
              <a:t>5/27/2021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85631-3160-4076-8FAB-61BE197CE137}" type="slidenum">
              <a:rPr lang="en-US" smtClean="0"/>
              <a:pPr/>
              <a:t>‹#›</a:t>
            </a:fld>
            <a:endParaRPr lang="en-US"/>
          </a:p>
        </p:txBody>
      </p:sp>
    </p:spTree>
    <p:extLst>
      <p:ext uri="{BB962C8B-B14F-4D97-AF65-F5344CB8AC3E}">
        <p14:creationId xmlns:p14="http://schemas.microsoft.com/office/powerpoint/2010/main" val="372037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46B960-B22E-42E2-8901-F8D8E6FCE926}" type="datetimeFigureOut">
              <a:rPr lang="en-US" smtClean="0"/>
              <a:pPr/>
              <a:t>5/27/2021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B385631-3160-4076-8FAB-61BE197CE137}" type="slidenum">
              <a:rPr lang="en-US" smtClean="0"/>
              <a:pPr/>
              <a:t>‹#›</a:t>
            </a:fld>
            <a:endParaRPr lang="en-US"/>
          </a:p>
        </p:txBody>
      </p:sp>
    </p:spTree>
    <p:extLst>
      <p:ext uri="{BB962C8B-B14F-4D97-AF65-F5344CB8AC3E}">
        <p14:creationId xmlns:p14="http://schemas.microsoft.com/office/powerpoint/2010/main" val="74282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046B960-B22E-42E2-8901-F8D8E6FCE926}" type="datetimeFigureOut">
              <a:rPr lang="en-US" smtClean="0"/>
              <a:pPr/>
              <a:t>5/27/2021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B385631-3160-4076-8FAB-61BE197CE137}" type="slidenum">
              <a:rPr lang="en-US" smtClean="0"/>
              <a:pPr/>
              <a:t>‹#›</a:t>
            </a:fld>
            <a:endParaRPr lang="en-US"/>
          </a:p>
        </p:txBody>
      </p:sp>
    </p:spTree>
    <p:extLst>
      <p:ext uri="{BB962C8B-B14F-4D97-AF65-F5344CB8AC3E}">
        <p14:creationId xmlns:p14="http://schemas.microsoft.com/office/powerpoint/2010/main" val="2304658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6B960-B22E-42E2-8901-F8D8E6FCE926}" type="datetimeFigureOut">
              <a:rPr lang="en-US" smtClean="0"/>
              <a:pPr/>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85631-3160-4076-8FAB-61BE197CE137}" type="slidenum">
              <a:rPr lang="en-US" smtClean="0"/>
              <a:pPr/>
              <a:t>‹#›</a:t>
            </a:fld>
            <a:endParaRPr lang="en-US"/>
          </a:p>
        </p:txBody>
      </p:sp>
    </p:spTree>
    <p:extLst>
      <p:ext uri="{BB962C8B-B14F-4D97-AF65-F5344CB8AC3E}">
        <p14:creationId xmlns:p14="http://schemas.microsoft.com/office/powerpoint/2010/main" val="1736038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46B960-B22E-42E2-8901-F8D8E6FCE926}" type="datetimeFigureOut">
              <a:rPr lang="en-US" smtClean="0"/>
              <a:pPr/>
              <a:t>5/27/2021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B385631-3160-4076-8FAB-61BE197CE137}"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85632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irjet.net/archives/V6/i5/IRJET-V6I5174.pdf" TargetMode="External"/><Relationship Id="rId2" Type="http://schemas.openxmlformats.org/officeDocument/2006/relationships/hyperlink" Target="https://www.sciencedirect.com/science/article/pii/S1110866512000151#:~:text=Tests%20were%20carried%20out%20with,set%20of%20parameters%20for%20each" TargetMode="External"/><Relationship Id="rId1" Type="http://schemas.openxmlformats.org/officeDocument/2006/relationships/slideLayout" Target="../slideLayouts/slideLayout2.xml"/><Relationship Id="rId5" Type="http://schemas.openxmlformats.org/officeDocument/2006/relationships/hyperlink" Target="https://www.digitalocean.com/community/tutorials/how-to-perform-sentiment-analysis-in-python-3-using-the-natural-language-toolkit-nltk" TargetMode="External"/><Relationship Id="rId4" Type="http://schemas.openxmlformats.org/officeDocument/2006/relationships/hyperlink" Target="https://cse.iitk.ac.in/users/cs365/2015/_submissions/archit/report.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ciencedirect.com/topics/computer-science/fourier-transform" TargetMode="External"/><Relationship Id="rId2" Type="http://schemas.openxmlformats.org/officeDocument/2006/relationships/hyperlink" Target="https://www.sciencedirect.com/topics/computer-science/neural-network-approach" TargetMode="External"/><Relationship Id="rId1" Type="http://schemas.openxmlformats.org/officeDocument/2006/relationships/slideLayout" Target="../slideLayouts/slideLayout2.xml"/><Relationship Id="rId5" Type="http://schemas.openxmlformats.org/officeDocument/2006/relationships/hyperlink" Target="https://www.sciencedirect.com/topics/computer-science/wavelet-transforms" TargetMode="External"/><Relationship Id="rId4" Type="http://schemas.openxmlformats.org/officeDocument/2006/relationships/hyperlink" Target="https://www.sciencedirect.com/topics/computer-science/cepstral-coefficien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773" y="2444091"/>
            <a:ext cx="10515600" cy="1325563"/>
          </a:xfrm>
        </p:spPr>
        <p:txBody>
          <a:bodyPr>
            <a:noAutofit/>
          </a:bodyPr>
          <a:lstStyle/>
          <a:p>
            <a:r>
              <a:rPr lang="en-US" sz="9600" dirty="0"/>
              <a:t>WELCOME</a:t>
            </a:r>
          </a:p>
        </p:txBody>
      </p:sp>
    </p:spTree>
    <p:extLst>
      <p:ext uri="{BB962C8B-B14F-4D97-AF65-F5344CB8AC3E}">
        <p14:creationId xmlns:p14="http://schemas.microsoft.com/office/powerpoint/2010/main" val="3856679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System Design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DFD-0 Diagram:-</a:t>
            </a:r>
          </a:p>
          <a:p>
            <a:endParaRPr lang="en-US" dirty="0"/>
          </a:p>
        </p:txBody>
      </p:sp>
      <p:pic>
        <p:nvPicPr>
          <p:cNvPr id="4" name="Picture 3"/>
          <p:cNvPicPr>
            <a:picLocks noChangeAspect="1"/>
          </p:cNvPicPr>
          <p:nvPr/>
        </p:nvPicPr>
        <p:blipFill>
          <a:blip r:embed="rId2"/>
          <a:stretch>
            <a:fillRect/>
          </a:stretch>
        </p:blipFill>
        <p:spPr>
          <a:xfrm>
            <a:off x="2511380" y="2405062"/>
            <a:ext cx="6032545" cy="2849518"/>
          </a:xfrm>
          <a:prstGeom prst="rect">
            <a:avLst/>
          </a:prstGeom>
        </p:spPr>
      </p:pic>
    </p:spTree>
    <p:extLst>
      <p:ext uri="{BB962C8B-B14F-4D97-AF65-F5344CB8AC3E}">
        <p14:creationId xmlns:p14="http://schemas.microsoft.com/office/powerpoint/2010/main" val="2976098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DFD-1Diagram </a:t>
            </a:r>
            <a:endParaRPr lang="en-US" sz="2800" dirty="0"/>
          </a:p>
        </p:txBody>
      </p:sp>
      <p:pic>
        <p:nvPicPr>
          <p:cNvPr id="4" name="Content Placeholder 3"/>
          <p:cNvPicPr>
            <a:picLocks noGrp="1" noChangeAspect="1"/>
          </p:cNvPicPr>
          <p:nvPr>
            <p:ph idx="1"/>
          </p:nvPr>
        </p:nvPicPr>
        <p:blipFill>
          <a:blip r:embed="rId2"/>
          <a:stretch>
            <a:fillRect/>
          </a:stretch>
        </p:blipFill>
        <p:spPr>
          <a:xfrm>
            <a:off x="2228046" y="2166938"/>
            <a:ext cx="7008030" cy="3680070"/>
          </a:xfrm>
          <a:prstGeom prst="rect">
            <a:avLst/>
          </a:prstGeom>
        </p:spPr>
      </p:pic>
    </p:spTree>
    <p:extLst>
      <p:ext uri="{BB962C8B-B14F-4D97-AF65-F5344CB8AC3E}">
        <p14:creationId xmlns:p14="http://schemas.microsoft.com/office/powerpoint/2010/main" val="4116904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Software requirement</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  </a:t>
            </a:r>
            <a:r>
              <a:rPr lang="en-US" dirty="0"/>
              <a:t>Operating system – Windows 8 or higher. </a:t>
            </a:r>
            <a:endParaRPr lang="en-US" dirty="0" smtClean="0"/>
          </a:p>
          <a:p>
            <a:pPr>
              <a:buFont typeface="Wingdings" panose="05000000000000000000" pitchFamily="2" charset="2"/>
              <a:buChar char="§"/>
            </a:pPr>
            <a:r>
              <a:rPr lang="en-US" dirty="0"/>
              <a:t> </a:t>
            </a:r>
            <a:r>
              <a:rPr lang="en-US" dirty="0" smtClean="0"/>
              <a:t> </a:t>
            </a:r>
            <a:r>
              <a:rPr lang="en-US" dirty="0"/>
              <a:t>Python installed on machine or Anaconda Distribution of Python 3</a:t>
            </a:r>
          </a:p>
        </p:txBody>
      </p:sp>
    </p:spTree>
    <p:extLst>
      <p:ext uri="{BB962C8B-B14F-4D97-AF65-F5344CB8AC3E}">
        <p14:creationId xmlns:p14="http://schemas.microsoft.com/office/powerpoint/2010/main" val="838040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Hardware requirement</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 Personal </a:t>
            </a:r>
            <a:r>
              <a:rPr lang="en-US" dirty="0"/>
              <a:t>computer with standard configuration. </a:t>
            </a:r>
            <a:endParaRPr lang="en-US" dirty="0" smtClean="0"/>
          </a:p>
          <a:p>
            <a:pPr>
              <a:buFont typeface="Wingdings" panose="05000000000000000000" pitchFamily="2" charset="2"/>
              <a:buChar char="§"/>
            </a:pPr>
            <a:r>
              <a:rPr lang="en-US" dirty="0"/>
              <a:t> </a:t>
            </a:r>
            <a:r>
              <a:rPr lang="en-US" dirty="0" smtClean="0"/>
              <a:t>RAM </a:t>
            </a:r>
            <a:r>
              <a:rPr lang="en-US" dirty="0"/>
              <a:t>– Minimum 4 GB. </a:t>
            </a:r>
            <a:endParaRPr lang="en-US" dirty="0" smtClean="0"/>
          </a:p>
          <a:p>
            <a:pPr>
              <a:buFont typeface="Wingdings" panose="05000000000000000000" pitchFamily="2" charset="2"/>
              <a:buChar char="§"/>
            </a:pPr>
            <a:r>
              <a:rPr lang="en-US" dirty="0" smtClean="0"/>
              <a:t> </a:t>
            </a:r>
            <a:r>
              <a:rPr lang="en-US" dirty="0"/>
              <a:t>Processor – Intel Core i3 or higher.</a:t>
            </a:r>
          </a:p>
        </p:txBody>
      </p:sp>
    </p:spTree>
    <p:extLst>
      <p:ext uri="{BB962C8B-B14F-4D97-AF65-F5344CB8AC3E}">
        <p14:creationId xmlns:p14="http://schemas.microsoft.com/office/powerpoint/2010/main" val="5320320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Methodology</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t>1) Input the audio files from the dataset</a:t>
            </a:r>
            <a:r>
              <a:rPr lang="en-US" dirty="0" smtClean="0"/>
              <a:t>.</a:t>
            </a:r>
          </a:p>
          <a:p>
            <a:r>
              <a:rPr lang="en-US" dirty="0" smtClean="0"/>
              <a:t>2</a:t>
            </a:r>
            <a:r>
              <a:rPr lang="en-US" dirty="0"/>
              <a:t>) Preprocess the data. </a:t>
            </a:r>
            <a:endParaRPr lang="en-US" dirty="0" smtClean="0"/>
          </a:p>
          <a:p>
            <a:r>
              <a:rPr lang="en-US" dirty="0" smtClean="0"/>
              <a:t>3</a:t>
            </a:r>
            <a:r>
              <a:rPr lang="en-US" dirty="0"/>
              <a:t>) Perform the feature extraction on the audio file (features like MFCC). </a:t>
            </a:r>
            <a:endParaRPr lang="en-US" dirty="0" smtClean="0"/>
          </a:p>
          <a:p>
            <a:r>
              <a:rPr lang="en-US" dirty="0" smtClean="0"/>
              <a:t>4</a:t>
            </a:r>
            <a:r>
              <a:rPr lang="en-US" dirty="0"/>
              <a:t>) Train the model with the available dataset. </a:t>
            </a:r>
            <a:endParaRPr lang="en-US" dirty="0" smtClean="0"/>
          </a:p>
          <a:p>
            <a:r>
              <a:rPr lang="en-US" dirty="0" smtClean="0"/>
              <a:t>5</a:t>
            </a:r>
            <a:r>
              <a:rPr lang="en-US" dirty="0"/>
              <a:t>) Test the model against new data</a:t>
            </a:r>
            <a:r>
              <a:rPr lang="en-US" dirty="0" smtClean="0"/>
              <a:t>.</a:t>
            </a:r>
          </a:p>
          <a:p>
            <a:r>
              <a:rPr lang="en-US" dirty="0" smtClean="0"/>
              <a:t>6</a:t>
            </a:r>
            <a:r>
              <a:rPr lang="en-US" dirty="0"/>
              <a:t>) Is testing successful? </a:t>
            </a:r>
            <a:endParaRPr lang="en-US" dirty="0" smtClean="0"/>
          </a:p>
          <a:p>
            <a:pPr lvl="1"/>
            <a:r>
              <a:rPr lang="en-US" dirty="0" smtClean="0"/>
              <a:t>a</a:t>
            </a:r>
            <a:r>
              <a:rPr lang="en-US" dirty="0"/>
              <a:t>) Yes: Classifier is ready to use in an application</a:t>
            </a:r>
            <a:r>
              <a:rPr lang="en-US" dirty="0" smtClean="0"/>
              <a:t>.</a:t>
            </a:r>
          </a:p>
          <a:p>
            <a:pPr lvl="1"/>
            <a:r>
              <a:rPr lang="en-US" dirty="0" smtClean="0"/>
              <a:t> b)No</a:t>
            </a:r>
            <a:r>
              <a:rPr lang="en-US" dirty="0"/>
              <a:t>: Go to step 4 again. </a:t>
            </a:r>
            <a:endParaRPr lang="en-US" dirty="0" smtClean="0"/>
          </a:p>
          <a:p>
            <a:r>
              <a:rPr lang="en-US" dirty="0" smtClean="0"/>
              <a:t>7</a:t>
            </a:r>
            <a:r>
              <a:rPr lang="en-US" dirty="0"/>
              <a:t>) Stop</a:t>
            </a:r>
          </a:p>
        </p:txBody>
      </p:sp>
    </p:spTree>
    <p:extLst>
      <p:ext uri="{BB962C8B-B14F-4D97-AF65-F5344CB8AC3E}">
        <p14:creationId xmlns:p14="http://schemas.microsoft.com/office/powerpoint/2010/main" val="3200851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F701E5-649F-4122-9637-73045AC44A65}"/>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Expected Input And Output</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E73A72E-A78F-4EBC-8B0A-1B664D35D50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Input:</a:t>
            </a:r>
          </a:p>
          <a:p>
            <a:r>
              <a:rPr lang="en-US" dirty="0">
                <a:latin typeface="Times New Roman" panose="02020603050405020304" pitchFamily="18" charset="0"/>
                <a:cs typeface="Times New Roman" panose="02020603050405020304" pitchFamily="18" charset="0"/>
              </a:rPr>
              <a:t>	An audio file will be given to the model.</a:t>
            </a:r>
          </a:p>
          <a:p>
            <a:r>
              <a:rPr lang="en-US" dirty="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	The model will classify the given audio file into its respective genre.</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5922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431" y="1741916"/>
            <a:ext cx="10058400" cy="1450757"/>
          </a:xfrm>
        </p:spPr>
        <p:txBody>
          <a:bodyPr/>
          <a:lstStyle/>
          <a:p>
            <a:r>
              <a:rPr lang="en-US" dirty="0" smtClean="0">
                <a:latin typeface="Times New Roman" panose="02020603050405020304" pitchFamily="18" charset="0"/>
                <a:cs typeface="Times New Roman" panose="02020603050405020304" pitchFamily="18" charset="0"/>
              </a:rPr>
              <a:t>Testing and Integration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9699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24259" y="694788"/>
            <a:ext cx="6748530" cy="5391150"/>
          </a:xfrm>
          <a:prstGeom prst="rect">
            <a:avLst/>
          </a:prstGeom>
        </p:spPr>
      </p:pic>
      <p:pic>
        <p:nvPicPr>
          <p:cNvPr id="3" name="Picture 2"/>
          <p:cNvPicPr>
            <a:picLocks noChangeAspect="1"/>
          </p:cNvPicPr>
          <p:nvPr/>
        </p:nvPicPr>
        <p:blipFill>
          <a:blip r:embed="rId3"/>
          <a:stretch>
            <a:fillRect/>
          </a:stretch>
        </p:blipFill>
        <p:spPr>
          <a:xfrm>
            <a:off x="1607913" y="328210"/>
            <a:ext cx="1740594" cy="297175"/>
          </a:xfrm>
          <a:prstGeom prst="rect">
            <a:avLst/>
          </a:prstGeom>
        </p:spPr>
      </p:pic>
    </p:spTree>
    <p:extLst>
      <p:ext uri="{BB962C8B-B14F-4D97-AF65-F5344CB8AC3E}">
        <p14:creationId xmlns:p14="http://schemas.microsoft.com/office/powerpoint/2010/main" val="2972238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21984" y="842962"/>
            <a:ext cx="7508382" cy="5172075"/>
          </a:xfrm>
          <a:prstGeom prst="rect">
            <a:avLst/>
          </a:prstGeom>
        </p:spPr>
      </p:pic>
    </p:spTree>
    <p:extLst>
      <p:ext uri="{BB962C8B-B14F-4D97-AF65-F5344CB8AC3E}">
        <p14:creationId xmlns:p14="http://schemas.microsoft.com/office/powerpoint/2010/main" val="38181045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0AD60E-AA39-47D0-8B82-223957B3A429}"/>
              </a:ext>
            </a:extLst>
          </p:cNvPr>
          <p:cNvSpPr>
            <a:spLocks noGrp="1"/>
          </p:cNvSpPr>
          <p:nvPr>
            <p:ph type="title"/>
          </p:nvPr>
        </p:nvSpPr>
        <p:spPr/>
        <p:txBody>
          <a:bodyPr/>
          <a:lstStyle/>
          <a:p>
            <a:r>
              <a:rPr lang="en-US" dirty="0" smtClean="0">
                <a:latin typeface="Times New Roman" pitchFamily="18" charset="0"/>
                <a:cs typeface="Times New Roman" pitchFamily="18" charset="0"/>
              </a:rPr>
              <a:t>Application</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2694793-BC1E-47F6-83EE-50143AECB758}"/>
              </a:ext>
            </a:extLst>
          </p:cNvPr>
          <p:cNvSpPr>
            <a:spLocks noGrp="1"/>
          </p:cNvSpPr>
          <p:nvPr>
            <p:ph idx="1"/>
          </p:nvPr>
        </p:nvSpPr>
        <p:spPr/>
        <p:txBody>
          <a:bodyPr>
            <a:normAutofit/>
          </a:bodyPr>
          <a:lstStyle/>
          <a:p>
            <a:r>
              <a:rPr lang="en-US" sz="1800" b="1" dirty="0"/>
              <a:t> </a:t>
            </a:r>
            <a:endParaRPr lang="en-US" sz="1800" dirty="0"/>
          </a:p>
          <a:p>
            <a:r>
              <a:rPr lang="en-US" sz="1800" dirty="0"/>
              <a:t>The Music genre classifier can be used for different purposes.</a:t>
            </a:r>
          </a:p>
          <a:p>
            <a:pPr lvl="0">
              <a:buFont typeface="Wingdings" panose="05000000000000000000" pitchFamily="2" charset="2"/>
              <a:buChar char="Ø"/>
            </a:pPr>
            <a:r>
              <a:rPr lang="en-US" sz="1800" dirty="0"/>
              <a:t>Using the developed model we can build the music recommendation system.</a:t>
            </a:r>
          </a:p>
          <a:p>
            <a:pPr>
              <a:buFont typeface="Wingdings" panose="05000000000000000000" pitchFamily="2" charset="2"/>
              <a:buChar char="Ø"/>
            </a:pPr>
            <a:r>
              <a:rPr lang="en-US" sz="1800" dirty="0" smtClean="0"/>
              <a:t>This </a:t>
            </a:r>
            <a:r>
              <a:rPr lang="en-US" sz="1800" dirty="0"/>
              <a:t>model can also be used to develop the Online Music Streaming Applications. </a:t>
            </a:r>
          </a:p>
          <a:p>
            <a:pPr algn="just">
              <a:buFont typeface="Wingdings" panose="05000000000000000000" pitchFamily="2" charset="2"/>
              <a:buChar char="Ø"/>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711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7256" y="-964227"/>
            <a:ext cx="10119360" cy="2324075"/>
          </a:xfrm>
        </p:spPr>
        <p:txBody>
          <a:bodyPr>
            <a:noAutofit/>
          </a:bodyPr>
          <a:lstStyle/>
          <a:p>
            <a:r>
              <a:rPr lang="en-US" b="1" dirty="0" smtClean="0">
                <a:latin typeface="Times New Roman" panose="02020603050405020304" pitchFamily="18" charset="0"/>
                <a:cs typeface="Times New Roman" panose="02020603050405020304" pitchFamily="18" charset="0"/>
              </a:rPr>
              <a:t>Music Genre Classification System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sz="4600" dirty="0" smtClean="0">
                <a:latin typeface="Times New Roman" pitchFamily="18" charset="0"/>
                <a:cs typeface="Times New Roman" pitchFamily="18" charset="0"/>
              </a:rPr>
              <a:t>                                                Guided by:-</a:t>
            </a:r>
          </a:p>
          <a:p>
            <a:r>
              <a:rPr lang="en-US" sz="4600" dirty="0" smtClean="0">
                <a:latin typeface="Times New Roman" pitchFamily="18" charset="0"/>
                <a:cs typeface="Times New Roman" pitchFamily="18" charset="0"/>
              </a:rPr>
              <a:t>                                                Prof Mr. P. M. </a:t>
            </a:r>
            <a:r>
              <a:rPr lang="en-US" sz="4600" dirty="0" err="1" smtClean="0">
                <a:latin typeface="Times New Roman" pitchFamily="18" charset="0"/>
                <a:cs typeface="Times New Roman" pitchFamily="18" charset="0"/>
              </a:rPr>
              <a:t>Gavali</a:t>
            </a:r>
            <a:r>
              <a:rPr lang="en-US" sz="4600" dirty="0" smtClean="0">
                <a:latin typeface="Times New Roman" pitchFamily="18" charset="0"/>
                <a:cs typeface="Times New Roman" pitchFamily="18" charset="0"/>
              </a:rPr>
              <a:t>  </a:t>
            </a:r>
            <a:endParaRPr lang="en-US" sz="4600" dirty="0">
              <a:latin typeface="Times New Roman" pitchFamily="18" charset="0"/>
              <a:cs typeface="Times New Roman" pitchFamily="18" charset="0"/>
            </a:endParaRPr>
          </a:p>
          <a:p>
            <a:pPr lvl="2"/>
            <a:endParaRPr lang="en-US" dirty="0">
              <a:latin typeface="Times New Roman" pitchFamily="18" charset="0"/>
              <a:cs typeface="Times New Roman" pitchFamily="18" charset="0"/>
            </a:endParaRPr>
          </a:p>
          <a:p>
            <a:pPr lvl="2"/>
            <a:endParaRPr lang="en-US" dirty="0">
              <a:latin typeface="Times New Roman" pitchFamily="18" charset="0"/>
              <a:cs typeface="Times New Roman" pitchFamily="18" charset="0"/>
            </a:endParaRPr>
          </a:p>
          <a:p>
            <a:pPr lvl="2"/>
            <a:endParaRPr lang="en-US" dirty="0">
              <a:latin typeface="Times New Roman" pitchFamily="18" charset="0"/>
              <a:cs typeface="Times New Roman" pitchFamily="18" charset="0"/>
            </a:endParaRPr>
          </a:p>
          <a:p>
            <a:pPr lvl="2"/>
            <a:endParaRPr lang="en-US" dirty="0">
              <a:latin typeface="Times New Roman" pitchFamily="18" charset="0"/>
              <a:cs typeface="Times New Roman" pitchFamily="18" charset="0"/>
            </a:endParaRPr>
          </a:p>
          <a:p>
            <a:pPr lvl="2"/>
            <a:endParaRPr lang="en-US" dirty="0">
              <a:latin typeface="Times New Roman" pitchFamily="18" charset="0"/>
              <a:cs typeface="Times New Roman" pitchFamily="18" charset="0"/>
            </a:endParaRPr>
          </a:p>
          <a:p>
            <a:pPr lvl="8"/>
            <a:r>
              <a:rPr lang="en-US" sz="2000" dirty="0">
                <a:latin typeface="Times New Roman" pitchFamily="18" charset="0"/>
                <a:cs typeface="Times New Roman" pitchFamily="18" charset="0"/>
              </a:rPr>
              <a:t>  		</a:t>
            </a:r>
          </a:p>
        </p:txBody>
      </p:sp>
    </p:spTree>
    <p:extLst>
      <p:ext uri="{BB962C8B-B14F-4D97-AF65-F5344CB8AC3E}">
        <p14:creationId xmlns:p14="http://schemas.microsoft.com/office/powerpoint/2010/main" val="4011795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 this </a:t>
            </a:r>
            <a:r>
              <a:rPr lang="en-US" dirty="0">
                <a:latin typeface="Times New Roman" panose="02020603050405020304" pitchFamily="18" charset="0"/>
                <a:cs typeface="Times New Roman" panose="02020603050405020304" pitchFamily="18" charset="0"/>
              </a:rPr>
              <a:t>project </a:t>
            </a:r>
            <a:r>
              <a:rPr lang="en-US" dirty="0" smtClean="0">
                <a:latin typeface="Times New Roman" panose="02020603050405020304" pitchFamily="18" charset="0"/>
                <a:cs typeface="Times New Roman" panose="02020603050405020304" pitchFamily="18" charset="0"/>
              </a:rPr>
              <a:t>we studied </a:t>
            </a:r>
            <a:r>
              <a:rPr lang="en-US" dirty="0">
                <a:latin typeface="Times New Roman" panose="02020603050405020304" pitchFamily="18" charset="0"/>
                <a:cs typeface="Times New Roman" panose="02020603050405020304" pitchFamily="18" charset="0"/>
              </a:rPr>
              <a:t>several methods of music genre classification. We study several audio feature extraction methods using digital signal processing methods, including MFCC (</a:t>
            </a:r>
            <a:r>
              <a:rPr lang="en-US" dirty="0" err="1">
                <a:latin typeface="Times New Roman" panose="02020603050405020304" pitchFamily="18" charset="0"/>
                <a:cs typeface="Times New Roman" panose="02020603050405020304" pitchFamily="18" charset="0"/>
              </a:rPr>
              <a:t>mel</a:t>
            </a:r>
            <a:r>
              <a:rPr lang="en-US" dirty="0">
                <a:latin typeface="Times New Roman" panose="02020603050405020304" pitchFamily="18" charset="0"/>
                <a:cs typeface="Times New Roman" panose="02020603050405020304" pitchFamily="18" charset="0"/>
              </a:rPr>
              <a:t>-frequency </a:t>
            </a:r>
            <a:r>
              <a:rPr lang="en-US" dirty="0" err="1">
                <a:latin typeface="Times New Roman" panose="02020603050405020304" pitchFamily="18" charset="0"/>
                <a:cs typeface="Times New Roman" panose="02020603050405020304" pitchFamily="18" charset="0"/>
              </a:rPr>
              <a:t>cepstral</a:t>
            </a:r>
            <a:r>
              <a:rPr lang="en-US" dirty="0">
                <a:latin typeface="Times New Roman" panose="02020603050405020304" pitchFamily="18" charset="0"/>
                <a:cs typeface="Times New Roman" panose="02020603050405020304" pitchFamily="18" charset="0"/>
              </a:rPr>
              <a:t> coefficients), ZCR (zero-crossing rate), etc.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One is the combination with different level features with decision tree or random forest model, and the other one is the combination with a series of MFCC coefficients with KNN and K-Means clustering. </a:t>
            </a:r>
          </a:p>
        </p:txBody>
      </p:sp>
    </p:spTree>
    <p:extLst>
      <p:ext uri="{BB962C8B-B14F-4D97-AF65-F5344CB8AC3E}">
        <p14:creationId xmlns:p14="http://schemas.microsoft.com/office/powerpoint/2010/main" val="17268733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US" sz="2800" u="sng" dirty="0">
                <a:hlinkClick r:id="rId2"/>
              </a:rPr>
              <a:t>https://www.sciencedirect.com/science/article/pii/S1110866512000151#:~:</a:t>
            </a:r>
            <a:r>
              <a:rPr lang="en-US" sz="2800" u="sng" dirty="0" smtClean="0">
                <a:hlinkClick r:id="rId2"/>
              </a:rPr>
              <a:t>text=Tests%20were%20carried%20out%20with,set%20of%20parameters%20for%20each</a:t>
            </a:r>
            <a:endParaRPr lang="en-US" sz="2800" dirty="0"/>
          </a:p>
          <a:p>
            <a:pPr lvl="0">
              <a:buFont typeface="Wingdings" panose="05000000000000000000" pitchFamily="2" charset="2"/>
              <a:buChar char="Ø"/>
            </a:pPr>
            <a:r>
              <a:rPr lang="en-US" sz="2800" u="sng" dirty="0" smtClean="0">
                <a:hlinkClick r:id="rId3"/>
              </a:rPr>
              <a:t>https</a:t>
            </a:r>
            <a:r>
              <a:rPr lang="en-US" sz="2800" u="sng" dirty="0">
                <a:hlinkClick r:id="rId3"/>
              </a:rPr>
              <a:t>://</a:t>
            </a:r>
            <a:r>
              <a:rPr lang="en-US" sz="2800" u="sng" dirty="0" smtClean="0">
                <a:hlinkClick r:id="rId3"/>
              </a:rPr>
              <a:t>www.irjet.net/archives/V6/i5/IRJET-V6I5174.pdf</a:t>
            </a:r>
            <a:r>
              <a:rPr lang="en-US" sz="2800" dirty="0"/>
              <a:t> </a:t>
            </a:r>
          </a:p>
          <a:p>
            <a:pPr lvl="0">
              <a:buFont typeface="Wingdings" panose="05000000000000000000" pitchFamily="2" charset="2"/>
              <a:buChar char="Ø"/>
            </a:pPr>
            <a:r>
              <a:rPr lang="en-US" sz="2800" u="sng" dirty="0">
                <a:hlinkClick r:id="rId4"/>
              </a:rPr>
              <a:t>https://cse.iitk.ac.in/users/cs365/2015/_</a:t>
            </a:r>
            <a:r>
              <a:rPr lang="en-US" sz="2800" u="sng" dirty="0" smtClean="0">
                <a:hlinkClick r:id="rId4"/>
              </a:rPr>
              <a:t>submissions/archit/report.pdf</a:t>
            </a:r>
            <a:endParaRPr lang="en-US" sz="2800" dirty="0"/>
          </a:p>
          <a:p>
            <a:pPr lvl="0">
              <a:buFont typeface="Wingdings" panose="05000000000000000000" pitchFamily="2" charset="2"/>
              <a:buChar char="Ø"/>
            </a:pPr>
            <a:r>
              <a:rPr lang="en-US" sz="2800" dirty="0" smtClean="0"/>
              <a:t>https</a:t>
            </a:r>
            <a:r>
              <a:rPr lang="en-US" sz="2800" dirty="0"/>
              <a:t>://ieeexplore.ieee.org/document/8441340</a:t>
            </a:r>
          </a:p>
          <a:p>
            <a:pPr>
              <a:buFont typeface="Wingdings" panose="05000000000000000000" pitchFamily="2" charset="2"/>
              <a:buChar char="Ø"/>
            </a:pPr>
            <a:endParaRPr lang="en-US" sz="2800" dirty="0" smtClean="0">
              <a:solidFill>
                <a:srgbClr val="0070C0"/>
              </a:solidFill>
              <a:hlinkClick r:id="rId5"/>
            </a:endParaRPr>
          </a:p>
        </p:txBody>
      </p:sp>
    </p:spTree>
    <p:extLst>
      <p:ext uri="{BB962C8B-B14F-4D97-AF65-F5344CB8AC3E}">
        <p14:creationId xmlns:p14="http://schemas.microsoft.com/office/powerpoint/2010/main" val="9221482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322030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members:</a:t>
            </a:r>
          </a:p>
        </p:txBody>
      </p:sp>
      <p:sp>
        <p:nvSpPr>
          <p:cNvPr id="3" name="Content Placeholder 2"/>
          <p:cNvSpPr>
            <a:spLocks noGrp="1"/>
          </p:cNvSpPr>
          <p:nvPr>
            <p:ph idx="1"/>
          </p:nvPr>
        </p:nvSpPr>
        <p:spPr/>
        <p:txBody>
          <a:bodyPr>
            <a:normAutofit fontScale="92500" lnSpcReduction="20000"/>
          </a:bodyPr>
          <a:lstStyle/>
          <a:p>
            <a:pPr marL="0" indent="0">
              <a:buNone/>
            </a:pP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Sonali</a:t>
            </a:r>
            <a:r>
              <a:rPr lang="en-US" sz="3600" dirty="0" smtClean="0">
                <a:latin typeface="Times New Roman" pitchFamily="18" charset="0"/>
                <a:cs typeface="Times New Roman" pitchFamily="18" charset="0"/>
              </a:rPr>
              <a:t> </a:t>
            </a:r>
            <a:r>
              <a:rPr lang="en-US" sz="3600" dirty="0">
                <a:latin typeface="Times New Roman" pitchFamily="18" charset="0"/>
                <a:cs typeface="Times New Roman" pitchFamily="18" charset="0"/>
              </a:rPr>
              <a:t>S. </a:t>
            </a:r>
            <a:r>
              <a:rPr lang="en-US" sz="3600" dirty="0" err="1">
                <a:latin typeface="Times New Roman" pitchFamily="18" charset="0"/>
                <a:cs typeface="Times New Roman" pitchFamily="18" charset="0"/>
              </a:rPr>
              <a:t>Kadolkar</a:t>
            </a: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17UCS51017XX</a:t>
            </a:r>
            <a:endParaRPr lang="en-US" sz="3600" dirty="0">
              <a:latin typeface="Times New Roman" pitchFamily="18" charset="0"/>
              <a:cs typeface="Times New Roman" pitchFamily="18" charset="0"/>
            </a:endParaRPr>
          </a:p>
          <a:p>
            <a:pPr marL="0" indent="0">
              <a:buNone/>
            </a:pP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Shrutika</a:t>
            </a:r>
            <a:r>
              <a:rPr lang="en-US" sz="3600" dirty="0" smtClean="0">
                <a:latin typeface="Times New Roman" pitchFamily="18" charset="0"/>
                <a:cs typeface="Times New Roman" pitchFamily="18" charset="0"/>
              </a:rPr>
              <a:t> B. </a:t>
            </a:r>
            <a:r>
              <a:rPr lang="en-US" sz="3600" dirty="0" err="1" smtClean="0">
                <a:latin typeface="Times New Roman" pitchFamily="18" charset="0"/>
                <a:cs typeface="Times New Roman" pitchFamily="18" charset="0"/>
              </a:rPr>
              <a:t>Patil</a:t>
            </a:r>
            <a:r>
              <a:rPr lang="en-US" sz="3600" dirty="0" smtClean="0">
                <a:latin typeface="Times New Roman" pitchFamily="18" charset="0"/>
                <a:cs typeface="Times New Roman" pitchFamily="18" charset="0"/>
              </a:rPr>
              <a:t>                              17UIT11045CS                                                            </a:t>
            </a:r>
            <a:endParaRPr lang="en-US" sz="3600" dirty="0">
              <a:latin typeface="Times New Roman" pitchFamily="18" charset="0"/>
              <a:cs typeface="Times New Roman" pitchFamily="18" charset="0"/>
            </a:endParaRPr>
          </a:p>
          <a:p>
            <a:r>
              <a:rPr lang="en-US" sz="3600" dirty="0" err="1" smtClean="0">
                <a:latin typeface="Times New Roman" pitchFamily="18" charset="0"/>
                <a:cs typeface="Times New Roman" pitchFamily="18" charset="0"/>
              </a:rPr>
              <a:t>Priyanka</a:t>
            </a:r>
            <a:r>
              <a:rPr lang="en-US" sz="3600" dirty="0" smtClean="0">
                <a:latin typeface="Times New Roman" pitchFamily="18" charset="0"/>
                <a:cs typeface="Times New Roman" pitchFamily="18" charset="0"/>
              </a:rPr>
              <a:t> M. </a:t>
            </a:r>
            <a:r>
              <a:rPr lang="en-US" sz="3600" dirty="0" err="1" smtClean="0">
                <a:latin typeface="Times New Roman" pitchFamily="18" charset="0"/>
                <a:cs typeface="Times New Roman" pitchFamily="18" charset="0"/>
              </a:rPr>
              <a:t>Girmal</a:t>
            </a:r>
            <a:r>
              <a:rPr lang="en-US" sz="3600" dirty="0" smtClean="0">
                <a:latin typeface="Times New Roman" pitchFamily="18" charset="0"/>
                <a:cs typeface="Times New Roman" pitchFamily="18" charset="0"/>
              </a:rPr>
              <a:t>                         18UCS71002XX</a:t>
            </a:r>
          </a:p>
          <a:p>
            <a:r>
              <a:rPr lang="en-US" sz="3600" dirty="0" err="1" smtClean="0">
                <a:latin typeface="Times New Roman" pitchFamily="18" charset="0"/>
                <a:cs typeface="Times New Roman" pitchFamily="18" charset="0"/>
              </a:rPr>
              <a:t>Abhishek</a:t>
            </a:r>
            <a:r>
              <a:rPr lang="en-US" sz="3600" dirty="0" smtClean="0">
                <a:latin typeface="Times New Roman" pitchFamily="18" charset="0"/>
                <a:cs typeface="Times New Roman" pitchFamily="18" charset="0"/>
              </a:rPr>
              <a:t> P. </a:t>
            </a:r>
            <a:r>
              <a:rPr lang="en-US" sz="3600" dirty="0" err="1" smtClean="0">
                <a:latin typeface="Times New Roman" pitchFamily="18" charset="0"/>
                <a:cs typeface="Times New Roman" pitchFamily="18" charset="0"/>
              </a:rPr>
              <a:t>Pandharpatte</a:t>
            </a:r>
            <a:r>
              <a:rPr lang="en-US" sz="3600" dirty="0" smtClean="0">
                <a:latin typeface="Times New Roman" pitchFamily="18" charset="0"/>
                <a:cs typeface="Times New Roman" pitchFamily="18" charset="0"/>
              </a:rPr>
              <a:t>                18UCS72009XX</a:t>
            </a:r>
          </a:p>
          <a:p>
            <a:r>
              <a:rPr lang="en-US" sz="3600" dirty="0" err="1">
                <a:latin typeface="Times New Roman" pitchFamily="18" charset="0"/>
                <a:cs typeface="Times New Roman" pitchFamily="18" charset="0"/>
              </a:rPr>
              <a:t>Priya</a:t>
            </a:r>
            <a:r>
              <a:rPr lang="en-US" sz="3600" dirty="0">
                <a:latin typeface="Times New Roman" pitchFamily="18" charset="0"/>
                <a:cs typeface="Times New Roman" pitchFamily="18" charset="0"/>
              </a:rPr>
              <a:t> B. </a:t>
            </a:r>
            <a:r>
              <a:rPr lang="en-US" sz="3600" dirty="0" err="1">
                <a:latin typeface="Times New Roman" pitchFamily="18" charset="0"/>
                <a:cs typeface="Times New Roman" pitchFamily="18" charset="0"/>
              </a:rPr>
              <a:t>Sawant</a:t>
            </a:r>
            <a:r>
              <a:rPr lang="en-US" sz="3600" dirty="0">
                <a:latin typeface="Times New Roman" pitchFamily="18" charset="0"/>
                <a:cs typeface="Times New Roman" pitchFamily="18" charset="0"/>
              </a:rPr>
              <a:t>                               18UCS71011XX</a:t>
            </a:r>
          </a:p>
          <a:p>
            <a:endParaRPr lang="en-US" sz="3600" dirty="0" smtClean="0">
              <a:latin typeface="Times New Roman" pitchFamily="18" charset="0"/>
              <a:cs typeface="Times New Roman" pitchFamily="18" charset="0"/>
            </a:endParaRPr>
          </a:p>
          <a:p>
            <a:pPr marL="1471400" lvl="8" indent="0">
              <a:buNone/>
            </a:pPr>
            <a:endParaRPr lang="en-US" sz="3600" dirty="0">
              <a:latin typeface="Times New Roman" pitchFamily="18" charset="0"/>
              <a:cs typeface="Times New Roman" pitchFamily="18" charset="0"/>
            </a:endParaRPr>
          </a:p>
          <a:p>
            <a:pPr marL="1471400" lvl="8" indent="0">
              <a:buNone/>
            </a:pPr>
            <a:r>
              <a:rPr lang="en-US" sz="3000" dirty="0">
                <a:latin typeface="Times New Roman" pitchFamily="18" charset="0"/>
                <a:cs typeface="Times New Roman" pitchFamily="18" charset="0"/>
              </a:rPr>
              <a:t>                                                     </a:t>
            </a:r>
          </a:p>
        </p:txBody>
      </p:sp>
    </p:spTree>
    <p:extLst>
      <p:ext uri="{BB962C8B-B14F-4D97-AF65-F5344CB8AC3E}">
        <p14:creationId xmlns:p14="http://schemas.microsoft.com/office/powerpoint/2010/main" val="3845133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idx="1"/>
          </p:nvPr>
        </p:nvSpPr>
        <p:spPr>
          <a:xfrm>
            <a:off x="1097280" y="1845734"/>
            <a:ext cx="10058400" cy="5012266"/>
          </a:xfrm>
        </p:spPr>
        <p:txBody>
          <a:bodyPr>
            <a:noAutofit/>
          </a:bodyPr>
          <a:lstStyle/>
          <a:p>
            <a:r>
              <a:rPr lang="en-US" dirty="0" smtClean="0">
                <a:latin typeface="Times New Roman" pitchFamily="18" charset="0"/>
                <a:cs typeface="Times New Roman" pitchFamily="18" charset="0"/>
              </a:rPr>
              <a:t>1.Introduction</a:t>
            </a:r>
          </a:p>
          <a:p>
            <a:r>
              <a:rPr lang="en-US" dirty="0" smtClean="0">
                <a:latin typeface="Times New Roman" pitchFamily="18" charset="0"/>
                <a:cs typeface="Times New Roman" pitchFamily="18" charset="0"/>
              </a:rPr>
              <a:t>2.Problem Statement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3</a:t>
            </a:r>
            <a:r>
              <a:rPr lang="en-US" dirty="0" smtClean="0">
                <a:latin typeface="Times New Roman" pitchFamily="18" charset="0"/>
                <a:cs typeface="Times New Roman" pitchFamily="18" charset="0"/>
              </a:rPr>
              <a:t>.What is </a:t>
            </a:r>
            <a:r>
              <a:rPr lang="en-US" dirty="0">
                <a:latin typeface="Times New Roman" pitchFamily="18" charset="0"/>
                <a:cs typeface="Times New Roman" pitchFamily="18" charset="0"/>
              </a:rPr>
              <a:t>G</a:t>
            </a:r>
            <a:r>
              <a:rPr lang="en-US" dirty="0" smtClean="0">
                <a:latin typeface="Times New Roman" pitchFamily="18" charset="0"/>
                <a:cs typeface="Times New Roman" pitchFamily="18" charset="0"/>
              </a:rPr>
              <a:t>enre?</a:t>
            </a:r>
          </a:p>
          <a:p>
            <a:r>
              <a:rPr lang="en-US" dirty="0">
                <a:latin typeface="Times New Roman" pitchFamily="18" charset="0"/>
                <a:cs typeface="Times New Roman" pitchFamily="18" charset="0"/>
              </a:rPr>
              <a:t>4</a:t>
            </a:r>
            <a:r>
              <a:rPr lang="en-US" dirty="0" smtClean="0">
                <a:latin typeface="Times New Roman" pitchFamily="18" charset="0"/>
                <a:cs typeface="Times New Roman" pitchFamily="18" charset="0"/>
              </a:rPr>
              <a:t>.Literature </a:t>
            </a:r>
            <a:r>
              <a:rPr lang="en-US" dirty="0">
                <a:latin typeface="Times New Roman" panose="02020603050405020304" pitchFamily="18" charset="0"/>
                <a:cs typeface="Times New Roman" panose="02020603050405020304" pitchFamily="18" charset="0"/>
              </a:rPr>
              <a:t>Survey</a:t>
            </a:r>
          </a:p>
          <a:p>
            <a:r>
              <a:rPr lang="en-US" dirty="0" smtClean="0">
                <a:latin typeface="Times New Roman" panose="02020603050405020304" pitchFamily="18" charset="0"/>
                <a:cs typeface="Times New Roman" panose="02020603050405020304" pitchFamily="18" charset="0"/>
              </a:rPr>
              <a:t>5.Objective</a:t>
            </a:r>
          </a:p>
          <a:p>
            <a:r>
              <a:rPr lang="en-US" dirty="0" smtClean="0">
                <a:latin typeface="Times New Roman" panose="02020603050405020304" pitchFamily="18" charset="0"/>
                <a:cs typeface="Times New Roman" panose="02020603050405020304" pitchFamily="18" charset="0"/>
              </a:rPr>
              <a:t>6.System design</a:t>
            </a:r>
          </a:p>
          <a:p>
            <a:r>
              <a:rPr lang="en-US" dirty="0">
                <a:latin typeface="Times New Roman" pitchFamily="18" charset="0"/>
                <a:cs typeface="Times New Roman" pitchFamily="18" charset="0"/>
              </a:rPr>
              <a:t>7</a:t>
            </a:r>
            <a:r>
              <a:rPr lang="en-US" dirty="0" smtClean="0">
                <a:latin typeface="Times New Roman" pitchFamily="18" charset="0"/>
                <a:cs typeface="Times New Roman" pitchFamily="18" charset="0"/>
              </a:rPr>
              <a:t>.Expected </a:t>
            </a:r>
            <a:r>
              <a:rPr lang="en-US" dirty="0">
                <a:latin typeface="Times New Roman" panose="02020603050405020304" pitchFamily="18" charset="0"/>
                <a:cs typeface="Times New Roman" panose="02020603050405020304" pitchFamily="18" charset="0"/>
              </a:rPr>
              <a:t>Input And </a:t>
            </a:r>
            <a:r>
              <a:rPr lang="en-US" dirty="0" smtClean="0">
                <a:latin typeface="Times New Roman" panose="02020603050405020304" pitchFamily="18" charset="0"/>
                <a:cs typeface="Times New Roman" panose="02020603050405020304" pitchFamily="18" charset="0"/>
              </a:rPr>
              <a:t>Output</a:t>
            </a:r>
          </a:p>
          <a:p>
            <a:r>
              <a:rPr lang="en-US" dirty="0" smtClean="0">
                <a:latin typeface="Times New Roman" panose="02020603050405020304" pitchFamily="18" charset="0"/>
                <a:cs typeface="Times New Roman" panose="02020603050405020304" pitchFamily="18" charset="0"/>
              </a:rPr>
              <a:t>8. Testing and Integration</a:t>
            </a:r>
          </a:p>
          <a:p>
            <a:r>
              <a:rPr lang="en-US" dirty="0">
                <a:latin typeface="Times New Roman" panose="02020603050405020304" pitchFamily="18" charset="0"/>
                <a:cs typeface="Times New Roman" panose="02020603050405020304" pitchFamily="18" charset="0"/>
              </a:rPr>
              <a:t>9</a:t>
            </a:r>
            <a:r>
              <a:rPr lang="en-US" dirty="0" smtClean="0">
                <a:latin typeface="Times New Roman" panose="02020603050405020304" pitchFamily="18" charset="0"/>
                <a:cs typeface="Times New Roman" panose="02020603050405020304" pitchFamily="18" charset="0"/>
              </a:rPr>
              <a:t>.Application</a:t>
            </a:r>
          </a:p>
          <a:p>
            <a:pPr marL="0" indent="0">
              <a:buNone/>
            </a:pPr>
            <a:r>
              <a:rPr lang="en-US" dirty="0" smtClean="0">
                <a:latin typeface="Times New Roman" panose="02020603050405020304" pitchFamily="18" charset="0"/>
                <a:cs typeface="Times New Roman" panose="02020603050405020304" pitchFamily="18" charset="0"/>
              </a:rPr>
              <a:t>10.Conclusion</a:t>
            </a:r>
          </a:p>
          <a:p>
            <a:pPr marL="0" indent="0">
              <a:buNone/>
            </a:pPr>
            <a:r>
              <a:rPr lang="en-US" dirty="0" smtClean="0">
                <a:latin typeface="Times New Roman" panose="02020603050405020304" pitchFamily="18" charset="0"/>
                <a:cs typeface="Times New Roman" panose="02020603050405020304" pitchFamily="18" charset="0"/>
              </a:rPr>
              <a:t>11.Reference</a:t>
            </a: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43175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252296"/>
            <a:ext cx="10515600" cy="1325563"/>
          </a:xfrm>
        </p:spPr>
        <p:txBody>
          <a:bodyPr/>
          <a:lstStyle/>
          <a:p>
            <a:r>
              <a:rPr lang="en-US" dirty="0">
                <a:latin typeface="Times New Roman" pitchFamily="18" charset="0"/>
                <a:cs typeface="Times New Roman" pitchFamily="18" charset="0"/>
              </a:rPr>
              <a:t>   Introduction</a:t>
            </a:r>
          </a:p>
        </p:txBody>
      </p:sp>
      <p:sp>
        <p:nvSpPr>
          <p:cNvPr id="3" name="Content Placeholder 2"/>
          <p:cNvSpPr>
            <a:spLocks noGrp="1"/>
          </p:cNvSpPr>
          <p:nvPr>
            <p:ph idx="1"/>
          </p:nvPr>
        </p:nvSpPr>
        <p:spPr>
          <a:xfrm>
            <a:off x="1097280" y="1845734"/>
            <a:ext cx="10058400" cy="4413664"/>
          </a:xfrm>
        </p:spPr>
        <p:txBody>
          <a:bodyPr>
            <a:normAutofit/>
          </a:bodyPr>
          <a:lstStyle/>
          <a:p>
            <a:pPr algn="just">
              <a:lnSpc>
                <a:spcPct val="115000"/>
              </a:lnSpc>
              <a:spcBef>
                <a:spcPts val="0"/>
              </a:spcBef>
              <a:spcAft>
                <a:spcPts val="1000"/>
              </a:spcAft>
              <a:buFont typeface="Wingdings" panose="05000000000000000000" pitchFamily="2" charset="2"/>
              <a:buChar char="Ø"/>
            </a:pPr>
            <a:r>
              <a:rPr lang="en-US" sz="1800" dirty="0">
                <a:latin typeface="Times New Roman" pitchFamily="18" charset="0"/>
                <a:cs typeface="Times New Roman" pitchFamily="18" charset="0"/>
              </a:rPr>
              <a:t>With the growth of online music databases easy access to music content, people find it increasing hard to manage the songs they listen to. One way to categorize and organize songs is based on the </a:t>
            </a:r>
            <a:r>
              <a:rPr lang="en-US" sz="1800" dirty="0" smtClean="0">
                <a:latin typeface="Times New Roman" pitchFamily="18" charset="0"/>
                <a:cs typeface="Times New Roman" pitchFamily="18" charset="0"/>
              </a:rPr>
              <a:t>genre.</a:t>
            </a:r>
          </a:p>
          <a:p>
            <a:pPr algn="just">
              <a:lnSpc>
                <a:spcPct val="115000"/>
              </a:lnSpc>
              <a:spcBef>
                <a:spcPts val="0"/>
              </a:spcBef>
              <a:spcAft>
                <a:spcPts val="1000"/>
              </a:spcAft>
              <a:buFont typeface="Wingdings" panose="05000000000000000000" pitchFamily="2" charset="2"/>
              <a:buChar char="Ø"/>
            </a:pPr>
            <a:r>
              <a:rPr lang="en-US" sz="1800" dirty="0">
                <a:latin typeface="Times New Roman" pitchFamily="18" charset="0"/>
                <a:cs typeface="Times New Roman" pitchFamily="18" charset="0"/>
              </a:rPr>
              <a:t> Genre classification is an important task with many real word application. </a:t>
            </a:r>
            <a:endParaRPr lang="en-US" sz="1800" dirty="0" smtClean="0">
              <a:latin typeface="Times New Roman" pitchFamily="18" charset="0"/>
              <a:cs typeface="Times New Roman" pitchFamily="18" charset="0"/>
            </a:endParaRPr>
          </a:p>
          <a:p>
            <a:pPr algn="just">
              <a:lnSpc>
                <a:spcPct val="115000"/>
              </a:lnSpc>
              <a:spcBef>
                <a:spcPts val="0"/>
              </a:spcBef>
              <a:spcAft>
                <a:spcPts val="1000"/>
              </a:spcAft>
              <a:buFont typeface="Wingdings" panose="05000000000000000000" pitchFamily="2" charset="2"/>
              <a:buChar char="Ø"/>
            </a:pPr>
            <a:r>
              <a:rPr lang="en-US" sz="1800" dirty="0" smtClean="0">
                <a:latin typeface="Times New Roman" pitchFamily="18" charset="0"/>
                <a:cs typeface="Times New Roman" pitchFamily="18" charset="0"/>
              </a:rPr>
              <a:t>In  the past few years, with the prevalence of personal multimedia devices, a large amount of music is increasingly available on various application platforms.</a:t>
            </a:r>
          </a:p>
          <a:p>
            <a:pPr algn="just">
              <a:lnSpc>
                <a:spcPct val="115000"/>
              </a:lnSpc>
              <a:spcBef>
                <a:spcPts val="0"/>
              </a:spcBef>
              <a:spcAft>
                <a:spcPts val="1000"/>
              </a:spcAft>
              <a:buFont typeface="Wingdings" panose="05000000000000000000" pitchFamily="2" charset="2"/>
              <a:buChar char="Ø"/>
            </a:pPr>
            <a:r>
              <a:rPr lang="en-US" sz="1800" dirty="0" smtClean="0">
                <a:latin typeface="Times New Roman" pitchFamily="18" charset="0"/>
                <a:cs typeface="Times New Roman" pitchFamily="18" charset="0"/>
              </a:rPr>
              <a:t>However even with  current musical genres , it is clear that  the members of particular genre share certain characteristics typically related to the instrumentation, rhythmic structure, and pitch content of the music. </a:t>
            </a:r>
          </a:p>
        </p:txBody>
      </p:sp>
    </p:spTree>
    <p:extLst>
      <p:ext uri="{BB962C8B-B14F-4D97-AF65-F5344CB8AC3E}">
        <p14:creationId xmlns:p14="http://schemas.microsoft.com/office/powerpoint/2010/main" val="806341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dirty="0" smtClean="0"/>
          </a:p>
          <a:p>
            <a:pPr>
              <a:buFont typeface="Arial" panose="020B0604020202020204" pitchFamily="34" charset="0"/>
              <a:buChar char="•"/>
            </a:pPr>
            <a:r>
              <a:rPr lang="en-US" dirty="0" smtClean="0"/>
              <a:t>  Currently songs are classified manually according to it’s genre so the propose system is going to build a model for classifying the music in current genre.</a:t>
            </a:r>
            <a:endParaRPr lang="en-US" dirty="0"/>
          </a:p>
        </p:txBody>
      </p:sp>
    </p:spTree>
    <p:extLst>
      <p:ext uri="{BB962C8B-B14F-4D97-AF65-F5344CB8AC3E}">
        <p14:creationId xmlns:p14="http://schemas.microsoft.com/office/powerpoint/2010/main" val="3499176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What </a:t>
            </a:r>
            <a:r>
              <a:rPr lang="en-US" dirty="0" smtClean="0">
                <a:latin typeface="Times New Roman" pitchFamily="18" charset="0"/>
                <a:cs typeface="Times New Roman" pitchFamily="18" charset="0"/>
              </a:rPr>
              <a:t>is Genre?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latin typeface="Times New Roman" pitchFamily="18" charset="0"/>
                <a:cs typeface="Times New Roman" pitchFamily="18" charset="0"/>
              </a:rPr>
              <a:t>A way of describing what an item shares with other items as well as what differentiates it from other items .</a:t>
            </a:r>
          </a:p>
          <a:p>
            <a:pPr>
              <a:buFont typeface="Wingdings" panose="05000000000000000000" pitchFamily="2" charset="2"/>
              <a:buChar char="Ø"/>
            </a:pPr>
            <a:r>
              <a:rPr lang="en-US" dirty="0" smtClean="0">
                <a:latin typeface="Times New Roman" pitchFamily="18" charset="0"/>
                <a:cs typeface="Times New Roman" pitchFamily="18" charset="0"/>
              </a:rPr>
              <a:t>A music genre is a conventional category that identifies some pieces of music  as belonging to a shared tradition or set of conventions , it is to be distinguished from musical form and musical style, although in practice terms are sometime used interchangeably.</a:t>
            </a:r>
            <a:endParaRPr lang="en-US" dirty="0">
              <a:latin typeface="Times New Roman" pitchFamily="18" charset="0"/>
              <a:cs typeface="Times New Roman" pitchFamily="18" charset="0"/>
            </a:endParaRPr>
          </a:p>
          <a:p>
            <a:pPr>
              <a:buFont typeface="Wingdings" panose="05000000000000000000" pitchFamily="2" charset="2"/>
              <a:buChar char="Ø"/>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64571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AFBAF2-BB56-42FE-924C-B647EF4F1390}"/>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Literature Survey</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C67BAB4B-11E4-4ADC-92AD-38205C508585}"/>
              </a:ext>
            </a:extLst>
          </p:cNvPr>
          <p:cNvSpPr>
            <a:spLocks noGrp="1"/>
          </p:cNvSpPr>
          <p:nvPr>
            <p:ph idx="1"/>
          </p:nvPr>
        </p:nvSpPr>
        <p:spPr/>
        <p:txBody>
          <a:bodyPr/>
          <a:lstStyle/>
          <a:p>
            <a:pPr algn="just">
              <a:buFont typeface="Wingdings" panose="05000000000000000000" pitchFamily="2" charset="2"/>
              <a:buChar char="Ø"/>
            </a:pPr>
            <a:r>
              <a:rPr lang="en-US" dirty="0"/>
              <a:t>There are different number of approaches to develop the system for classification of Music based on the genre.</a:t>
            </a:r>
          </a:p>
          <a:p>
            <a:pPr algn="just">
              <a:buFont typeface="Wingdings" panose="05000000000000000000" pitchFamily="2" charset="2"/>
              <a:buChar char="Ø"/>
            </a:pPr>
            <a:r>
              <a:rPr lang="en-US" dirty="0"/>
              <a:t>The ground-breaking work, based on Naive Bayesian and </a:t>
            </a:r>
            <a:r>
              <a:rPr lang="en-US" dirty="0">
                <a:hlinkClick r:id="rId2" tooltip="Learn more about Neural Network Approach from ScienceDirect's AI-generated Topic Pages"/>
              </a:rPr>
              <a:t>Neural Network approaches</a:t>
            </a:r>
            <a:r>
              <a:rPr lang="en-US" dirty="0"/>
              <a:t>, identifies one out of four styles of a musician improvisation. They were testing a performer’s ability to consistently produce intentional and different </a:t>
            </a:r>
            <a:r>
              <a:rPr lang="en-US" dirty="0" smtClean="0"/>
              <a:t>styles.</a:t>
            </a:r>
          </a:p>
          <a:p>
            <a:pPr algn="just">
              <a:buFont typeface="Wingdings" panose="05000000000000000000" pitchFamily="2" charset="2"/>
              <a:buChar char="Ø"/>
            </a:pPr>
            <a:r>
              <a:rPr lang="en-US" dirty="0"/>
              <a:t>Another classic work in the area includes formation of three different feature sets to represent </a:t>
            </a:r>
            <a:r>
              <a:rPr lang="en-US" dirty="0" err="1"/>
              <a:t>timbral</a:t>
            </a:r>
            <a:r>
              <a:rPr lang="en-US" dirty="0"/>
              <a:t> texture, rhythmic and pitch content. </a:t>
            </a:r>
            <a:endParaRPr lang="en-US" dirty="0" smtClean="0"/>
          </a:p>
          <a:p>
            <a:pPr algn="just">
              <a:buFont typeface="Wingdings" panose="05000000000000000000" pitchFamily="2" charset="2"/>
              <a:buChar char="Ø"/>
            </a:pPr>
            <a:r>
              <a:rPr lang="en-US" dirty="0"/>
              <a:t>Short-time </a:t>
            </a:r>
            <a:r>
              <a:rPr lang="en-US" dirty="0">
                <a:hlinkClick r:id="rId3" tooltip="Learn more about Fourier Transform from ScienceDirect's AI-generated Topic Pages"/>
              </a:rPr>
              <a:t>Fourier</a:t>
            </a:r>
            <a:r>
              <a:rPr lang="en-US" u="sng" dirty="0">
                <a:hlinkClick r:id="rId3" tooltip="Learn more about Fourier Transform from ScienceDirect's AI-generated Topic Pages"/>
              </a:rPr>
              <a:t> </a:t>
            </a:r>
            <a:r>
              <a:rPr lang="en-US" dirty="0">
                <a:hlinkClick r:id="rId3" tooltip="Learn more about Fourier Transform from ScienceDirect's AI-generated Topic Pages"/>
              </a:rPr>
              <a:t>Transform</a:t>
            </a:r>
            <a:r>
              <a:rPr lang="en-US" dirty="0"/>
              <a:t> (STFT), Mel-frequency </a:t>
            </a:r>
            <a:r>
              <a:rPr lang="en-US" dirty="0" err="1">
                <a:hlinkClick r:id="rId4" tooltip="Learn more about Cepstral Coefficient from ScienceDirect's AI-generated Topic Pages"/>
              </a:rPr>
              <a:t>Cepstral</a:t>
            </a:r>
            <a:r>
              <a:rPr lang="en-US" dirty="0">
                <a:hlinkClick r:id="rId4" tooltip="Learn more about Cepstral Coefficient from ScienceDirect's AI-generated Topic Pages"/>
              </a:rPr>
              <a:t> Coefficients</a:t>
            </a:r>
            <a:r>
              <a:rPr lang="en-US" dirty="0"/>
              <a:t> (MFCCs), </a:t>
            </a:r>
            <a:r>
              <a:rPr lang="en-US" dirty="0">
                <a:hlinkClick r:id="rId5" tooltip="Learn more about Wavelet Transforms from ScienceDirect's AI-generated Topic Pages"/>
              </a:rPr>
              <a:t>Wavelet</a:t>
            </a:r>
            <a:r>
              <a:rPr lang="en-US" u="sng" dirty="0">
                <a:hlinkClick r:id="rId5" tooltip="Learn more about Wavelet Transforms from ScienceDirect's AI-generated Topic Pages"/>
              </a:rPr>
              <a:t> </a:t>
            </a:r>
            <a:r>
              <a:rPr lang="en-US" dirty="0">
                <a:hlinkClick r:id="rId5" tooltip="Learn more about Wavelet Transforms from ScienceDirect's AI-generated Topic Pages"/>
              </a:rPr>
              <a:t>Transform</a:t>
            </a:r>
            <a:r>
              <a:rPr lang="en-US" dirty="0"/>
              <a:t> (WT), and some additional parameters were used to obtain feature vectors.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47353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Objective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US" dirty="0" smtClean="0"/>
              <a:t>To </a:t>
            </a:r>
            <a:r>
              <a:rPr lang="en-US" dirty="0"/>
              <a:t>build a model that classifies Music into its respective </a:t>
            </a:r>
            <a:r>
              <a:rPr lang="en-US" dirty="0" smtClean="0"/>
              <a:t>genre. </a:t>
            </a:r>
          </a:p>
          <a:p>
            <a:pPr lvl="0">
              <a:buFont typeface="Wingdings" panose="05000000000000000000" pitchFamily="2" charset="2"/>
              <a:buChar char="Ø"/>
            </a:pPr>
            <a:r>
              <a:rPr lang="en-US" dirty="0" smtClean="0"/>
              <a:t>To analyze accuracy of model and classifying the music into respective genre</a:t>
            </a:r>
            <a:r>
              <a:rPr lang="en-US" dirty="0"/>
              <a:t>.</a:t>
            </a:r>
            <a:endParaRPr lang="en-US" dirty="0" smtClean="0"/>
          </a:p>
        </p:txBody>
      </p:sp>
    </p:spTree>
    <p:extLst>
      <p:ext uri="{BB962C8B-B14F-4D97-AF65-F5344CB8AC3E}">
        <p14:creationId xmlns:p14="http://schemas.microsoft.com/office/powerpoint/2010/main" val="3350694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1596</TotalTime>
  <Words>579</Words>
  <Application>Microsoft Office PowerPoint</Application>
  <PresentationFormat>Widescreen</PresentationFormat>
  <Paragraphs>95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Retrospect</vt:lpstr>
      <vt:lpstr>WELCOME</vt:lpstr>
      <vt:lpstr>Music Genre Classification System</vt:lpstr>
      <vt:lpstr>Group members:</vt:lpstr>
      <vt:lpstr>INDEX</vt:lpstr>
      <vt:lpstr>   Introduction</vt:lpstr>
      <vt:lpstr>Problem Statement</vt:lpstr>
      <vt:lpstr>What is Genre?</vt:lpstr>
      <vt:lpstr>Literature Survey</vt:lpstr>
      <vt:lpstr>Objective </vt:lpstr>
      <vt:lpstr>System Design</vt:lpstr>
      <vt:lpstr>DFD-1Diagram </vt:lpstr>
      <vt:lpstr>Software requirement</vt:lpstr>
      <vt:lpstr>Hardware requirement</vt:lpstr>
      <vt:lpstr>Methodology</vt:lpstr>
      <vt:lpstr>Expected Input And Output</vt:lpstr>
      <vt:lpstr>Testing and Integration</vt:lpstr>
      <vt:lpstr>PowerPoint Presentation</vt:lpstr>
      <vt:lpstr>PowerPoint Presentation</vt:lpstr>
      <vt:lpstr>Application</vt:lpstr>
      <vt:lpstr>Conclusion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Admin</dc:creator>
  <cp:lastModifiedBy>user</cp:lastModifiedBy>
  <cp:revision>133</cp:revision>
  <dcterms:created xsi:type="dcterms:W3CDTF">2019-09-29T23:05:39Z</dcterms:created>
  <dcterms:modified xsi:type="dcterms:W3CDTF">2021-05-27T08:06:05Z</dcterms:modified>
</cp:coreProperties>
</file>