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2" r:id="rId6"/>
    <p:sldId id="271" r:id="rId7"/>
    <p:sldId id="280" r:id="rId8"/>
    <p:sldId id="28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60" d="100"/>
          <a:sy n="60" d="100"/>
        </p:scale>
        <p:origin x="402" y="6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runner/register/index.html" TargetMode="External"/><Relationship Id="rId7" Type="http://schemas.openxmlformats.org/officeDocument/2006/relationships/hyperlink" Target="https://docs.gitlab.com/ee/ci/runners/runners_scope.html#specific-runners" TargetMode="External"/><Relationship Id="rId2" Type="http://schemas.openxmlformats.org/officeDocument/2006/relationships/hyperlink" Target="https://go.dev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gitlab.com/ee/ci/runners/runners_scope.html#group-runners" TargetMode="External"/><Relationship Id="rId5" Type="http://schemas.openxmlformats.org/officeDocument/2006/relationships/hyperlink" Target="https://docs.gitlab.com/ee/ci/runners/runners_scope.html#shared-runners" TargetMode="External"/><Relationship Id="rId4" Type="http://schemas.openxmlformats.org/officeDocument/2006/relationships/hyperlink" Target="https://docs.gitlab.com/runner/executor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gitlab.com/ee/ci/yaml/index.html#tags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.abc@gmail.com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3351270" y="878093"/>
            <a:ext cx="4428523" cy="5137089"/>
          </a:xfrm>
        </p:spPr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=""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3818933" y="1778764"/>
            <a:ext cx="3493195" cy="3335745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=""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977276"/>
            <a:ext cx="4757334" cy="997107"/>
            <a:chOff x="2955850" y="3023931"/>
            <a:chExt cx="4757334" cy="997107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897657" y="3023931"/>
              <a:ext cx="381552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GIT-HUB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76517" y="412124"/>
            <a:ext cx="799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KEYS :</a:t>
            </a:r>
          </a:p>
          <a:p>
            <a:r>
              <a:rPr lang="en-US" dirty="0"/>
              <a:t>An SSH key is </a:t>
            </a:r>
            <a:r>
              <a:rPr lang="en-US" b="1" dirty="0"/>
              <a:t>an access credential for the SSH (secure shell) network protocol</a:t>
            </a:r>
            <a:r>
              <a:rPr lang="en-US" dirty="0"/>
              <a:t>. This authenticated and encrypted secure network protocol is used for remote communication between machines on an unsecured open network.</a:t>
            </a:r>
          </a:p>
          <a:p>
            <a:r>
              <a:rPr lang="en-US" dirty="0"/>
              <a:t>Command for key generation: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5698" y="1612453"/>
            <a:ext cx="53279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$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</a:rPr>
              <a:t>ssh-keygen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 -t ed25519 -C "your_email@example.com"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17" y="2044516"/>
            <a:ext cx="10251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this command we a path where our key is generated . Now copy that path &amp; write one more command</a:t>
            </a:r>
          </a:p>
          <a:p>
            <a:r>
              <a:rPr lang="en-US" dirty="0"/>
              <a:t>$ cat   </a:t>
            </a:r>
            <a:r>
              <a:rPr lang="en-US" u="sng" dirty="0"/>
              <a:t>paste the path</a:t>
            </a:r>
          </a:p>
          <a:p>
            <a:r>
              <a:rPr lang="en-US" dirty="0"/>
              <a:t>Now entering it we get a </a:t>
            </a:r>
            <a:r>
              <a:rPr lang="en-US" dirty="0" err="1"/>
              <a:t>ssh</a:t>
            </a:r>
            <a:r>
              <a:rPr lang="en-US" dirty="0"/>
              <a:t> key, copy whole key &amp; we have to paste it in our </a:t>
            </a:r>
            <a:r>
              <a:rPr lang="en-US" dirty="0" err="1"/>
              <a:t>github</a:t>
            </a:r>
            <a:r>
              <a:rPr lang="en-US" dirty="0"/>
              <a:t> accounts </a:t>
            </a:r>
            <a:r>
              <a:rPr lang="en-US" dirty="0" err="1"/>
              <a:t>ssh</a:t>
            </a:r>
            <a:r>
              <a:rPr lang="en-US" dirty="0"/>
              <a:t> key field.</a:t>
            </a:r>
          </a:p>
          <a:p>
            <a:r>
              <a:rPr lang="en-US" dirty="0"/>
              <a:t>Our key is generated 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96" y="3244845"/>
            <a:ext cx="6197002" cy="26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/>
          <a:stretch/>
        </p:blipFill>
        <p:spPr>
          <a:xfrm>
            <a:off x="862885" y="965915"/>
            <a:ext cx="9839458" cy="5257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2428" y="360608"/>
            <a:ext cx="341290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is generated on account level: </a:t>
            </a:r>
          </a:p>
        </p:txBody>
      </p:sp>
    </p:spTree>
    <p:extLst>
      <p:ext uri="{BB962C8B-B14F-4D97-AF65-F5344CB8AC3E}">
        <p14:creationId xmlns:p14="http://schemas.microsoft.com/office/powerpoint/2010/main" val="10628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" r="22535" b="16259"/>
          <a:stretch/>
        </p:blipFill>
        <p:spPr>
          <a:xfrm>
            <a:off x="128789" y="837126"/>
            <a:ext cx="7791718" cy="4572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90669" y="2975015"/>
            <a:ext cx="272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push origin master </a:t>
            </a:r>
          </a:p>
          <a:p>
            <a:r>
              <a:rPr lang="en-US" dirty="0"/>
              <a:t>Now files are pushed into the repo</a:t>
            </a:r>
          </a:p>
        </p:txBody>
      </p:sp>
    </p:spTree>
    <p:extLst>
      <p:ext uri="{BB962C8B-B14F-4D97-AF65-F5344CB8AC3E}">
        <p14:creationId xmlns:p14="http://schemas.microsoft.com/office/powerpoint/2010/main" val="187621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04540" y="218853"/>
            <a:ext cx="9581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BRANCHES:</a:t>
            </a:r>
          </a:p>
          <a:p>
            <a:r>
              <a:rPr lang="en-US" dirty="0"/>
              <a:t>	</a:t>
            </a:r>
            <a:r>
              <a:rPr lang="en-US" dirty="0" smtClean="0"/>
              <a:t>Whenever we hit command “</a:t>
            </a:r>
            <a:r>
              <a:rPr lang="en-US" dirty="0" err="1" smtClean="0"/>
              <a:t>git</a:t>
            </a:r>
            <a:r>
              <a:rPr lang="en-US" dirty="0" smtClean="0"/>
              <a:t> status” then it shows “On Branch Master” . Our whole project is present on this main branch. </a:t>
            </a:r>
          </a:p>
          <a:p>
            <a:r>
              <a:rPr lang="en-US" dirty="0"/>
              <a:t>	</a:t>
            </a:r>
            <a:r>
              <a:rPr lang="en-US" dirty="0" smtClean="0"/>
              <a:t>If on practice level we want to make any changes to the project we can’t change it on master branch, it may disturb the project , So for that we make a copy of branch </a:t>
            </a:r>
          </a:p>
          <a:p>
            <a:endParaRPr lang="en-US" dirty="0"/>
          </a:p>
          <a:p>
            <a:r>
              <a:rPr lang="en-US" dirty="0" smtClean="0"/>
              <a:t>#command to make a copy of branch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___________</a:t>
            </a:r>
          </a:p>
          <a:p>
            <a:endParaRPr lang="en-US" dirty="0" smtClean="0"/>
          </a:p>
          <a:p>
            <a:r>
              <a:rPr lang="en-US" dirty="0" smtClean="0"/>
              <a:t>let’s confirm that we have created a new branch: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                          (enter)</a:t>
            </a:r>
          </a:p>
          <a:p>
            <a:endParaRPr lang="en-US" dirty="0"/>
          </a:p>
          <a:p>
            <a:r>
              <a:rPr lang="en-US" dirty="0" smtClean="0"/>
              <a:t>Our branch is created but we are still in main branch .</a:t>
            </a:r>
          </a:p>
          <a:p>
            <a:r>
              <a:rPr lang="en-US" dirty="0" smtClean="0"/>
              <a:t>CHECKOUT is the command used to check out a branch. Moving us from the current branch, to the one specified at the end of the command: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________________           (enter)</a:t>
            </a:r>
          </a:p>
          <a:p>
            <a:endParaRPr lang="en-US" dirty="0"/>
          </a:p>
          <a:p>
            <a:r>
              <a:rPr lang="en-US" dirty="0" smtClean="0"/>
              <a:t>Now we have moved our current workspace from the master branch, to the new branch.</a:t>
            </a:r>
          </a:p>
          <a:p>
            <a:endParaRPr lang="en-US" dirty="0"/>
          </a:p>
          <a:p>
            <a:r>
              <a:rPr lang="en-US" dirty="0" smtClean="0"/>
              <a:t>Directly make a new branch &amp; switch into it: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_____________________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13433" y="2249770"/>
            <a:ext cx="203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Name of branch </a:t>
            </a:r>
            <a:endParaRPr lang="en-IN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155324" y="6220496"/>
            <a:ext cx="212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95930" y="4411492"/>
            <a:ext cx="203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Name of branch </a:t>
            </a:r>
            <a:endParaRPr lang="en-IN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56" y="1769792"/>
            <a:ext cx="4220591" cy="19779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3439" y="5773378"/>
            <a:ext cx="203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Name of branch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54833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338530" y="334851"/>
            <a:ext cx="10338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GITLAB:</a:t>
            </a:r>
          </a:p>
          <a:p>
            <a:r>
              <a:rPr lang="en-US" dirty="0" smtClean="0"/>
              <a:t>-Here I logged in and also created a </a:t>
            </a:r>
            <a:r>
              <a:rPr lang="en-US" dirty="0" err="1" smtClean="0"/>
              <a:t>git</a:t>
            </a:r>
            <a:r>
              <a:rPr lang="en-US" dirty="0" smtClean="0"/>
              <a:t> repository:</a:t>
            </a:r>
          </a:p>
          <a:p>
            <a:endParaRPr lang="en-US" dirty="0" smtClean="0"/>
          </a:p>
          <a:p>
            <a:r>
              <a:rPr lang="en-US" b="1" u="sng" dirty="0" smtClean="0"/>
              <a:t> </a:t>
            </a:r>
          </a:p>
          <a:p>
            <a:pPr algn="ctr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r="11908" b="17816"/>
          <a:stretch/>
        </p:blipFill>
        <p:spPr>
          <a:xfrm>
            <a:off x="927279" y="1142478"/>
            <a:ext cx="8242479" cy="46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2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08470" y="379814"/>
            <a:ext cx="9684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Push Local Repository to </a:t>
            </a:r>
            <a:r>
              <a:rPr lang="en-US" sz="2400" b="1" u="sng" dirty="0" err="1" smtClean="0"/>
              <a:t>GitLab</a:t>
            </a:r>
            <a:r>
              <a:rPr lang="en-US" sz="2400" b="1" u="sng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With the help of two commands we push local repository to </a:t>
            </a:r>
            <a:r>
              <a:rPr lang="en-US" dirty="0" err="1" smtClean="0"/>
              <a:t>gitlab</a:t>
            </a:r>
            <a:endParaRPr lang="en-US" dirty="0" smtClean="0"/>
          </a:p>
          <a:p>
            <a:pPr marL="1200150" lvl="2" indent="-285750">
              <a:buFontTx/>
              <a:buChar char="-"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remote add origin ---------------- (paste this command from </a:t>
            </a:r>
            <a:r>
              <a:rPr lang="en-US" dirty="0" err="1" smtClean="0"/>
              <a:t>gitlab</a:t>
            </a:r>
            <a:r>
              <a:rPr lang="en-US" dirty="0" smtClean="0"/>
              <a:t> account) </a:t>
            </a:r>
            <a:r>
              <a:rPr lang="en-US" dirty="0"/>
              <a:t>(this </a:t>
            </a:r>
            <a:r>
              <a:rPr lang="en-US" dirty="0" smtClean="0"/>
              <a:t>		command </a:t>
            </a:r>
            <a:r>
              <a:rPr lang="en-US" dirty="0"/>
              <a:t>inform that at which location we have to push the local repo)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–u origin _______________      (it will push the local repo in </a:t>
            </a:r>
            <a:r>
              <a:rPr lang="en-US" dirty="0" err="1" smtClean="0"/>
              <a:t>gitlab</a:t>
            </a:r>
            <a:r>
              <a:rPr lang="en-US" dirty="0" smtClean="0"/>
              <a:t> project)</a:t>
            </a:r>
          </a:p>
          <a:p>
            <a:pPr lvl="2"/>
            <a:endParaRPr lang="en-US" dirty="0"/>
          </a:p>
          <a:p>
            <a:pPr marL="1200150" lvl="2" indent="-285750">
              <a:buFontTx/>
              <a:buChar char="-"/>
            </a:pPr>
            <a:endParaRPr lang="en-US" dirty="0" smtClean="0"/>
          </a:p>
          <a:p>
            <a:pPr lvl="4"/>
            <a:endParaRPr lang="en-US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90737" y="1506141"/>
            <a:ext cx="308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name</a:t>
            </a:r>
            <a:endParaRPr lang="en-IN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7" r="11209" b="54358"/>
          <a:stretch/>
        </p:blipFill>
        <p:spPr>
          <a:xfrm>
            <a:off x="2614863" y="2149461"/>
            <a:ext cx="6478337" cy="38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9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7" r="2712" b="22869"/>
          <a:stretch/>
        </p:blipFill>
        <p:spPr>
          <a:xfrm>
            <a:off x="930442" y="946484"/>
            <a:ext cx="10603832" cy="5197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441" y="352926"/>
            <a:ext cx="64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Refresh the account &amp; we able to see our local repo files in </a:t>
            </a:r>
            <a:r>
              <a:rPr lang="en-US" b="1" i="1" u="sng" dirty="0" err="1" smtClean="0"/>
              <a:t>gitlab</a:t>
            </a:r>
            <a:r>
              <a:rPr lang="en-US" b="1" i="1" u="sng" dirty="0" smtClean="0"/>
              <a:t> 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278030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769269" y="261644"/>
            <a:ext cx="89835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Git Pull from </a:t>
            </a:r>
            <a:r>
              <a:rPr lang="en-IN" sz="2000" b="1" u="sng" dirty="0" err="1" smtClean="0"/>
              <a:t>GitLab</a:t>
            </a:r>
            <a:r>
              <a:rPr lang="en-IN" sz="2000" dirty="0" smtClean="0"/>
              <a:t>:</a:t>
            </a:r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9269" y="841442"/>
            <a:ext cx="986680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When working as a team on a project, it is important that everyone stays up to date.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Any time you start working on a project, you should get the most recent changes to your local copy.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With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you can do that with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pull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pull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a combination of 2 different commands: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fetch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merge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Fetch 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fetch command downloads content from the required remote repository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baseline="0" dirty="0" smtClean="0">
                <a:solidFill>
                  <a:schemeClr val="tx1">
                    <a:lumMod val="50000"/>
                  </a:schemeClr>
                </a:solidFill>
              </a:rPr>
              <a:t>Merge:</a:t>
            </a:r>
            <a:r>
              <a:rPr lang="en-US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altLang="en-US" dirty="0" smtClean="0">
                <a:solidFill>
                  <a:schemeClr val="tx1">
                    <a:lumMod val="50000"/>
                  </a:schemeClr>
                </a:solidFill>
              </a:rPr>
              <a:t> merge command combines multiple sequences of </a:t>
            </a:r>
            <a:r>
              <a:rPr lang="en-US" altLang="en-US" dirty="0" err="1" smtClean="0">
                <a:solidFill>
                  <a:schemeClr val="tx1">
                    <a:lumMod val="50000"/>
                  </a:schemeClr>
                </a:solidFill>
              </a:rPr>
              <a:t>commints</a:t>
            </a:r>
            <a:r>
              <a:rPr lang="en-US" altLang="en-US" dirty="0" smtClean="0">
                <a:solidFill>
                  <a:schemeClr val="tx1">
                    <a:lumMod val="50000"/>
                  </a:schemeClr>
                </a:solidFill>
              </a:rPr>
              <a:t> into a single branch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85" y="3709546"/>
            <a:ext cx="6841263" cy="28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2" t="13407" r="25864" b="42412"/>
          <a:stretch/>
        </p:blipFill>
        <p:spPr>
          <a:xfrm>
            <a:off x="513798" y="824900"/>
            <a:ext cx="6320139" cy="4280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6259" y="1210614"/>
            <a:ext cx="3747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</a:t>
            </a:r>
            <a:r>
              <a:rPr lang="en-US" dirty="0" err="1" smtClean="0"/>
              <a:t>git</a:t>
            </a:r>
            <a:r>
              <a:rPr lang="en-US" dirty="0" smtClean="0"/>
              <a:t> pull command inform that from which location we want to retrieve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that in next command we have enter the </a:t>
            </a:r>
            <a:r>
              <a:rPr lang="en-US" dirty="0" err="1" smtClean="0"/>
              <a:t>url</a:t>
            </a:r>
            <a:r>
              <a:rPr lang="en-US" dirty="0" smtClean="0"/>
              <a:t> of file that we want to retrieve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08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338530" y="399245"/>
            <a:ext cx="107115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GITLAB – RUNNER: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GitLab</a:t>
            </a:r>
            <a:r>
              <a:rPr lang="en-US" dirty="0"/>
              <a:t> Runner is an application that works with </a:t>
            </a:r>
            <a:r>
              <a:rPr lang="en-US" dirty="0" err="1"/>
              <a:t>GitLab</a:t>
            </a:r>
            <a:r>
              <a:rPr lang="en-US" dirty="0"/>
              <a:t> CI/CD to run jobs in a pipeline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GitLab</a:t>
            </a:r>
            <a:r>
              <a:rPr lang="en-US" dirty="0"/>
              <a:t> Runner is open-source and written in </a:t>
            </a:r>
            <a:r>
              <a:rPr lang="en-US" dirty="0">
                <a:hlinkClick r:id="rId2"/>
              </a:rPr>
              <a:t>Go</a:t>
            </a:r>
            <a:r>
              <a:rPr lang="en-US" dirty="0"/>
              <a:t>. It can be run as a single binary; no language-specific requirements are needed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you install the application, you </a:t>
            </a:r>
            <a:r>
              <a:rPr lang="en-US" b="1" dirty="0">
                <a:hlinkClick r:id="rId3"/>
              </a:rPr>
              <a:t>register</a:t>
            </a:r>
            <a:r>
              <a:rPr lang="en-US" dirty="0"/>
              <a:t> individual runners. Runners are the agents that run the CI/CD jobs that come from </a:t>
            </a:r>
            <a:r>
              <a:rPr lang="en-US" dirty="0" err="1"/>
              <a:t>GitLab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register a runner, you are setting up communication between your </a:t>
            </a:r>
            <a:r>
              <a:rPr lang="en-US" dirty="0" err="1"/>
              <a:t>GitLab</a:t>
            </a:r>
            <a:r>
              <a:rPr lang="en-US" dirty="0"/>
              <a:t> instance and the machine where </a:t>
            </a:r>
            <a:r>
              <a:rPr lang="en-US" dirty="0" err="1"/>
              <a:t>GitLab</a:t>
            </a:r>
            <a:r>
              <a:rPr lang="en-US" dirty="0"/>
              <a:t> Runner is installed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register a runner, you must choose an </a:t>
            </a:r>
            <a:r>
              <a:rPr lang="en-US" dirty="0" smtClean="0"/>
              <a:t>executor. An</a:t>
            </a:r>
            <a:r>
              <a:rPr lang="en-US" dirty="0"/>
              <a:t> </a:t>
            </a:r>
            <a:r>
              <a:rPr lang="en-US" b="1" dirty="0">
                <a:hlinkClick r:id="rId4"/>
              </a:rPr>
              <a:t>executor</a:t>
            </a:r>
            <a:r>
              <a:rPr lang="en-US" dirty="0"/>
              <a:t> determines the environment each job runs 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Who has access to runners in the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GitLab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UI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Before you register a runner, you should determine if everyone in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GitLab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should have access to it, or if you want to limit it to a specific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GitLab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group or project.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There are three types of runners, based on who you want to have access: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5"/>
              </a:rPr>
              <a:t>Shared runners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 are for use by all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6"/>
              </a:rPr>
              <a:t>Group runners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 are for all projects and subgroups in a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7"/>
              </a:rPr>
              <a:t>Specific runners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 are for individual projects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When you register a runner, you specify a token for the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GitLab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instance, group, or project. This is how the runner knows which projects it’s available for.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25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815921" y="1210614"/>
            <a:ext cx="82038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GIT AND GITHUB 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GIT:</a:t>
            </a:r>
          </a:p>
          <a:p>
            <a:r>
              <a:rPr lang="en-US" dirty="0" err="1"/>
              <a:t>Git</a:t>
            </a:r>
            <a:r>
              <a:rPr lang="en-US" dirty="0"/>
              <a:t> is free and open source software for distributed version control: tracking changes in any set of files, usually used for coordinating work among programmers collaboratively developing source code during software development.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GITHUB:</a:t>
            </a:r>
          </a:p>
          <a:p>
            <a:r>
              <a:rPr lang="en-US" dirty="0" err="1"/>
              <a:t>GitHub</a:t>
            </a:r>
            <a:r>
              <a:rPr lang="en-US" dirty="0"/>
              <a:t> is </a:t>
            </a:r>
            <a:r>
              <a:rPr lang="en-US" b="1" dirty="0"/>
              <a:t>a code hosting platform for version control and collaboration</a:t>
            </a:r>
            <a:r>
              <a:rPr lang="en-US" dirty="0"/>
              <a:t>. It lets you and others work together on projects from anywhere.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can work without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but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can’t work without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09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8530" y="723521"/>
            <a:ext cx="8133445" cy="107721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Tags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When you register a runner, you can add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-apple-system"/>
                <a:hlinkClick r:id="rId2"/>
              </a:rPr>
              <a:t>tags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 to it.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When a CI/CD job runs, it knows which runner to use by looking at the assigned tags.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For example, if a runner has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enlo"/>
              </a:rPr>
              <a:t>ruby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 tag, you would add this code to your project’s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-apple-system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75" y="2103025"/>
            <a:ext cx="1167135" cy="1167135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8530" y="3570713"/>
            <a:ext cx="5174815" cy="338554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-apple-system"/>
              </a:rPr>
              <a:t>When the job runs, it uses the runner with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ruby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-apple-system"/>
              </a:rPr>
              <a:t> tag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40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=""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3361549" y="1002612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=""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4017467" y="2237612"/>
            <a:ext cx="3116687" cy="2884984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844" y="2771890"/>
            <a:ext cx="2536459" cy="118347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</a:t>
            </a:r>
            <a:r>
              <a:rPr lang="en-US" b="0" dirty="0">
                <a:solidFill>
                  <a:schemeClr val="bg1"/>
                </a:solidFill>
              </a:rPr>
              <a:t>You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850006" y="772732"/>
            <a:ext cx="588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THE DIFFERENCE GIT &amp; GITHUB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59" y="1442434"/>
            <a:ext cx="10947042" cy="4095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85183"/>
              </p:ext>
            </p:extLst>
          </p:nvPr>
        </p:nvGraphicFramePr>
        <p:xfrm>
          <a:off x="1210615" y="1442433"/>
          <a:ext cx="9195516" cy="3464418"/>
        </p:xfrm>
        <a:graphic>
          <a:graphicData uri="http://schemas.openxmlformats.org/drawingml/2006/table">
            <a:tbl>
              <a:tblPr/>
              <a:tblGrid>
                <a:gridCol w="50871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8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8959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 err="1">
                          <a:solidFill>
                            <a:srgbClr val="272C37"/>
                          </a:solidFill>
                          <a:effectLst/>
                          <a:latin typeface="Roboto"/>
                        </a:rPr>
                        <a:t>Git</a:t>
                      </a:r>
                      <a:endParaRPr lang="en-US" sz="1300" b="0" i="0" dirty="0">
                        <a:solidFill>
                          <a:srgbClr val="272C37"/>
                        </a:solidFill>
                        <a:effectLst/>
                        <a:latin typeface="Roboto"/>
                      </a:endParaRP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272C37"/>
                          </a:solidFill>
                          <a:effectLst/>
                          <a:latin typeface="Roboto"/>
                        </a:rPr>
                        <a:t>GitHub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959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Git is software.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It is a service.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7395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Linux maintains </a:t>
                      </a:r>
                      <a:r>
                        <a:rPr lang="en-US" sz="1300" b="0" i="0" dirty="0" err="1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Git</a:t>
                      </a:r>
                      <a:r>
                        <a:rPr lang="en-US" sz="1300" b="0" i="0" dirty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. 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Microsoft maintains GitHub. 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8034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It is a command-line tool.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It is a graphical user interface.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6519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You can install it locally on the system. 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It is hosted on the web. It is exclusively cloud-based.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8033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It is a VCS to manage source code history. 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It is a hosting service for Git repositories.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6519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It focuses on code sharing and version control.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It focuses on centralized source code hosting.</a:t>
                      </a:r>
                    </a:p>
                  </a:txBody>
                  <a:tcPr marL="83253" marR="83253" marT="111004" marB="111004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85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C981CC0-8516-6930-2337-FB77AFF12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3CD1AA5-960C-3FAE-BF95-3F7C5459C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429F87-D7C3-9B10-A5C2-A583B704716C}"/>
              </a:ext>
            </a:extLst>
          </p:cNvPr>
          <p:cNvSpPr txBox="1"/>
          <p:nvPr/>
        </p:nvSpPr>
        <p:spPr>
          <a:xfrm>
            <a:off x="735106" y="475129"/>
            <a:ext cx="9126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AFTER INSTALLATION: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the installation done, click on ‘Launch Git Bash’ . It is a terminal just like a </a:t>
            </a:r>
            <a:r>
              <a:rPr lang="en-IN" dirty="0" err="1"/>
              <a:t>cmd</a:t>
            </a:r>
            <a:r>
              <a:rPr lang="en-IN" dirty="0"/>
              <a:t> . It runs like a </a:t>
            </a:r>
            <a:r>
              <a:rPr lang="en-IN" dirty="0" err="1"/>
              <a:t>unix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in this git bash we have to configure user name &amp; email</a:t>
            </a:r>
          </a:p>
          <a:p>
            <a:r>
              <a:rPr lang="en-IN" dirty="0"/>
              <a:t>	$ git config --global </a:t>
            </a:r>
            <a:r>
              <a:rPr lang="en-IN" dirty="0" err="1"/>
              <a:t>user.Shrutika</a:t>
            </a:r>
            <a:endParaRPr lang="en-IN" dirty="0"/>
          </a:p>
          <a:p>
            <a:r>
              <a:rPr lang="en-IN" dirty="0"/>
              <a:t>	$ git config --global </a:t>
            </a:r>
            <a:r>
              <a:rPr lang="en-IN" dirty="0">
                <a:hlinkClick r:id="rId2"/>
              </a:rPr>
              <a:t>user.abc@gmail.com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9EF80B-3BDF-6603-E5CB-883AA3CA9163}"/>
              </a:ext>
            </a:extLst>
          </p:cNvPr>
          <p:cNvSpPr txBox="1"/>
          <p:nvPr/>
        </p:nvSpPr>
        <p:spPr>
          <a:xfrm>
            <a:off x="842682" y="3244334"/>
            <a:ext cx="8032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INTEGRATE THE VS CODE WITH GIT BASH: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 the terminal of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Press </a:t>
            </a:r>
            <a:r>
              <a:rPr lang="en-IN" dirty="0" err="1"/>
              <a:t>ctrl+shift+P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search bar type “select default profile”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down appear, in that select the option of “Git Bash”.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open new terminal in Vs code (we can able to see in place of </a:t>
            </a:r>
            <a:r>
              <a:rPr lang="en-IN" dirty="0" err="1"/>
              <a:t>powershell</a:t>
            </a:r>
            <a:r>
              <a:rPr lang="en-IN" dirty="0"/>
              <a:t> Bash is written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88129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40B9935-96D8-684B-2B0F-3EB54E53A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7124E1-0F73-1E42-E38F-EF0698D4CE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D511871-2144-077F-1D3D-95A3BF523ACB}"/>
              </a:ext>
            </a:extLst>
          </p:cNvPr>
          <p:cNvSpPr txBox="1"/>
          <p:nvPr/>
        </p:nvSpPr>
        <p:spPr>
          <a:xfrm>
            <a:off x="645458" y="555812"/>
            <a:ext cx="91619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BASIC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</a:t>
            </a:r>
            <a:r>
              <a:rPr lang="en-IN" dirty="0" err="1"/>
              <a:t>init</a:t>
            </a:r>
            <a:r>
              <a:rPr lang="en-IN" dirty="0"/>
              <a:t>  ---------(Initialization command, it create empty git repository)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ls –</a:t>
            </a:r>
            <a:r>
              <a:rPr lang="en-IN" dirty="0" err="1"/>
              <a:t>lart</a:t>
            </a:r>
            <a:r>
              <a:rPr lang="en-IN" dirty="0"/>
              <a:t> ---------(To get hidden files, there is one file name .Git)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status ------(To check the status of </a:t>
            </a:r>
            <a:r>
              <a:rPr lang="en-IN" dirty="0" err="1"/>
              <a:t>Vscode</a:t>
            </a:r>
            <a:r>
              <a:rPr lang="en-IN" dirty="0"/>
              <a:t> file / repository)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add _ _ _ _ _ ---------(It add untracked file to staged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add –A -----------------( Add all files at once)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commit ----(It saves our work &amp; changes we made in our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commit -m “_ _ _ _ _ _ _ _ _ _ _ _”  ----(shortcut for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touch  _ _ _ _ _  --------(create file in vs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checkout   </a:t>
            </a:r>
            <a:r>
              <a:rPr lang="en-IN" sz="1050" u="sng" dirty="0"/>
              <a:t>file name   </a:t>
            </a:r>
            <a:r>
              <a:rPr lang="en-IN" dirty="0"/>
              <a:t>--------(undo the changes)</a:t>
            </a:r>
            <a:endParaRPr lang="en-IN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checkout –f   --------------(undo more than one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log ------------------------(check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log –p -1/2/3/4……. -------(no. of commits u want to see)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diff -----------------------(compare current working file with staging area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diff --staged ------------(it will compare with last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ls ------------------------------( list the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rm  -- cached </a:t>
            </a:r>
            <a:r>
              <a:rPr lang="en-IN" sz="1050" u="sng" dirty="0"/>
              <a:t>file name   </a:t>
            </a:r>
            <a:r>
              <a:rPr lang="en-IN" dirty="0"/>
              <a:t>----------(delete file which is made by mistaken from staged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 git rm </a:t>
            </a:r>
            <a:r>
              <a:rPr kumimoji="0" lang="en-IN" sz="1050" b="0" i="0" u="sng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name     </a:t>
            </a:r>
            <a:r>
              <a:rPr kumimoji="0" lang="en-IN" b="0" i="0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----------------------(delete file from work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F3F3F"/>
                </a:solidFill>
                <a:latin typeface="Calibri" panose="020F0502020204030204"/>
              </a:rPr>
              <a:t>$ touch .</a:t>
            </a:r>
            <a:r>
              <a:rPr lang="en-IN" dirty="0" err="1">
                <a:solidFill>
                  <a:srgbClr val="3F3F3F"/>
                </a:solidFill>
                <a:latin typeface="Calibri" panose="020F0502020204030204"/>
              </a:rPr>
              <a:t>gitignore</a:t>
            </a:r>
            <a:r>
              <a:rPr lang="en-IN" dirty="0">
                <a:solidFill>
                  <a:srgbClr val="3F3F3F"/>
                </a:solidFill>
                <a:latin typeface="Calibri" panose="020F0502020204030204"/>
              </a:rPr>
              <a:t> ------------------(it will a file .</a:t>
            </a:r>
            <a:r>
              <a:rPr lang="en-IN" dirty="0" err="1">
                <a:solidFill>
                  <a:srgbClr val="3F3F3F"/>
                </a:solidFill>
                <a:latin typeface="Calibri" panose="020F0502020204030204"/>
              </a:rPr>
              <a:t>gitignore</a:t>
            </a:r>
            <a:r>
              <a:rPr lang="en-IN" dirty="0">
                <a:solidFill>
                  <a:srgbClr val="3F3F3F"/>
                </a:solidFill>
                <a:latin typeface="Calibri" panose="020F0502020204030204"/>
              </a:rPr>
              <a:t> on desktop, in that we can add the file 				that we want to ignore in the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B0156-996B-6123-277C-322E573A5D86}"/>
              </a:ext>
            </a:extLst>
          </p:cNvPr>
          <p:cNvSpPr txBox="1"/>
          <p:nvPr/>
        </p:nvSpPr>
        <p:spPr>
          <a:xfrm>
            <a:off x="2549394" y="2516874"/>
            <a:ext cx="393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/>
              <a:t>Msg</a:t>
            </a:r>
            <a:r>
              <a:rPr lang="en-IN" sz="1000" dirty="0"/>
              <a:t> that we want to show in commit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2AFAEE0-B066-6641-796B-CF7F4AFDC81C}"/>
              </a:ext>
            </a:extLst>
          </p:cNvPr>
          <p:cNvSpPr txBox="1"/>
          <p:nvPr/>
        </p:nvSpPr>
        <p:spPr>
          <a:xfrm>
            <a:off x="1898388" y="2763095"/>
            <a:ext cx="2357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File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35B41D2-7DC2-42BF-6F48-ED60B98AAA6C}"/>
              </a:ext>
            </a:extLst>
          </p:cNvPr>
          <p:cNvSpPr txBox="1"/>
          <p:nvPr/>
        </p:nvSpPr>
        <p:spPr>
          <a:xfrm>
            <a:off x="1898388" y="1721515"/>
            <a:ext cx="14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9115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213065" y="360608"/>
            <a:ext cx="81523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ADD REPOSITORY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Open the site ‘</a:t>
            </a:r>
            <a:r>
              <a:rPr lang="en-US" sz="1600" dirty="0" err="1"/>
              <a:t>GitHub</a:t>
            </a:r>
            <a:r>
              <a:rPr lang="en-US" sz="1600" dirty="0"/>
              <a:t>’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 top right corner there is ‘+’ sign , from there we can add a new repo.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Give repository name &amp; description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Then there is option of public &amp; private</a:t>
            </a:r>
          </a:p>
          <a:p>
            <a:r>
              <a:rPr lang="en-US" sz="1600" dirty="0"/>
              <a:t>	- Public: Anyone on the internet can see this repo. You choose who can commit.</a:t>
            </a:r>
          </a:p>
          <a:p>
            <a:r>
              <a:rPr lang="en-US" sz="1600" dirty="0"/>
              <a:t>	-Private: You choose who can see and commit to this repository.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 t="19556" r="23815" b="9844"/>
          <a:stretch/>
        </p:blipFill>
        <p:spPr>
          <a:xfrm>
            <a:off x="2462315" y="2546461"/>
            <a:ext cx="6424108" cy="3992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0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338530" y="399245"/>
            <a:ext cx="45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 added: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/>
          <a:stretch/>
        </p:blipFill>
        <p:spPr>
          <a:xfrm>
            <a:off x="1416676" y="862885"/>
            <a:ext cx="9079606" cy="517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93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44699" y="450761"/>
            <a:ext cx="857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can add our project files to our repository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2028" y="1097092"/>
            <a:ext cx="30651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-$ touch 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: Command make a empty file, &amp; in that we add the project files which we want to ignore .</a:t>
            </a:r>
          </a:p>
          <a:p>
            <a:r>
              <a:rPr lang="en-US" b="1" dirty="0"/>
              <a:t>-$ </a:t>
            </a:r>
            <a:r>
              <a:rPr lang="en-US" b="1" dirty="0" err="1"/>
              <a:t>git</a:t>
            </a:r>
            <a:r>
              <a:rPr lang="en-US" b="1" dirty="0"/>
              <a:t> add . </a:t>
            </a:r>
            <a:r>
              <a:rPr lang="en-US" dirty="0"/>
              <a:t>: add files in staging area.</a:t>
            </a:r>
          </a:p>
          <a:p>
            <a:r>
              <a:rPr lang="en-US" b="1" dirty="0"/>
              <a:t>-$ </a:t>
            </a:r>
            <a:r>
              <a:rPr lang="en-US" b="1" dirty="0" err="1"/>
              <a:t>git</a:t>
            </a:r>
            <a:r>
              <a:rPr lang="en-US" b="1" dirty="0"/>
              <a:t> commit –m “Initial commit” </a:t>
            </a:r>
            <a:r>
              <a:rPr lang="en-US" dirty="0"/>
              <a:t>: save the files on staging area.</a:t>
            </a:r>
          </a:p>
          <a:p>
            <a:r>
              <a:rPr lang="en-US" b="1" dirty="0"/>
              <a:t>-$ </a:t>
            </a:r>
            <a:r>
              <a:rPr lang="en-US" b="1" dirty="0" err="1"/>
              <a:t>git</a:t>
            </a:r>
            <a:r>
              <a:rPr lang="en-US" b="1" dirty="0"/>
              <a:t> status </a:t>
            </a:r>
            <a:r>
              <a:rPr lang="en-US" dirty="0"/>
              <a:t>: Shows the status of our file.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6" t="11357" r="15237" b="19638"/>
          <a:stretch/>
        </p:blipFill>
        <p:spPr>
          <a:xfrm>
            <a:off x="399244" y="1097092"/>
            <a:ext cx="8127327" cy="4685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47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 t="25022" r="19718" b="5973"/>
          <a:stretch/>
        </p:blipFill>
        <p:spPr>
          <a:xfrm>
            <a:off x="231819" y="257577"/>
            <a:ext cx="8205497" cy="4803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847786" y="811369"/>
            <a:ext cx="2820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-$ </a:t>
            </a:r>
            <a:r>
              <a:rPr lang="en-US" b="1" dirty="0" err="1"/>
              <a:t>git</a:t>
            </a:r>
            <a:r>
              <a:rPr lang="en-US" b="1" dirty="0"/>
              <a:t> remote add origin ---(paste repo. </a:t>
            </a:r>
            <a:r>
              <a:rPr lang="en-US" b="1" dirty="0" err="1"/>
              <a:t>url</a:t>
            </a:r>
            <a:r>
              <a:rPr lang="en-US" b="1" dirty="0"/>
              <a:t> from </a:t>
            </a:r>
            <a:r>
              <a:rPr lang="en-US" b="1" dirty="0" err="1"/>
              <a:t>github</a:t>
            </a:r>
            <a:r>
              <a:rPr lang="en-US" b="1" dirty="0"/>
              <a:t> website)</a:t>
            </a:r>
            <a:r>
              <a:rPr lang="en-US" dirty="0"/>
              <a:t> : It will link our project files to the repo </a:t>
            </a:r>
            <a:r>
              <a:rPr lang="en-US" dirty="0" err="1"/>
              <a:t>url</a:t>
            </a:r>
            <a:r>
              <a:rPr lang="en-US" dirty="0"/>
              <a:t> link.</a:t>
            </a:r>
          </a:p>
          <a:p>
            <a:r>
              <a:rPr lang="en-US" b="1" dirty="0"/>
              <a:t>-$ </a:t>
            </a:r>
            <a:r>
              <a:rPr lang="en-US" b="1" dirty="0" err="1"/>
              <a:t>git</a:t>
            </a:r>
            <a:r>
              <a:rPr lang="en-US" b="1" dirty="0"/>
              <a:t> push origin master:</a:t>
            </a:r>
          </a:p>
          <a:p>
            <a:r>
              <a:rPr lang="en-US" dirty="0"/>
              <a:t>This command push the files in repo. But here it will not able to push because our repository is private. So we need key to push the files into 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16c05727-aa75-4e4a-9b5f-8a80a116589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1086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Arial Black</vt:lpstr>
      <vt:lpstr>Calibri</vt:lpstr>
      <vt:lpstr>Calibri Light</vt:lpstr>
      <vt:lpstr>CiscoSans ExtraLight</vt:lpstr>
      <vt:lpstr>Gill Sans SemiBold</vt:lpstr>
      <vt:lpstr>menlo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2022-11-08T05:39:37Z</dcterms:created>
  <dcterms:modified xsi:type="dcterms:W3CDTF">2022-11-24T06:22:09Z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