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http://customooxmlschemas.google.com/">
      <go:slidesCustomData xmlns:go="http://customooxmlschemas.google.com/" r:id="rId24" roundtripDataSignature="AMtx7mg7FD4mBqoCwo1aJTU9UmEuAZlF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16"/>
          <p:cNvSpPr txBox="1"/>
          <p:nvPr>
            <p:ph type="ctrTitle"/>
          </p:nvPr>
        </p:nvSpPr>
        <p:spPr>
          <a:xfrm>
            <a:off x="1154955" y="1447800"/>
            <a:ext cx="8825700" cy="3329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subTitle"/>
          </p:nvPr>
        </p:nvSpPr>
        <p:spPr>
          <a:xfrm>
            <a:off x="1154955" y="4777380"/>
            <a:ext cx="8825700" cy="8613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4" name="Google Shape;24;p16"/>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5"/>
          <p:cNvSpPr txBox="1"/>
          <p:nvPr>
            <p:ph type="title"/>
          </p:nvPr>
        </p:nvSpPr>
        <p:spPr>
          <a:xfrm>
            <a:off x="1154956" y="4800587"/>
            <a:ext cx="88257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p:nvPr>
            <p:ph idx="2" type="pic"/>
          </p:nvPr>
        </p:nvSpPr>
        <p:spPr>
          <a:xfrm>
            <a:off x="1154955" y="685800"/>
            <a:ext cx="8825700" cy="36408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1" name="Google Shape;81;p25"/>
          <p:cNvSpPr txBox="1"/>
          <p:nvPr>
            <p:ph idx="1" type="body"/>
          </p:nvPr>
        </p:nvSpPr>
        <p:spPr>
          <a:xfrm>
            <a:off x="1154956" y="5367325"/>
            <a:ext cx="8825700" cy="493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2" name="Google Shape;82;p25"/>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5" name="Shape 85"/>
        <p:cNvGrpSpPr/>
        <p:nvPr/>
      </p:nvGrpSpPr>
      <p:grpSpPr>
        <a:xfrm>
          <a:off x="0" y="0"/>
          <a:ext cx="0" cy="0"/>
          <a:chOff x="0" y="0"/>
          <a:chExt cx="0" cy="0"/>
        </a:xfrm>
      </p:grpSpPr>
      <p:sp>
        <p:nvSpPr>
          <p:cNvPr id="86" name="Google Shape;86;p26"/>
          <p:cNvSpPr txBox="1"/>
          <p:nvPr>
            <p:ph type="title"/>
          </p:nvPr>
        </p:nvSpPr>
        <p:spPr>
          <a:xfrm>
            <a:off x="1154954" y="1447800"/>
            <a:ext cx="8825700"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 type="body"/>
          </p:nvPr>
        </p:nvSpPr>
        <p:spPr>
          <a:xfrm>
            <a:off x="1154954" y="3657600"/>
            <a:ext cx="8825700"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8" name="Google Shape;88;p26"/>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1" name="Shape 91"/>
        <p:cNvGrpSpPr/>
        <p:nvPr/>
      </p:nvGrpSpPr>
      <p:grpSpPr>
        <a:xfrm>
          <a:off x="0" y="0"/>
          <a:ext cx="0" cy="0"/>
          <a:chOff x="0" y="0"/>
          <a:chExt cx="0" cy="0"/>
        </a:xfrm>
      </p:grpSpPr>
      <p:sp>
        <p:nvSpPr>
          <p:cNvPr id="92" name="Google Shape;92;p27"/>
          <p:cNvSpPr txBox="1"/>
          <p:nvPr>
            <p:ph type="title"/>
          </p:nvPr>
        </p:nvSpPr>
        <p:spPr>
          <a:xfrm>
            <a:off x="1574801" y="1447800"/>
            <a:ext cx="7999200" cy="2323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 type="body"/>
          </p:nvPr>
        </p:nvSpPr>
        <p:spPr>
          <a:xfrm>
            <a:off x="1930400" y="3771174"/>
            <a:ext cx="7279500" cy="342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4" name="Google Shape;94;p27"/>
          <p:cNvSpPr txBox="1"/>
          <p:nvPr>
            <p:ph idx="2" type="body"/>
          </p:nvPr>
        </p:nvSpPr>
        <p:spPr>
          <a:xfrm>
            <a:off x="1154954" y="4350657"/>
            <a:ext cx="8825700"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5" name="Google Shape;95;p27"/>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7"/>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27"/>
          <p:cNvSpPr txBox="1"/>
          <p:nvPr/>
        </p:nvSpPr>
        <p:spPr>
          <a:xfrm>
            <a:off x="898295" y="971253"/>
            <a:ext cx="801900" cy="1969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9" name="Google Shape;99;p27"/>
          <p:cNvSpPr txBox="1"/>
          <p:nvPr/>
        </p:nvSpPr>
        <p:spPr>
          <a:xfrm>
            <a:off x="9330490" y="2613787"/>
            <a:ext cx="801900" cy="1969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0" name="Shape 100"/>
        <p:cNvGrpSpPr/>
        <p:nvPr/>
      </p:nvGrpSpPr>
      <p:grpSpPr>
        <a:xfrm>
          <a:off x="0" y="0"/>
          <a:ext cx="0" cy="0"/>
          <a:chOff x="0" y="0"/>
          <a:chExt cx="0" cy="0"/>
        </a:xfrm>
      </p:grpSpPr>
      <p:sp>
        <p:nvSpPr>
          <p:cNvPr id="101" name="Google Shape;101;p28"/>
          <p:cNvSpPr txBox="1"/>
          <p:nvPr>
            <p:ph type="title"/>
          </p:nvPr>
        </p:nvSpPr>
        <p:spPr>
          <a:xfrm>
            <a:off x="1154954" y="3124201"/>
            <a:ext cx="8825700" cy="16533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8"/>
          <p:cNvSpPr txBox="1"/>
          <p:nvPr>
            <p:ph idx="1" type="body"/>
          </p:nvPr>
        </p:nvSpPr>
        <p:spPr>
          <a:xfrm>
            <a:off x="1154954" y="4777381"/>
            <a:ext cx="882570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03" name="Google Shape;103;p28"/>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6" name="Shape 106"/>
        <p:cNvGrpSpPr/>
        <p:nvPr/>
      </p:nvGrpSpPr>
      <p:grpSpPr>
        <a:xfrm>
          <a:off x="0" y="0"/>
          <a:ext cx="0" cy="0"/>
          <a:chOff x="0" y="0"/>
          <a:chExt cx="0" cy="0"/>
        </a:xfrm>
      </p:grpSpPr>
      <p:sp>
        <p:nvSpPr>
          <p:cNvPr id="107" name="Google Shape;107;p29"/>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9"/>
          <p:cNvSpPr txBox="1"/>
          <p:nvPr>
            <p:ph idx="1" type="body"/>
          </p:nvPr>
        </p:nvSpPr>
        <p:spPr>
          <a:xfrm>
            <a:off x="632947" y="1981200"/>
            <a:ext cx="29469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29"/>
          <p:cNvSpPr txBox="1"/>
          <p:nvPr>
            <p:ph idx="2" type="body"/>
          </p:nvPr>
        </p:nvSpPr>
        <p:spPr>
          <a:xfrm>
            <a:off x="652463" y="2667000"/>
            <a:ext cx="2927400" cy="3589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0" name="Google Shape;110;p29"/>
          <p:cNvSpPr txBox="1"/>
          <p:nvPr>
            <p:ph idx="3" type="body"/>
          </p:nvPr>
        </p:nvSpPr>
        <p:spPr>
          <a:xfrm>
            <a:off x="3883659" y="1981200"/>
            <a:ext cx="29361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1" name="Google Shape;111;p29"/>
          <p:cNvSpPr txBox="1"/>
          <p:nvPr>
            <p:ph idx="4" type="body"/>
          </p:nvPr>
        </p:nvSpPr>
        <p:spPr>
          <a:xfrm>
            <a:off x="3873106" y="2667000"/>
            <a:ext cx="2946900" cy="3589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2" name="Google Shape;112;p29"/>
          <p:cNvSpPr txBox="1"/>
          <p:nvPr>
            <p:ph idx="5" type="body"/>
          </p:nvPr>
        </p:nvSpPr>
        <p:spPr>
          <a:xfrm>
            <a:off x="7124700" y="1981200"/>
            <a:ext cx="29322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3" name="Google Shape;113;p29"/>
          <p:cNvSpPr txBox="1"/>
          <p:nvPr>
            <p:ph idx="6" type="body"/>
          </p:nvPr>
        </p:nvSpPr>
        <p:spPr>
          <a:xfrm>
            <a:off x="7124700" y="2667000"/>
            <a:ext cx="2932200" cy="3589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4" name="Google Shape;114;p29"/>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29"/>
          <p:cNvCxnSpPr/>
          <p:nvPr/>
        </p:nvCxnSpPr>
        <p:spPr>
          <a:xfrm>
            <a:off x="6962227"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29"/>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9"/>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9" name="Shape 119"/>
        <p:cNvGrpSpPr/>
        <p:nvPr/>
      </p:nvGrpSpPr>
      <p:grpSpPr>
        <a:xfrm>
          <a:off x="0" y="0"/>
          <a:ext cx="0" cy="0"/>
          <a:chOff x="0" y="0"/>
          <a:chExt cx="0" cy="0"/>
        </a:xfrm>
      </p:grpSpPr>
      <p:sp>
        <p:nvSpPr>
          <p:cNvPr id="120" name="Google Shape;120;p3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0"/>
          <p:cNvSpPr txBox="1"/>
          <p:nvPr>
            <p:ph idx="1" type="body"/>
          </p:nvPr>
        </p:nvSpPr>
        <p:spPr>
          <a:xfrm>
            <a:off x="652463" y="4250949"/>
            <a:ext cx="29400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2" name="Google Shape;122;p30"/>
          <p:cNvSpPr/>
          <p:nvPr>
            <p:ph idx="2" type="pic"/>
          </p:nvPr>
        </p:nvSpPr>
        <p:spPr>
          <a:xfrm>
            <a:off x="652463" y="2209800"/>
            <a:ext cx="294000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30"/>
          <p:cNvSpPr txBox="1"/>
          <p:nvPr>
            <p:ph idx="3" type="body"/>
          </p:nvPr>
        </p:nvSpPr>
        <p:spPr>
          <a:xfrm>
            <a:off x="652463" y="4827211"/>
            <a:ext cx="2940000" cy="659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4" name="Google Shape;124;p30"/>
          <p:cNvSpPr txBox="1"/>
          <p:nvPr>
            <p:ph idx="4" type="body"/>
          </p:nvPr>
        </p:nvSpPr>
        <p:spPr>
          <a:xfrm>
            <a:off x="3889375" y="4250949"/>
            <a:ext cx="29304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5" name="Google Shape;125;p30"/>
          <p:cNvSpPr/>
          <p:nvPr>
            <p:ph idx="5" type="pic"/>
          </p:nvPr>
        </p:nvSpPr>
        <p:spPr>
          <a:xfrm>
            <a:off x="3889374" y="2209800"/>
            <a:ext cx="293040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6" name="Google Shape;126;p30"/>
          <p:cNvSpPr txBox="1"/>
          <p:nvPr>
            <p:ph idx="6" type="body"/>
          </p:nvPr>
        </p:nvSpPr>
        <p:spPr>
          <a:xfrm>
            <a:off x="3888022" y="4827210"/>
            <a:ext cx="2934300" cy="659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7" name="Google Shape;127;p30"/>
          <p:cNvSpPr txBox="1"/>
          <p:nvPr>
            <p:ph idx="7" type="body"/>
          </p:nvPr>
        </p:nvSpPr>
        <p:spPr>
          <a:xfrm>
            <a:off x="7124700" y="4250949"/>
            <a:ext cx="29322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8" name="Google Shape;128;p30"/>
          <p:cNvSpPr/>
          <p:nvPr>
            <p:ph idx="8" type="pic"/>
          </p:nvPr>
        </p:nvSpPr>
        <p:spPr>
          <a:xfrm>
            <a:off x="7124699" y="2209800"/>
            <a:ext cx="293220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9" name="Google Shape;129;p30"/>
          <p:cNvSpPr txBox="1"/>
          <p:nvPr>
            <p:ph idx="9" type="body"/>
          </p:nvPr>
        </p:nvSpPr>
        <p:spPr>
          <a:xfrm>
            <a:off x="7124575" y="4827208"/>
            <a:ext cx="2936100" cy="659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30" name="Google Shape;130;p30"/>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30"/>
          <p:cNvCxnSpPr/>
          <p:nvPr/>
        </p:nvCxnSpPr>
        <p:spPr>
          <a:xfrm>
            <a:off x="6962227"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30"/>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0"/>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5" name="Shape 135"/>
        <p:cNvGrpSpPr/>
        <p:nvPr/>
      </p:nvGrpSpPr>
      <p:grpSpPr>
        <a:xfrm>
          <a:off x="0" y="0"/>
          <a:ext cx="0" cy="0"/>
          <a:chOff x="0" y="0"/>
          <a:chExt cx="0" cy="0"/>
        </a:xfrm>
      </p:grpSpPr>
      <p:sp>
        <p:nvSpPr>
          <p:cNvPr id="136" name="Google Shape;136;p3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1"/>
          <p:cNvSpPr txBox="1"/>
          <p:nvPr>
            <p:ph idx="1" type="body"/>
          </p:nvPr>
        </p:nvSpPr>
        <p:spPr>
          <a:xfrm rot="5400000">
            <a:off x="3478803" y="-322632"/>
            <a:ext cx="4195500" cy="8946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8" name="Google Shape;138;p31"/>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1"/>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2"/>
          <p:cNvSpPr txBox="1"/>
          <p:nvPr>
            <p:ph type="title"/>
          </p:nvPr>
        </p:nvSpPr>
        <p:spPr>
          <a:xfrm rot="5400000">
            <a:off x="6267513" y="2466913"/>
            <a:ext cx="5826000" cy="1752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2"/>
          <p:cNvSpPr txBox="1"/>
          <p:nvPr>
            <p:ph idx="1" type="body"/>
          </p:nvPr>
        </p:nvSpPr>
        <p:spPr>
          <a:xfrm rot="5400000">
            <a:off x="1679612" y="-139786"/>
            <a:ext cx="5368800" cy="74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4" name="Google Shape;144;p32"/>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2"/>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1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0" name="Google Shape;30;p17"/>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3" name="Shape 33"/>
        <p:cNvGrpSpPr/>
        <p:nvPr/>
      </p:nvGrpSpPr>
      <p:grpSpPr>
        <a:xfrm>
          <a:off x="0" y="0"/>
          <a:ext cx="0" cy="0"/>
          <a:chOff x="0" y="0"/>
          <a:chExt cx="0" cy="0"/>
        </a:xfrm>
      </p:grpSpPr>
      <p:sp>
        <p:nvSpPr>
          <p:cNvPr id="34" name="Google Shape;34;p18"/>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19"/>
          <p:cNvSpPr txBox="1"/>
          <p:nvPr>
            <p:ph type="title"/>
          </p:nvPr>
        </p:nvSpPr>
        <p:spPr>
          <a:xfrm>
            <a:off x="1154956" y="2861733"/>
            <a:ext cx="8825700" cy="1915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1154955" y="4777381"/>
            <a:ext cx="882570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40" name="Google Shape;40;p19"/>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Google Shape;44;p2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 type="body"/>
          </p:nvPr>
        </p:nvSpPr>
        <p:spPr>
          <a:xfrm>
            <a:off x="1103312" y="2060575"/>
            <a:ext cx="4396200" cy="4195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6" name="Google Shape;46;p20"/>
          <p:cNvSpPr txBox="1"/>
          <p:nvPr>
            <p:ph idx="2" type="body"/>
          </p:nvPr>
        </p:nvSpPr>
        <p:spPr>
          <a:xfrm>
            <a:off x="5654493" y="2056092"/>
            <a:ext cx="4396200" cy="4200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7" name="Google Shape;47;p20"/>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2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 type="body"/>
          </p:nvPr>
        </p:nvSpPr>
        <p:spPr>
          <a:xfrm>
            <a:off x="1103313" y="1905000"/>
            <a:ext cx="43962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3" name="Google Shape;53;p21"/>
          <p:cNvSpPr txBox="1"/>
          <p:nvPr>
            <p:ph idx="2" type="body"/>
          </p:nvPr>
        </p:nvSpPr>
        <p:spPr>
          <a:xfrm>
            <a:off x="1103312" y="2514600"/>
            <a:ext cx="4396200" cy="3741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4" name="Google Shape;54;p21"/>
          <p:cNvSpPr txBox="1"/>
          <p:nvPr>
            <p:ph idx="3" type="body"/>
          </p:nvPr>
        </p:nvSpPr>
        <p:spPr>
          <a:xfrm>
            <a:off x="5654495" y="1905000"/>
            <a:ext cx="43962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5" name="Google Shape;55;p21"/>
          <p:cNvSpPr txBox="1"/>
          <p:nvPr>
            <p:ph idx="4" type="body"/>
          </p:nvPr>
        </p:nvSpPr>
        <p:spPr>
          <a:xfrm>
            <a:off x="5654495" y="2514600"/>
            <a:ext cx="4396200" cy="3741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6" name="Google Shape;56;p21"/>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sp>
        <p:nvSpPr>
          <p:cNvPr id="60" name="Google Shape;60;p22"/>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1154953" y="1447800"/>
            <a:ext cx="3401100"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 type="body"/>
          </p:nvPr>
        </p:nvSpPr>
        <p:spPr>
          <a:xfrm>
            <a:off x="4784616" y="1447800"/>
            <a:ext cx="5196000"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7" name="Google Shape;67;p23"/>
          <p:cNvSpPr txBox="1"/>
          <p:nvPr>
            <p:ph idx="2" type="body"/>
          </p:nvPr>
        </p:nvSpPr>
        <p:spPr>
          <a:xfrm>
            <a:off x="1154953" y="3129280"/>
            <a:ext cx="3401100" cy="2895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8" name="Google Shape;68;p23"/>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1153907" y="1854192"/>
            <a:ext cx="5092800" cy="1574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4" name="Google Shape;74;p24"/>
          <p:cNvSpPr txBox="1"/>
          <p:nvPr>
            <p:ph idx="1" type="body"/>
          </p:nvPr>
        </p:nvSpPr>
        <p:spPr>
          <a:xfrm>
            <a:off x="1154954" y="3657600"/>
            <a:ext cx="50850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5" name="Google Shape;75;p24"/>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5.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5"/>
          <p:cNvPicPr preferRelativeResize="0"/>
          <p:nvPr/>
        </p:nvPicPr>
        <p:blipFill rotWithShape="1">
          <a:blip r:embed="rId2">
            <a:alphaModFix/>
          </a:blip>
          <a:srcRect b="0" l="3614" r="0" t="0"/>
          <a:stretch/>
        </p:blipFill>
        <p:spPr>
          <a:xfrm>
            <a:off x="0" y="2669685"/>
            <a:ext cx="4037011" cy="4188314"/>
          </a:xfrm>
          <a:prstGeom prst="rect">
            <a:avLst/>
          </a:prstGeom>
          <a:noFill/>
          <a:ln>
            <a:noFill/>
          </a:ln>
        </p:spPr>
      </p:pic>
      <p:pic>
        <p:nvPicPr>
          <p:cNvPr id="11" name="Google Shape;11;p15"/>
          <p:cNvPicPr preferRelativeResize="0"/>
          <p:nvPr/>
        </p:nvPicPr>
        <p:blipFill rotWithShape="1">
          <a:blip r:embed="rId3">
            <a:alphaModFix/>
          </a:blip>
          <a:srcRect b="0" l="35641" r="0" t="0"/>
          <a:stretch/>
        </p:blipFill>
        <p:spPr>
          <a:xfrm>
            <a:off x="0" y="2892347"/>
            <a:ext cx="1522412" cy="2365453"/>
          </a:xfrm>
          <a:prstGeom prst="rect">
            <a:avLst/>
          </a:prstGeom>
          <a:noFill/>
          <a:ln>
            <a:noFill/>
          </a:ln>
        </p:spPr>
      </p:pic>
      <p:sp>
        <p:nvSpPr>
          <p:cNvPr id="12" name="Google Shape;12;p15"/>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15"/>
          <p:cNvPicPr preferRelativeResize="0"/>
          <p:nvPr/>
        </p:nvPicPr>
        <p:blipFill rotWithShape="1">
          <a:blip r:embed="rId4">
            <a:alphaModFix/>
          </a:blip>
          <a:srcRect b="0" l="0" r="0" t="28815"/>
          <a:stretch/>
        </p:blipFill>
        <p:spPr>
          <a:xfrm>
            <a:off x="7999412" y="0"/>
            <a:ext cx="1603387" cy="1141407"/>
          </a:xfrm>
          <a:prstGeom prst="rect">
            <a:avLst/>
          </a:prstGeom>
          <a:noFill/>
          <a:ln>
            <a:noFill/>
          </a:ln>
        </p:spPr>
      </p:pic>
      <p:pic>
        <p:nvPicPr>
          <p:cNvPr id="14" name="Google Shape;14;p15"/>
          <p:cNvPicPr preferRelativeResize="0"/>
          <p:nvPr/>
        </p:nvPicPr>
        <p:blipFill rotWithShape="1">
          <a:blip r:embed="rId5">
            <a:alphaModFix/>
          </a:blip>
          <a:srcRect b="23318" l="0" r="0" t="0"/>
          <a:stretch/>
        </p:blipFill>
        <p:spPr>
          <a:xfrm>
            <a:off x="8605878" y="6096000"/>
            <a:ext cx="993734" cy="762000"/>
          </a:xfrm>
          <a:prstGeom prst="rect">
            <a:avLst/>
          </a:prstGeom>
          <a:noFill/>
          <a:ln>
            <a:noFill/>
          </a:ln>
        </p:spPr>
      </p:pic>
      <p:sp>
        <p:nvSpPr>
          <p:cNvPr id="15" name="Google Shape;15;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 name="Google Shape;17;p15"/>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5"/>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5"/>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digitalnuisance.com/twitter-analytics-tools/" TargetMode="External"/><Relationship Id="rId4" Type="http://schemas.openxmlformats.org/officeDocument/2006/relationships/hyperlink" Target="https://twittertoolsbook.com/10-awesome-twitter-analytics-visualization-tools/" TargetMode="External"/><Relationship Id="rId5" Type="http://schemas.openxmlformats.org/officeDocument/2006/relationships/hyperlink" Target="https://keyhole.co/blog/twitter-analytics-definitive-guide/" TargetMode="External"/><Relationship Id="rId6" Type="http://schemas.openxmlformats.org/officeDocument/2006/relationships/hyperlink" Target="https://web.mention.com/#dashboardPublic/d/1042765_UVAQ3teRac93wthPju41kpq05dU9wjkqCM9etDU89iK6NNMy9yY8FymGuqVvSPTq/367021/nO93gKHr2pGnsjpFhOU7FkfGoHnJTczK" TargetMode="External"/><Relationship Id="rId7" Type="http://schemas.openxmlformats.org/officeDocument/2006/relationships/hyperlink" Target="https://keyhole.co/hashtag-tracking/dashboard/4ceY18/Irffan-Khan?page=1&amp;perPage=2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313982" y="556590"/>
            <a:ext cx="8825700" cy="1587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C000"/>
              </a:buClr>
              <a:buSzPts val="6000"/>
              <a:buFont typeface="Algerian"/>
              <a:buNone/>
            </a:pPr>
            <a:r>
              <a:rPr lang="en-US" sz="6000">
                <a:solidFill>
                  <a:srgbClr val="0000FF"/>
                </a:solidFill>
                <a:latin typeface="Algerian"/>
                <a:ea typeface="Algerian"/>
                <a:cs typeface="Algerian"/>
                <a:sym typeface="Algerian"/>
              </a:rPr>
              <a:t>Active Learning</a:t>
            </a:r>
            <a:br>
              <a:rPr lang="en-US" sz="6000">
                <a:solidFill>
                  <a:srgbClr val="0000FF"/>
                </a:solidFill>
                <a:latin typeface="Algerian"/>
                <a:ea typeface="Algerian"/>
                <a:cs typeface="Algerian"/>
                <a:sym typeface="Algerian"/>
              </a:rPr>
            </a:br>
            <a:r>
              <a:rPr lang="en-US" sz="6000">
                <a:solidFill>
                  <a:srgbClr val="0000FF"/>
                </a:solidFill>
                <a:latin typeface="Algerian"/>
                <a:ea typeface="Algerian"/>
                <a:cs typeface="Algerian"/>
                <a:sym typeface="Algerian"/>
              </a:rPr>
              <a:t>Twitter Analytics</a:t>
            </a:r>
            <a:endParaRPr sz="6000">
              <a:solidFill>
                <a:srgbClr val="0000FF"/>
              </a:solidFill>
            </a:endParaRPr>
          </a:p>
        </p:txBody>
      </p:sp>
      <p:sp>
        <p:nvSpPr>
          <p:cNvPr id="152" name="Google Shape;152;p1"/>
          <p:cNvSpPr txBox="1"/>
          <p:nvPr>
            <p:ph idx="1" type="subTitle"/>
          </p:nvPr>
        </p:nvSpPr>
        <p:spPr>
          <a:xfrm>
            <a:off x="1154955" y="3008243"/>
            <a:ext cx="8825700" cy="2630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1" lang="en-US" sz="3200">
                <a:solidFill>
                  <a:srgbClr val="FFFF00"/>
                </a:solidFill>
              </a:rPr>
              <a:t>BDA2</a:t>
            </a:r>
            <a:endParaRPr/>
          </a:p>
          <a:p>
            <a:pPr indent="0" lvl="0" marL="0" rtl="0" algn="l">
              <a:lnSpc>
                <a:spcPct val="100000"/>
              </a:lnSpc>
              <a:spcBef>
                <a:spcPts val="1000"/>
              </a:spcBef>
              <a:spcAft>
                <a:spcPts val="0"/>
              </a:spcAft>
              <a:buSzPts val="1440"/>
              <a:buNone/>
            </a:pPr>
            <a:r>
              <a:t/>
            </a:r>
            <a:endParaRPr b="1" sz="1800">
              <a:solidFill>
                <a:srgbClr val="EC5453"/>
              </a:solidFill>
            </a:endParaRPr>
          </a:p>
          <a:p>
            <a:pPr indent="0" lvl="0" marL="0" rtl="0" algn="l">
              <a:lnSpc>
                <a:spcPct val="100000"/>
              </a:lnSpc>
              <a:spcBef>
                <a:spcPts val="1000"/>
              </a:spcBef>
              <a:spcAft>
                <a:spcPts val="0"/>
              </a:spcAft>
              <a:buSzPts val="1440"/>
              <a:buNone/>
            </a:pPr>
            <a:r>
              <a:rPr b="1" lang="en-US" sz="1800">
                <a:solidFill>
                  <a:srgbClr val="EC5453"/>
                </a:solidFill>
              </a:rPr>
              <a:t>PC 53 Saksham Shrimali</a:t>
            </a:r>
            <a:endParaRPr/>
          </a:p>
          <a:p>
            <a:pPr indent="0" lvl="0" marL="0" rtl="0" algn="l">
              <a:lnSpc>
                <a:spcPct val="100000"/>
              </a:lnSpc>
              <a:spcBef>
                <a:spcPts val="1000"/>
              </a:spcBef>
              <a:spcAft>
                <a:spcPts val="0"/>
              </a:spcAft>
              <a:buSzPts val="1440"/>
              <a:buNone/>
            </a:pPr>
            <a:r>
              <a:rPr b="1" lang="en-US" sz="1800">
                <a:solidFill>
                  <a:srgbClr val="EC5453"/>
                </a:solidFill>
              </a:rPr>
              <a:t>PD    Shubham Mishra</a:t>
            </a:r>
            <a:endParaRPr sz="1800">
              <a:solidFill>
                <a:srgbClr val="EC545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Visualization using Keyhole</a:t>
            </a:r>
            <a:endParaRPr/>
          </a:p>
        </p:txBody>
      </p:sp>
      <p:pic>
        <p:nvPicPr>
          <p:cNvPr id="208" name="Google Shape;208;p10"/>
          <p:cNvPicPr preferRelativeResize="0"/>
          <p:nvPr/>
        </p:nvPicPr>
        <p:blipFill rotWithShape="1">
          <a:blip r:embed="rId3">
            <a:alphaModFix/>
          </a:blip>
          <a:srcRect b="0" l="0" r="0" t="0"/>
          <a:stretch/>
        </p:blipFill>
        <p:spPr>
          <a:xfrm>
            <a:off x="1148506" y="2600343"/>
            <a:ext cx="10277475" cy="4105275"/>
          </a:xfrm>
          <a:prstGeom prst="rect">
            <a:avLst/>
          </a:prstGeom>
          <a:noFill/>
          <a:ln>
            <a:noFill/>
          </a:ln>
        </p:spPr>
      </p:pic>
      <p:pic>
        <p:nvPicPr>
          <p:cNvPr id="209" name="Google Shape;209;p10"/>
          <p:cNvPicPr preferRelativeResize="0"/>
          <p:nvPr/>
        </p:nvPicPr>
        <p:blipFill rotWithShape="1">
          <a:blip r:embed="rId4">
            <a:alphaModFix/>
          </a:blip>
          <a:srcRect b="0" l="0" r="0" t="0"/>
          <a:stretch/>
        </p:blipFill>
        <p:spPr>
          <a:xfrm>
            <a:off x="1148506" y="1394925"/>
            <a:ext cx="5622082" cy="1205418"/>
          </a:xfrm>
          <a:prstGeom prst="rect">
            <a:avLst/>
          </a:prstGeom>
          <a:noFill/>
          <a:ln>
            <a:noFill/>
          </a:ln>
        </p:spPr>
      </p:pic>
      <p:sp>
        <p:nvSpPr>
          <p:cNvPr id="210" name="Google Shape;210;p10"/>
          <p:cNvSpPr txBox="1"/>
          <p:nvPr/>
        </p:nvSpPr>
        <p:spPr>
          <a:xfrm>
            <a:off x="6870700" y="1394925"/>
            <a:ext cx="5067300"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Observation</a:t>
            </a:r>
            <a:r>
              <a:rPr b="0" i="0" lang="en-US" sz="1600" u="none" cap="none" strike="noStrike">
                <a:solidFill>
                  <a:srgbClr val="000000"/>
                </a:solidFill>
                <a:latin typeface="Arial"/>
                <a:ea typeface="Arial"/>
                <a:cs typeface="Arial"/>
                <a:sym typeface="Arial"/>
              </a:rPr>
              <a:t>:This displays the number of posts vs Date/Time graph,it displays the total number of posts on a particular day along with time.We can set the range for dates also.In this we used #IrffanKhan as a keyword for analysis.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11"/>
          <p:cNvPicPr preferRelativeResize="0"/>
          <p:nvPr/>
        </p:nvPicPr>
        <p:blipFill rotWithShape="1">
          <a:blip r:embed="rId3">
            <a:alphaModFix/>
          </a:blip>
          <a:srcRect b="0" l="0" r="0" t="0"/>
          <a:stretch/>
        </p:blipFill>
        <p:spPr>
          <a:xfrm>
            <a:off x="3649312" y="833133"/>
            <a:ext cx="5020376" cy="4353533"/>
          </a:xfrm>
          <a:prstGeom prst="rect">
            <a:avLst/>
          </a:prstGeom>
          <a:noFill/>
          <a:ln>
            <a:noFill/>
          </a:ln>
        </p:spPr>
      </p:pic>
      <p:sp>
        <p:nvSpPr>
          <p:cNvPr id="216" name="Google Shape;216;p11"/>
          <p:cNvSpPr txBox="1"/>
          <p:nvPr/>
        </p:nvSpPr>
        <p:spPr>
          <a:xfrm>
            <a:off x="787400" y="5537200"/>
            <a:ext cx="101727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Observation</a:t>
            </a:r>
            <a:r>
              <a:rPr b="0" i="0" lang="en-US" sz="1800" u="none" cap="none" strike="noStrike">
                <a:solidFill>
                  <a:srgbClr val="000000"/>
                </a:solidFill>
                <a:latin typeface="Arial"/>
                <a:ea typeface="Arial"/>
                <a:cs typeface="Arial"/>
                <a:sym typeface="Arial"/>
              </a:rPr>
              <a:t>:This displays the number of posts made from various devices based on keywords and hashtags.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Conclusion</a:t>
            </a:r>
            <a:endParaRPr/>
          </a:p>
        </p:txBody>
      </p:sp>
      <p:sp>
        <p:nvSpPr>
          <p:cNvPr id="222" name="Google Shape;222;p12"/>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References</a:t>
            </a:r>
            <a:endParaRPr/>
          </a:p>
        </p:txBody>
      </p:sp>
      <p:sp>
        <p:nvSpPr>
          <p:cNvPr id="228" name="Google Shape;228;p13"/>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u="sng">
                <a:solidFill>
                  <a:schemeClr val="hlink"/>
                </a:solidFill>
                <a:hlinkClick r:id="rId3"/>
              </a:rPr>
              <a:t>https://www.digitalnuisance.com/twitter-analytics-tools/</a:t>
            </a:r>
            <a:endParaRPr/>
          </a:p>
          <a:p>
            <a:pPr indent="-342900" lvl="0" marL="342900" rtl="0" algn="l">
              <a:lnSpc>
                <a:spcPct val="100000"/>
              </a:lnSpc>
              <a:spcBef>
                <a:spcPts val="1000"/>
              </a:spcBef>
              <a:spcAft>
                <a:spcPts val="0"/>
              </a:spcAft>
              <a:buSzPts val="1600"/>
              <a:buChar char="►"/>
            </a:pPr>
            <a:r>
              <a:rPr lang="en-US" u="sng">
                <a:solidFill>
                  <a:schemeClr val="hlink"/>
                </a:solidFill>
                <a:hlinkClick r:id="rId4"/>
              </a:rPr>
              <a:t>https://twittertoolsbook.com/10-awesome-twitter-analytics-visualization-tools/</a:t>
            </a:r>
            <a:endParaRPr/>
          </a:p>
          <a:p>
            <a:pPr indent="-342900" lvl="0" marL="342900" rtl="0" algn="l">
              <a:lnSpc>
                <a:spcPct val="100000"/>
              </a:lnSpc>
              <a:spcBef>
                <a:spcPts val="1000"/>
              </a:spcBef>
              <a:spcAft>
                <a:spcPts val="0"/>
              </a:spcAft>
              <a:buSzPts val="1600"/>
              <a:buChar char="►"/>
            </a:pPr>
            <a:r>
              <a:rPr lang="en-US" u="sng">
                <a:solidFill>
                  <a:schemeClr val="hlink"/>
                </a:solidFill>
                <a:hlinkClick r:id="rId5"/>
              </a:rPr>
              <a:t>https://keyhole.co/blog/twitter-analytics-definitive-guide/</a:t>
            </a:r>
            <a:endParaRPr u="sng">
              <a:solidFill>
                <a:schemeClr val="hlink"/>
              </a:solidFill>
            </a:endParaRPr>
          </a:p>
          <a:p>
            <a:pPr indent="-342900" lvl="0" marL="342900" rtl="0" algn="l">
              <a:lnSpc>
                <a:spcPct val="100000"/>
              </a:lnSpc>
              <a:spcBef>
                <a:spcPts val="1000"/>
              </a:spcBef>
              <a:spcAft>
                <a:spcPts val="0"/>
              </a:spcAft>
              <a:buSzPts val="1600"/>
              <a:buChar char="►"/>
            </a:pPr>
            <a:r>
              <a:rPr b="1" lang="en-US" u="sng">
                <a:solidFill>
                  <a:schemeClr val="hlink"/>
                </a:solidFill>
              </a:rPr>
              <a:t>For detailed visualized report refer:</a:t>
            </a:r>
            <a:endParaRPr b="1"/>
          </a:p>
          <a:p>
            <a:pPr indent="0" lvl="0" marL="0" rtl="0" algn="l">
              <a:lnSpc>
                <a:spcPct val="100000"/>
              </a:lnSpc>
              <a:spcBef>
                <a:spcPts val="1000"/>
              </a:spcBef>
              <a:spcAft>
                <a:spcPts val="0"/>
              </a:spcAft>
              <a:buSzPts val="1600"/>
              <a:buNone/>
            </a:pPr>
            <a:r>
              <a:rPr lang="en-US" u="sng">
                <a:solidFill>
                  <a:schemeClr val="hlink"/>
                </a:solidFill>
              </a:rPr>
              <a:t>                      &gt;</a:t>
            </a:r>
            <a:r>
              <a:rPr lang="en-US" u="sng">
                <a:solidFill>
                  <a:schemeClr val="hlink"/>
                </a:solidFill>
                <a:hlinkClick r:id="rId6"/>
              </a:rPr>
              <a:t>https://web.mention.com/#dashboardPublic/d/1042765_UVAQ3teRac93wthPju41kpq05dU9wjkqCM9etDU89iK6NNMy9yY8FymGuqVvSPTq/367021/nO93gKHr2pGnsjpFhOU7FkfGoHnJTczK</a:t>
            </a:r>
            <a:endParaRPr/>
          </a:p>
          <a:p>
            <a:pPr indent="0" lvl="0" marL="0" rtl="0" algn="l">
              <a:lnSpc>
                <a:spcPct val="100000"/>
              </a:lnSpc>
              <a:spcBef>
                <a:spcPts val="1000"/>
              </a:spcBef>
              <a:spcAft>
                <a:spcPts val="0"/>
              </a:spcAft>
              <a:buSzPts val="1600"/>
              <a:buNone/>
            </a:pPr>
            <a:r>
              <a:rPr lang="en-US" u="sng">
                <a:solidFill>
                  <a:schemeClr val="hlink"/>
                </a:solidFill>
              </a:rPr>
              <a:t>&gt;</a:t>
            </a:r>
            <a:r>
              <a:rPr lang="en-US" u="sng">
                <a:solidFill>
                  <a:schemeClr val="hlink"/>
                </a:solidFill>
                <a:hlinkClick r:id="rId7"/>
              </a:rPr>
              <a:t>https://keyhole.co/hashtag-tracking/dashboard/4ceY18/Irffan-Khan?page=1&amp;perPage=25</a:t>
            </a:r>
            <a:endParaRPr u="sng">
              <a:solidFill>
                <a:schemeClr va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4"/>
          <p:cNvSpPr/>
          <p:nvPr/>
        </p:nvSpPr>
        <p:spPr>
          <a:xfrm>
            <a:off x="3695749" y="2780508"/>
            <a:ext cx="40320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92D050"/>
                </a:solidFill>
                <a:latin typeface="Century Gothic"/>
                <a:ea typeface="Century Gothic"/>
                <a:cs typeface="Century Gothic"/>
                <a:sym typeface="Century Gothic"/>
              </a:rPr>
              <a:t>Thank You</a:t>
            </a:r>
            <a:endParaRPr b="0" i="0" sz="6000" u="none" cap="none" strike="noStrike">
              <a:solidFill>
                <a:srgbClr val="92D05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
          <p:cNvSpPr txBox="1"/>
          <p:nvPr>
            <p:ph type="ctrTitle"/>
          </p:nvPr>
        </p:nvSpPr>
        <p:spPr>
          <a:xfrm>
            <a:off x="1524000" y="106018"/>
            <a:ext cx="9144000" cy="9543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2"/>
              </a:buClr>
              <a:buSzPts val="4000"/>
              <a:buFont typeface="Century Gothic"/>
              <a:buNone/>
            </a:pPr>
            <a:r>
              <a:rPr lang="en-US" sz="4000"/>
              <a:t>Abstract</a:t>
            </a:r>
            <a:endParaRPr/>
          </a:p>
        </p:txBody>
      </p:sp>
      <p:sp>
        <p:nvSpPr>
          <p:cNvPr id="158" name="Google Shape;158;p2"/>
          <p:cNvSpPr txBox="1"/>
          <p:nvPr>
            <p:ph idx="1" type="subTitle"/>
          </p:nvPr>
        </p:nvSpPr>
        <p:spPr>
          <a:xfrm>
            <a:off x="583096" y="1285460"/>
            <a:ext cx="11025900" cy="467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lang="en-US" sz="1800" cap="none">
                <a:solidFill>
                  <a:schemeClr val="lt1"/>
                </a:solidFill>
                <a:latin typeface="Times New Roman"/>
                <a:ea typeface="Times New Roman"/>
                <a:cs typeface="Times New Roman"/>
                <a:sym typeface="Times New Roman"/>
              </a:rPr>
              <a:t>Twitter is now the third most popular social network, behind Facebook and MySpace. Twitter plays a major role when social media marketing is discussed. When a project for social media marketing approach is made, twitter is the first social media site that comes to mind. It is mandatory to dedicate time to research about the competitors and audiences behavior. It is mandatory to monitor twitter analytics. Twitter analytics are mentioned to be the insights about the conditions of marketing messages. The user can obtain and access information about the statistics, insights into social media marketing and its performance.</a:t>
            </a:r>
            <a:endParaRPr/>
          </a:p>
          <a:p>
            <a:pPr indent="0" lvl="0" marL="0" rtl="0" algn="l">
              <a:lnSpc>
                <a:spcPct val="100000"/>
              </a:lnSpc>
              <a:spcBef>
                <a:spcPts val="1000"/>
              </a:spcBef>
              <a:spcAft>
                <a:spcPts val="0"/>
              </a:spcAft>
              <a:buSzPts val="1440"/>
              <a:buNone/>
            </a:pPr>
            <a:r>
              <a:rPr lang="en-US" sz="1800" cap="none">
                <a:solidFill>
                  <a:schemeClr val="lt1"/>
                </a:solidFill>
                <a:latin typeface="Times New Roman"/>
                <a:ea typeface="Times New Roman"/>
                <a:cs typeface="Times New Roman"/>
                <a:sym typeface="Times New Roman"/>
              </a:rPr>
              <a:t>One of the key pieces of information you can – and should – get from twitter data is the demographic variables of your audience. Once you understand your audience’s economic background, education, nationality, age, gender, language and so on, you should already have some information on your followers’ needs and wishes. To enhance engagement, find out when your customers are online, and post during those specific time windows. To be able to optimize your content for higher engagement, you need to make an educated guess about what made a particular tweet stand out among thousands of other tweets that showed up on your followers’ feeds at that very second!</a:t>
            </a:r>
            <a:endParaRPr/>
          </a:p>
          <a:p>
            <a:pPr indent="0" lvl="0" marL="0" rtl="0" algn="l">
              <a:lnSpc>
                <a:spcPct val="100000"/>
              </a:lnSpc>
              <a:spcBef>
                <a:spcPts val="1000"/>
              </a:spcBef>
              <a:spcAft>
                <a:spcPts val="0"/>
              </a:spcAft>
              <a:buSzPts val="1440"/>
              <a:buNone/>
            </a:pPr>
            <a:r>
              <a:rPr lang="en-US" sz="1800" cap="none">
                <a:solidFill>
                  <a:schemeClr val="lt1"/>
                </a:solidFill>
                <a:latin typeface="Times New Roman"/>
                <a:ea typeface="Times New Roman"/>
                <a:cs typeface="Times New Roman"/>
                <a:sym typeface="Times New Roman"/>
              </a:rPr>
              <a:t>In short , Twitter Analytics  tools can help in the quest of giving your twitter data a purpose and turning it into actionable insights that you can use to make well-thought business decisions and come up with a competitive marketing strategy.</a:t>
            </a:r>
            <a:endParaRPr/>
          </a:p>
          <a:p>
            <a:pPr indent="0" lvl="0" marL="0" rtl="0" algn="l">
              <a:lnSpc>
                <a:spcPct val="100000"/>
              </a:lnSpc>
              <a:spcBef>
                <a:spcPts val="1000"/>
              </a:spcBef>
              <a:spcAft>
                <a:spcPts val="0"/>
              </a:spcAft>
              <a:buSzPts val="1440"/>
              <a:buNone/>
            </a:pPr>
            <a:r>
              <a:t/>
            </a:r>
            <a:endParaRPr sz="1800" cap="none">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sz="1800" cap="non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
          <p:cNvSpPr txBox="1"/>
          <p:nvPr>
            <p:ph type="title"/>
          </p:nvPr>
        </p:nvSpPr>
        <p:spPr>
          <a:xfrm>
            <a:off x="646111" y="452718"/>
            <a:ext cx="11015700" cy="872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Twitter Analytics Tools Used</a:t>
            </a:r>
            <a:endParaRPr/>
          </a:p>
        </p:txBody>
      </p:sp>
      <p:sp>
        <p:nvSpPr>
          <p:cNvPr id="164" name="Google Shape;164;p3"/>
          <p:cNvSpPr txBox="1"/>
          <p:nvPr>
            <p:ph idx="1" type="body"/>
          </p:nvPr>
        </p:nvSpPr>
        <p:spPr>
          <a:xfrm>
            <a:off x="768626" y="1616766"/>
            <a:ext cx="9753600" cy="4631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920"/>
              <a:buNone/>
            </a:pPr>
            <a:r>
              <a:rPr lang="en-US" sz="2400">
                <a:latin typeface="Times New Roman"/>
                <a:ea typeface="Times New Roman"/>
                <a:cs typeface="Times New Roman"/>
                <a:sym typeface="Times New Roman"/>
              </a:rPr>
              <a:t>1. Tweepsmap</a:t>
            </a:r>
            <a:endParaRPr/>
          </a:p>
          <a:p>
            <a:pPr indent="0" lvl="0" marL="0" rtl="0" algn="l">
              <a:lnSpc>
                <a:spcPct val="100000"/>
              </a:lnSpc>
              <a:spcBef>
                <a:spcPts val="1000"/>
              </a:spcBef>
              <a:spcAft>
                <a:spcPts val="0"/>
              </a:spcAft>
              <a:buSzPts val="1600"/>
              <a:buNone/>
            </a:pPr>
            <a:r>
              <a:rPr lang="en-US">
                <a:latin typeface="Times New Roman"/>
                <a:ea typeface="Times New Roman"/>
                <a:cs typeface="Times New Roman"/>
                <a:sym typeface="Times New Roman"/>
              </a:rPr>
              <a:t>Tweepsmap is an excellent Twitter tool for both analyzing and visualizing your Twitter network.</a:t>
            </a:r>
            <a:endParaRPr/>
          </a:p>
          <a:p>
            <a:pPr indent="0" lvl="0" marL="0" rtl="0" algn="l">
              <a:lnSpc>
                <a:spcPct val="100000"/>
              </a:lnSpc>
              <a:spcBef>
                <a:spcPts val="1000"/>
              </a:spcBef>
              <a:spcAft>
                <a:spcPts val="0"/>
              </a:spcAft>
              <a:buSzPts val="1600"/>
              <a:buNone/>
            </a:pPr>
            <a:r>
              <a:rPr lang="en-US">
                <a:latin typeface="Times New Roman"/>
                <a:ea typeface="Times New Roman"/>
                <a:cs typeface="Times New Roman"/>
                <a:sym typeface="Times New Roman"/>
              </a:rPr>
              <a:t>As it’s name suggests it does this by showing you how your followers are distributed on a map, in terms of percentages.</a:t>
            </a:r>
            <a:endParaRPr/>
          </a:p>
          <a:p>
            <a:pPr indent="0" lvl="0" marL="0" rtl="0" algn="l">
              <a:lnSpc>
                <a:spcPct val="100000"/>
              </a:lnSpc>
              <a:spcBef>
                <a:spcPts val="1000"/>
              </a:spcBef>
              <a:spcAft>
                <a:spcPts val="0"/>
              </a:spcAft>
              <a:buSzPts val="1600"/>
              <a:buNone/>
            </a:pPr>
            <a:r>
              <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920"/>
              <a:buNone/>
            </a:pPr>
            <a:r>
              <a:rPr lang="en-US" sz="2400">
                <a:latin typeface="Times New Roman"/>
                <a:ea typeface="Times New Roman"/>
                <a:cs typeface="Times New Roman"/>
                <a:sym typeface="Times New Roman"/>
              </a:rPr>
              <a:t>2. </a:t>
            </a:r>
            <a:r>
              <a:rPr lang="en-US" sz="2400">
                <a:latin typeface="Times New Roman"/>
                <a:ea typeface="Times New Roman"/>
                <a:cs typeface="Times New Roman"/>
                <a:sym typeface="Times New Roman"/>
              </a:rPr>
              <a:t>Keyhole</a:t>
            </a:r>
            <a:endParaRPr/>
          </a:p>
          <a:p>
            <a:pPr indent="0" lvl="0" marL="0" rtl="0" algn="l">
              <a:lnSpc>
                <a:spcPct val="100000"/>
              </a:lnSpc>
              <a:spcBef>
                <a:spcPts val="1000"/>
              </a:spcBef>
              <a:spcAft>
                <a:spcPts val="0"/>
              </a:spcAft>
              <a:buSzPts val="1600"/>
              <a:buNone/>
            </a:pPr>
            <a:r>
              <a:rPr lang="en-US">
                <a:latin typeface="Times New Roman"/>
                <a:ea typeface="Times New Roman"/>
                <a:cs typeface="Times New Roman"/>
                <a:sym typeface="Times New Roman"/>
              </a:rPr>
              <a:t>Keyhole is the go-to tool for individuals and companies looking to understand what topics and types of posts attract their audience’s attention, and track when most of the relevant conversations take place.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
          <p:cNvSpPr txBox="1"/>
          <p:nvPr>
            <p:ph type="title"/>
          </p:nvPr>
        </p:nvSpPr>
        <p:spPr>
          <a:xfrm>
            <a:off x="646111" y="66261"/>
            <a:ext cx="9404700" cy="901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sz="3600"/>
              <a:t>Advantages of  “ Tweepsmap “</a:t>
            </a:r>
            <a:endParaRPr sz="3600"/>
          </a:p>
        </p:txBody>
      </p:sp>
      <p:sp>
        <p:nvSpPr>
          <p:cNvPr id="170" name="Google Shape;170;p4"/>
          <p:cNvSpPr txBox="1"/>
          <p:nvPr>
            <p:ph idx="1" type="body"/>
          </p:nvPr>
        </p:nvSpPr>
        <p:spPr>
          <a:xfrm>
            <a:off x="357810" y="967409"/>
            <a:ext cx="11188200" cy="5784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Font typeface="Noto Sans Symbols"/>
              <a:buChar char="❖"/>
            </a:pPr>
            <a:r>
              <a:rPr b="1" lang="en-US" sz="1800"/>
              <a:t>Mapping:</a:t>
            </a:r>
            <a:endParaRPr/>
          </a:p>
          <a:p>
            <a:pPr indent="0" lvl="0" marL="0" rtl="0" algn="l">
              <a:lnSpc>
                <a:spcPct val="100000"/>
              </a:lnSpc>
              <a:spcBef>
                <a:spcPts val="1000"/>
              </a:spcBef>
              <a:spcAft>
                <a:spcPts val="0"/>
              </a:spcAft>
              <a:buSzPts val="1440"/>
              <a:buNone/>
            </a:pPr>
            <a:r>
              <a:rPr b="1" lang="en-US" sz="1800"/>
              <a:t>	</a:t>
            </a:r>
            <a:r>
              <a:rPr lang="en-US" sz="1800"/>
              <a:t>This is to map followers worldwide, to a city level. Influencers and followers per location can be 	discovered for easy campaigning.</a:t>
            </a:r>
            <a:endParaRPr/>
          </a:p>
          <a:p>
            <a:pPr indent="-342900" lvl="0" marL="342900" rtl="0" algn="l">
              <a:lnSpc>
                <a:spcPct val="100000"/>
              </a:lnSpc>
              <a:spcBef>
                <a:spcPts val="1000"/>
              </a:spcBef>
              <a:spcAft>
                <a:spcPts val="0"/>
              </a:spcAft>
              <a:buSzPts val="1440"/>
              <a:buFont typeface="Noto Sans Symbols"/>
              <a:buChar char="❖"/>
            </a:pPr>
            <a:r>
              <a:rPr b="1" lang="en-US" sz="1800"/>
              <a:t>Intelligent publishing:</a:t>
            </a:r>
            <a:endParaRPr/>
          </a:p>
          <a:p>
            <a:pPr indent="0" lvl="0" marL="0" rtl="0" algn="l">
              <a:lnSpc>
                <a:spcPct val="100000"/>
              </a:lnSpc>
              <a:spcBef>
                <a:spcPts val="1000"/>
              </a:spcBef>
              <a:spcAft>
                <a:spcPts val="0"/>
              </a:spcAft>
              <a:buSzPts val="1440"/>
              <a:buNone/>
            </a:pPr>
            <a:r>
              <a:rPr b="1" lang="en-US" sz="1800"/>
              <a:t>	</a:t>
            </a:r>
            <a:r>
              <a:rPr lang="en-US" sz="1800"/>
              <a:t>Publishing is made straight forward specific to the followers’ interest, at best time and more.</a:t>
            </a:r>
            <a:endParaRPr/>
          </a:p>
          <a:p>
            <a:pPr indent="-342900" lvl="0" marL="342900" rtl="0" algn="l">
              <a:lnSpc>
                <a:spcPct val="100000"/>
              </a:lnSpc>
              <a:spcBef>
                <a:spcPts val="1000"/>
              </a:spcBef>
              <a:spcAft>
                <a:spcPts val="0"/>
              </a:spcAft>
              <a:buSzPts val="1440"/>
              <a:buFont typeface="Noto Sans Symbols"/>
              <a:buChar char="❖"/>
            </a:pPr>
            <a:r>
              <a:rPr b="1" lang="en-US" sz="1800"/>
              <a:t>Analyze influencers and competitors:</a:t>
            </a:r>
            <a:endParaRPr/>
          </a:p>
          <a:p>
            <a:pPr indent="0" lvl="0" marL="0" rtl="0" algn="l">
              <a:lnSpc>
                <a:spcPct val="100000"/>
              </a:lnSpc>
              <a:spcBef>
                <a:spcPts val="1000"/>
              </a:spcBef>
              <a:spcAft>
                <a:spcPts val="0"/>
              </a:spcAft>
              <a:buSzPts val="1440"/>
              <a:buNone/>
            </a:pPr>
            <a:r>
              <a:rPr lang="en-US" sz="1800"/>
              <a:t>	This tool assists in the comprehensive analysis of accounts even your competitors.</a:t>
            </a:r>
            <a:endParaRPr/>
          </a:p>
          <a:p>
            <a:pPr indent="-342900" lvl="0" marL="342900" rtl="0" algn="l">
              <a:lnSpc>
                <a:spcPct val="100000"/>
              </a:lnSpc>
              <a:spcBef>
                <a:spcPts val="1000"/>
              </a:spcBef>
              <a:spcAft>
                <a:spcPts val="0"/>
              </a:spcAft>
              <a:buSzPts val="1440"/>
              <a:buFont typeface="Noto Sans Symbols"/>
              <a:buChar char="❖"/>
            </a:pPr>
            <a:r>
              <a:rPr b="1" lang="en-US" sz="1800"/>
              <a:t>Best time to tweet:</a:t>
            </a:r>
            <a:endParaRPr/>
          </a:p>
          <a:p>
            <a:pPr indent="0" lvl="0" marL="0" rtl="0" algn="l">
              <a:lnSpc>
                <a:spcPct val="100000"/>
              </a:lnSpc>
              <a:spcBef>
                <a:spcPts val="1000"/>
              </a:spcBef>
              <a:spcAft>
                <a:spcPts val="0"/>
              </a:spcAft>
              <a:buSzPts val="1440"/>
              <a:buNone/>
            </a:pPr>
            <a:r>
              <a:rPr lang="en-US" sz="1800"/>
              <a:t>	This is an important feature in tweetsmap as it shows the best time to be tweeted when the 	followers are online and also on amplification potential for tweets.</a:t>
            </a:r>
            <a:endParaRPr/>
          </a:p>
          <a:p>
            <a:pPr indent="-342900" lvl="0" marL="342900" rtl="0" algn="l">
              <a:lnSpc>
                <a:spcPct val="100000"/>
              </a:lnSpc>
              <a:spcBef>
                <a:spcPts val="1000"/>
              </a:spcBef>
              <a:spcAft>
                <a:spcPts val="0"/>
              </a:spcAft>
              <a:buSzPts val="1440"/>
              <a:buFont typeface="Noto Sans Symbols"/>
              <a:buChar char="❖"/>
            </a:pPr>
            <a:r>
              <a:rPr b="1" lang="en-US" sz="1800"/>
              <a:t>Tweets to be sent automatically:</a:t>
            </a:r>
            <a:endParaRPr/>
          </a:p>
          <a:p>
            <a:pPr indent="0" lvl="0" marL="0" rtl="0" algn="l">
              <a:lnSpc>
                <a:spcPct val="100000"/>
              </a:lnSpc>
              <a:spcBef>
                <a:spcPts val="1000"/>
              </a:spcBef>
              <a:spcAft>
                <a:spcPts val="0"/>
              </a:spcAft>
              <a:buSzPts val="1440"/>
              <a:buNone/>
            </a:pPr>
            <a:r>
              <a:rPr lang="en-US" sz="1800"/>
              <a:t>	This feature helps to send tweets on a specific day, the number of tweets at fixed frequencies. 	Tweets can also be edited.</a:t>
            </a:r>
            <a:endParaRPr/>
          </a:p>
          <a:p>
            <a:pPr indent="-342900" lvl="0" marL="342900" rtl="0" algn="l">
              <a:lnSpc>
                <a:spcPct val="100000"/>
              </a:lnSpc>
              <a:spcBef>
                <a:spcPts val="1000"/>
              </a:spcBef>
              <a:spcAft>
                <a:spcPts val="0"/>
              </a:spcAft>
              <a:buSzPts val="1440"/>
              <a:buFont typeface="Noto Sans Symbols"/>
              <a:buChar char="❖"/>
            </a:pPr>
            <a:r>
              <a:rPr b="1" lang="en-US" sz="1800"/>
              <a:t>Growth and decline:</a:t>
            </a:r>
            <a:endParaRPr/>
          </a:p>
          <a:p>
            <a:pPr indent="0" lvl="0" marL="0" rtl="0" algn="l">
              <a:lnSpc>
                <a:spcPct val="100000"/>
              </a:lnSpc>
              <a:spcBef>
                <a:spcPts val="1000"/>
              </a:spcBef>
              <a:spcAft>
                <a:spcPts val="0"/>
              </a:spcAft>
              <a:buSzPts val="1440"/>
              <a:buNone/>
            </a:pPr>
            <a:r>
              <a:rPr lang="en-US" sz="1800"/>
              <a:t>	The decline and growth by region can be known. It could be monthly, weekly, or customized 	too.</a:t>
            </a:r>
            <a:endParaRPr/>
          </a:p>
          <a:p>
            <a:pPr indent="-251459" lvl="0" marL="342900" rtl="0" algn="l">
              <a:lnSpc>
                <a:spcPct val="100000"/>
              </a:lnSpc>
              <a:spcBef>
                <a:spcPts val="1000"/>
              </a:spcBef>
              <a:spcAft>
                <a:spcPts val="0"/>
              </a:spcAft>
              <a:buSzPts val="1440"/>
              <a:buFont typeface="Noto Sans Symbols"/>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Advantages of  Keyhole</a:t>
            </a:r>
            <a:endParaRPr/>
          </a:p>
        </p:txBody>
      </p:sp>
      <p:sp>
        <p:nvSpPr>
          <p:cNvPr id="176" name="Google Shape;176;p5"/>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Font typeface="Noto Sans Symbols"/>
              <a:buChar char="❖"/>
            </a:pPr>
            <a:r>
              <a:rPr lang="en-US"/>
              <a:t>Monitor and manage social conversations and brand sentiment</a:t>
            </a:r>
            <a:endParaRPr/>
          </a:p>
          <a:p>
            <a:pPr indent="-342900" lvl="0" marL="342900" rtl="0" algn="l">
              <a:lnSpc>
                <a:spcPct val="100000"/>
              </a:lnSpc>
              <a:spcBef>
                <a:spcPts val="1000"/>
              </a:spcBef>
              <a:spcAft>
                <a:spcPts val="0"/>
              </a:spcAft>
              <a:buSzPts val="1600"/>
              <a:buFont typeface="Noto Sans Symbols"/>
              <a:buChar char="❖"/>
            </a:pPr>
            <a:r>
              <a:rPr lang="en-US"/>
              <a:t>Find trending topics</a:t>
            </a:r>
            <a:endParaRPr/>
          </a:p>
          <a:p>
            <a:pPr indent="-342900" lvl="0" marL="342900" rtl="0" algn="l">
              <a:lnSpc>
                <a:spcPct val="100000"/>
              </a:lnSpc>
              <a:spcBef>
                <a:spcPts val="1000"/>
              </a:spcBef>
              <a:spcAft>
                <a:spcPts val="0"/>
              </a:spcAft>
              <a:buSzPts val="1600"/>
              <a:buFont typeface="Noto Sans Symbols"/>
              <a:buChar char="❖"/>
            </a:pPr>
            <a:r>
              <a:rPr lang="en-US"/>
              <a:t>Track and aggregate events and campaign data</a:t>
            </a:r>
            <a:endParaRPr/>
          </a:p>
          <a:p>
            <a:pPr indent="-342900" lvl="0" marL="342900" rtl="0" algn="l">
              <a:lnSpc>
                <a:spcPct val="100000"/>
              </a:lnSpc>
              <a:spcBef>
                <a:spcPts val="1000"/>
              </a:spcBef>
              <a:spcAft>
                <a:spcPts val="0"/>
              </a:spcAft>
              <a:buSzPts val="1600"/>
              <a:buFont typeface="Noto Sans Symbols"/>
              <a:buChar char="❖"/>
            </a:pPr>
            <a:r>
              <a:rPr lang="en-US"/>
              <a:t>Research live and historical data</a:t>
            </a:r>
            <a:endParaRPr/>
          </a:p>
          <a:p>
            <a:pPr indent="-342900" lvl="0" marL="342900" rtl="0" algn="l">
              <a:lnSpc>
                <a:spcPct val="100000"/>
              </a:lnSpc>
              <a:spcBef>
                <a:spcPts val="1000"/>
              </a:spcBef>
              <a:spcAft>
                <a:spcPts val="0"/>
              </a:spcAft>
              <a:buSzPts val="1600"/>
              <a:buFont typeface="Noto Sans Symbols"/>
              <a:buChar char="❖"/>
            </a:pPr>
            <a:r>
              <a:rPr lang="en-US"/>
              <a:t>Analyse your competitors</a:t>
            </a:r>
            <a:endParaRPr/>
          </a:p>
          <a:p>
            <a:pPr indent="-342900" lvl="0" marL="342900" rtl="0" algn="l">
              <a:lnSpc>
                <a:spcPct val="100000"/>
              </a:lnSpc>
              <a:spcBef>
                <a:spcPts val="1000"/>
              </a:spcBef>
              <a:spcAft>
                <a:spcPts val="0"/>
              </a:spcAft>
              <a:buSzPts val="1600"/>
              <a:buFont typeface="Noto Sans Symbols"/>
              <a:buChar char="❖"/>
            </a:pPr>
            <a:r>
              <a:rPr lang="en-US"/>
              <a:t>Easily share in-depth reports with your team</a:t>
            </a:r>
            <a:endParaRPr/>
          </a:p>
          <a:p>
            <a:pPr indent="-241300" lvl="0" marL="342900" rtl="0" algn="l">
              <a:lnSpc>
                <a:spcPct val="100000"/>
              </a:lnSpc>
              <a:spcBef>
                <a:spcPts val="1000"/>
              </a:spcBef>
              <a:spcAft>
                <a:spcPts val="0"/>
              </a:spcAft>
              <a:buSzPts val="16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Details of Dataset</a:t>
            </a:r>
            <a:endParaRPr/>
          </a:p>
        </p:txBody>
      </p:sp>
      <p:sp>
        <p:nvSpPr>
          <p:cNvPr id="182" name="Google Shape;182;p6"/>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457200" lvl="0" marL="558800" rtl="0" algn="l">
              <a:lnSpc>
                <a:spcPct val="100000"/>
              </a:lnSpc>
              <a:spcBef>
                <a:spcPts val="0"/>
              </a:spcBef>
              <a:spcAft>
                <a:spcPts val="0"/>
              </a:spcAft>
              <a:buSzPts val="1600"/>
              <a:buFont typeface="Arial"/>
              <a:buAutoNum type="arabicPeriod"/>
            </a:pPr>
            <a:r>
              <a:rPr lang="en-US"/>
              <a:t>Using Tweepsmap,we did real time analysis of Twitter account.</a:t>
            </a:r>
            <a:endParaRPr/>
          </a:p>
          <a:p>
            <a:pPr indent="-457200" lvl="0" marL="558800" rtl="0" algn="l">
              <a:lnSpc>
                <a:spcPct val="100000"/>
              </a:lnSpc>
              <a:spcBef>
                <a:spcPts val="0"/>
              </a:spcBef>
              <a:spcAft>
                <a:spcPts val="0"/>
              </a:spcAft>
              <a:buSzPts val="1600"/>
              <a:buFont typeface="Arial"/>
              <a:buAutoNum type="arabicPeriod"/>
            </a:pPr>
            <a:r>
              <a:rPr lang="en-US"/>
              <a:t>Using Keyhole,we did analysis based on keywords and hashtags.</a:t>
            </a:r>
            <a:endParaRPr/>
          </a:p>
          <a:p>
            <a:pPr indent="-457200" lvl="0" marL="558800" rtl="0" algn="l">
              <a:lnSpc>
                <a:spcPct val="100000"/>
              </a:lnSpc>
              <a:spcBef>
                <a:spcPts val="0"/>
              </a:spcBef>
              <a:spcAft>
                <a:spcPts val="0"/>
              </a:spcAft>
              <a:buSzPts val="1600"/>
              <a:buFont typeface="Arial"/>
              <a:buAutoNum type="arabicPeriod"/>
            </a:pPr>
            <a:r>
              <a:rPr lang="en-US"/>
              <a:t>We also extracted data using Monkeylearn Api ,we can use the extracted text for analysis purpose using Keyhole.</a:t>
            </a:r>
            <a:endParaRPr/>
          </a:p>
          <a:p>
            <a:pPr indent="0" lvl="0" marL="101600" rtl="0" algn="l">
              <a:lnSpc>
                <a:spcPct val="100000"/>
              </a:lnSpc>
              <a:spcBef>
                <a:spcPts val="0"/>
              </a:spcBef>
              <a:spcAft>
                <a:spcPts val="0"/>
              </a:spcAft>
              <a:buSzPts val="16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7"/>
          <p:cNvPicPr preferRelativeResize="0"/>
          <p:nvPr/>
        </p:nvPicPr>
        <p:blipFill rotWithShape="1">
          <a:blip r:embed="rId3">
            <a:alphaModFix/>
          </a:blip>
          <a:srcRect b="0" l="0" r="0" t="0"/>
          <a:stretch/>
        </p:blipFill>
        <p:spPr>
          <a:xfrm>
            <a:off x="848589" y="1247141"/>
            <a:ext cx="10355121" cy="4544059"/>
          </a:xfrm>
          <a:prstGeom prst="rect">
            <a:avLst/>
          </a:prstGeom>
          <a:noFill/>
          <a:ln>
            <a:noFill/>
          </a:ln>
        </p:spPr>
      </p:pic>
      <p:sp>
        <p:nvSpPr>
          <p:cNvPr id="188" name="Google Shape;188;p7"/>
          <p:cNvSpPr txBox="1"/>
          <p:nvPr/>
        </p:nvSpPr>
        <p:spPr>
          <a:xfrm>
            <a:off x="584200" y="5930900"/>
            <a:ext cx="10883900" cy="584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Observation:</a:t>
            </a:r>
            <a:r>
              <a:rPr b="0" i="0" lang="en-US" sz="1600" u="none" cap="none" strike="noStrike">
                <a:solidFill>
                  <a:srgbClr val="000000"/>
                </a:solidFill>
                <a:latin typeface="Arial"/>
                <a:ea typeface="Arial"/>
                <a:cs typeface="Arial"/>
                <a:sym typeface="Arial"/>
              </a:rPr>
              <a:t>This visualized data displays the country wise tweets on my twitter account means it shows the number of tweets from various countries . </a:t>
            </a:r>
            <a:endParaRPr b="0" i="0" sz="1600" u="none" cap="none" strike="noStrike">
              <a:solidFill>
                <a:srgbClr val="000000"/>
              </a:solidFill>
              <a:latin typeface="Arial"/>
              <a:ea typeface="Arial"/>
              <a:cs typeface="Arial"/>
              <a:sym typeface="Arial"/>
            </a:endParaRPr>
          </a:p>
        </p:txBody>
      </p:sp>
      <p:sp>
        <p:nvSpPr>
          <p:cNvPr id="189" name="Google Shape;189;p7"/>
          <p:cNvSpPr/>
          <p:nvPr/>
        </p:nvSpPr>
        <p:spPr>
          <a:xfrm>
            <a:off x="4749317" y="3275112"/>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7"/>
          <p:cNvSpPr txBox="1"/>
          <p:nvPr/>
        </p:nvSpPr>
        <p:spPr>
          <a:xfrm>
            <a:off x="645212" y="452718"/>
            <a:ext cx="9404700" cy="7944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200"/>
              <a:buFont typeface="Century Gothic"/>
              <a:buNone/>
            </a:pPr>
            <a:r>
              <a:rPr b="0" i="0" lang="en-US" sz="4200" u="none" cap="none" strike="noStrike">
                <a:solidFill>
                  <a:schemeClr val="lt2"/>
                </a:solidFill>
                <a:latin typeface="Century Gothic"/>
                <a:ea typeface="Century Gothic"/>
                <a:cs typeface="Century Gothic"/>
                <a:sym typeface="Century Gothic"/>
              </a:rPr>
              <a:t>Visualization using Tweepsmap</a:t>
            </a:r>
            <a:endParaRPr b="0" i="0" sz="4200" u="none" cap="none" strike="noStrike">
              <a:solidFill>
                <a:schemeClr val="lt2"/>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8"/>
          <p:cNvPicPr preferRelativeResize="0"/>
          <p:nvPr/>
        </p:nvPicPr>
        <p:blipFill rotWithShape="1">
          <a:blip r:embed="rId3">
            <a:alphaModFix/>
          </a:blip>
          <a:srcRect b="0" l="0" r="0" t="0"/>
          <a:stretch/>
        </p:blipFill>
        <p:spPr>
          <a:xfrm>
            <a:off x="631098" y="495945"/>
            <a:ext cx="10421805" cy="4591691"/>
          </a:xfrm>
          <a:prstGeom prst="rect">
            <a:avLst/>
          </a:prstGeom>
          <a:noFill/>
          <a:ln>
            <a:noFill/>
          </a:ln>
        </p:spPr>
      </p:pic>
      <p:sp>
        <p:nvSpPr>
          <p:cNvPr id="196" name="Google Shape;196;p8"/>
          <p:cNvSpPr txBox="1"/>
          <p:nvPr/>
        </p:nvSpPr>
        <p:spPr>
          <a:xfrm>
            <a:off x="631098" y="5397500"/>
            <a:ext cx="10519502"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Observation</a:t>
            </a:r>
            <a:r>
              <a:rPr b="0" i="0" lang="en-US" sz="1600" u="none" cap="none" strike="noStrike">
                <a:solidFill>
                  <a:srgbClr val="000000"/>
                </a:solidFill>
                <a:latin typeface="Arial"/>
                <a:ea typeface="Arial"/>
                <a:cs typeface="Arial"/>
                <a:sym typeface="Arial"/>
              </a:rPr>
              <a:t>:Sentiment analysis, also known as opinion mining, opinion extraction, sentiment mining or subjectivity analysis, is the process of analyzing if a piece of online writing (social media mentions, blog posts, news sites, or any other piece) expresses positive, negative, or neutral attitude.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9"/>
          <p:cNvPicPr preferRelativeResize="0"/>
          <p:nvPr/>
        </p:nvPicPr>
        <p:blipFill rotWithShape="1">
          <a:blip r:embed="rId3">
            <a:alphaModFix/>
          </a:blip>
          <a:srcRect b="-1700" l="0" r="0" t="1700"/>
          <a:stretch/>
        </p:blipFill>
        <p:spPr>
          <a:xfrm>
            <a:off x="829534" y="741049"/>
            <a:ext cx="10431331" cy="4486901"/>
          </a:xfrm>
          <a:prstGeom prst="rect">
            <a:avLst/>
          </a:prstGeom>
          <a:noFill/>
          <a:ln>
            <a:noFill/>
          </a:ln>
        </p:spPr>
      </p:pic>
      <p:sp>
        <p:nvSpPr>
          <p:cNvPr id="202" name="Google Shape;202;p9"/>
          <p:cNvSpPr txBox="1"/>
          <p:nvPr/>
        </p:nvSpPr>
        <p:spPr>
          <a:xfrm>
            <a:off x="889000" y="5575300"/>
            <a:ext cx="99187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Observation:</a:t>
            </a:r>
            <a:r>
              <a:rPr b="0" i="0" lang="en-US" sz="1800" u="none" cap="none" strike="noStrike">
                <a:solidFill>
                  <a:srgbClr val="000000"/>
                </a:solidFill>
                <a:latin typeface="Arial"/>
                <a:ea typeface="Arial"/>
                <a:cs typeface="Arial"/>
                <a:sym typeface="Arial"/>
              </a:rPr>
              <a:t>Text analysis of twitter account,dispaying popular hashtags and keywords.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