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7" r:id="rId3"/>
    <p:sldId id="258" r:id="rId4"/>
    <p:sldId id="259" r:id="rId5"/>
    <p:sldId id="260" r:id="rId6"/>
    <p:sldId id="264" r:id="rId7"/>
    <p:sldId id="262" r:id="rId8"/>
    <p:sldId id="261"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22401918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21695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3556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3373510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071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4219956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876192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252591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3207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C39F7-3E60-46EE-802B-9AC23E8B93E4}"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119057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C39F7-3E60-46EE-802B-9AC23E8B93E4}" type="datetimeFigureOut">
              <a:rPr lang="en-GB" smtClean="0"/>
              <a:t>23/09/2020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27036062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C39F7-3E60-46EE-802B-9AC23E8B93E4}" type="datetimeFigureOut">
              <a:rPr lang="en-GB" smtClean="0"/>
              <a:t>23/09/2020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4432845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C39F7-3E60-46EE-802B-9AC23E8B93E4}" type="datetimeFigureOut">
              <a:rPr lang="en-GB" smtClean="0"/>
              <a:t>23/09/2020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412762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C39F7-3E60-46EE-802B-9AC23E8B93E4}" type="datetimeFigureOut">
              <a:rPr lang="en-GB" smtClean="0"/>
              <a:t>23/09/2020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385879715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C39F7-3E60-46EE-802B-9AC23E8B93E4}" type="datetimeFigureOut">
              <a:rPr lang="en-GB" smtClean="0"/>
              <a:t>23/09/2020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5383452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C39F7-3E60-46EE-802B-9AC23E8B93E4}" type="datetimeFigureOut">
              <a:rPr lang="en-GB" smtClean="0"/>
              <a:t>23/09/2020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DC0862-AE99-454C-95A1-6F41C666B7AF}" type="slidenum">
              <a:rPr lang="en-GB" smtClean="0"/>
              <a:t>‹#›</a:t>
            </a:fld>
            <a:endParaRPr lang="en-GB"/>
          </a:p>
        </p:txBody>
      </p:sp>
    </p:spTree>
    <p:extLst>
      <p:ext uri="{BB962C8B-B14F-4D97-AF65-F5344CB8AC3E}">
        <p14:creationId xmlns:p14="http://schemas.microsoft.com/office/powerpoint/2010/main" val="410799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BC39F7-3E60-46EE-802B-9AC23E8B93E4}" type="datetimeFigureOut">
              <a:rPr lang="en-GB" smtClean="0"/>
              <a:t>23/09/2020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DC0862-AE99-454C-95A1-6F41C666B7AF}" type="slidenum">
              <a:rPr lang="en-GB" smtClean="0"/>
              <a:t>‹#›</a:t>
            </a:fld>
            <a:endParaRPr lang="en-GB"/>
          </a:p>
        </p:txBody>
      </p:sp>
    </p:spTree>
    <p:extLst>
      <p:ext uri="{BB962C8B-B14F-4D97-AF65-F5344CB8AC3E}">
        <p14:creationId xmlns:p14="http://schemas.microsoft.com/office/powerpoint/2010/main" val="75120616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76C4-F229-42F7-B64A-B53BE565EBD3}"/>
              </a:ext>
            </a:extLst>
          </p:cNvPr>
          <p:cNvSpPr>
            <a:spLocks noGrp="1"/>
          </p:cNvSpPr>
          <p:nvPr>
            <p:ph type="ctrTitle"/>
          </p:nvPr>
        </p:nvSpPr>
        <p:spPr>
          <a:xfrm>
            <a:off x="1500326" y="2885242"/>
            <a:ext cx="7901126" cy="1376039"/>
          </a:xfrm>
          <a:noFill/>
        </p:spPr>
        <p:txBody>
          <a:bodyPr anchor="ctr">
            <a:normAutofit/>
          </a:bodyPr>
          <a:lstStyle/>
          <a:p>
            <a:pPr algn="ctr"/>
            <a:r>
              <a:rPr lang="en-GB" sz="3600" dirty="0">
                <a:solidFill>
                  <a:srgbClr val="080808"/>
                </a:solidFill>
              </a:rPr>
              <a:t>SSC Active Learning</a:t>
            </a:r>
            <a:br>
              <a:rPr lang="en-GB" sz="3600" dirty="0">
                <a:solidFill>
                  <a:srgbClr val="080808"/>
                </a:solidFill>
              </a:rPr>
            </a:br>
            <a:r>
              <a:rPr lang="en-GB" sz="3600" dirty="0">
                <a:solidFill>
                  <a:srgbClr val="080808"/>
                </a:solidFill>
              </a:rPr>
              <a:t>Java Parser Generator – </a:t>
            </a:r>
            <a:r>
              <a:rPr lang="en-GB" sz="3600" dirty="0" err="1">
                <a:solidFill>
                  <a:srgbClr val="080808"/>
                </a:solidFill>
              </a:rPr>
              <a:t>JavaCC</a:t>
            </a:r>
            <a:endParaRPr lang="en-GB" sz="3600" dirty="0">
              <a:solidFill>
                <a:srgbClr val="080808"/>
              </a:solidFill>
            </a:endParaRPr>
          </a:p>
        </p:txBody>
      </p:sp>
      <p:sp>
        <p:nvSpPr>
          <p:cNvPr id="3" name="Subtitle 2">
            <a:extLst>
              <a:ext uri="{FF2B5EF4-FFF2-40B4-BE49-F238E27FC236}">
                <a16:creationId xmlns:a16="http://schemas.microsoft.com/office/drawing/2014/main" id="{D4062524-2290-474F-86F2-34E3B23BE0B7}"/>
              </a:ext>
            </a:extLst>
          </p:cNvPr>
          <p:cNvSpPr>
            <a:spLocks noGrp="1"/>
          </p:cNvSpPr>
          <p:nvPr>
            <p:ph type="subTitle" idx="1"/>
          </p:nvPr>
        </p:nvSpPr>
        <p:spPr>
          <a:xfrm>
            <a:off x="665825" y="4731987"/>
            <a:ext cx="3748538" cy="1704324"/>
          </a:xfrm>
          <a:noFill/>
        </p:spPr>
        <p:txBody>
          <a:bodyPr>
            <a:normAutofit fontScale="32500" lnSpcReduction="20000"/>
          </a:bodyPr>
          <a:lstStyle/>
          <a:p>
            <a:pPr algn="l"/>
            <a:r>
              <a:rPr lang="en-GB" sz="5600" dirty="0">
                <a:solidFill>
                  <a:schemeClr val="tx1"/>
                </a:solidFill>
              </a:rPr>
              <a:t>Done by:</a:t>
            </a:r>
          </a:p>
          <a:p>
            <a:pPr algn="l"/>
            <a:r>
              <a:rPr lang="en-GB" sz="5600" dirty="0">
                <a:solidFill>
                  <a:schemeClr val="tx1"/>
                </a:solidFill>
              </a:rPr>
              <a:t>PA29- </a:t>
            </a:r>
            <a:r>
              <a:rPr lang="en-GB" sz="5600" dirty="0" err="1">
                <a:solidFill>
                  <a:schemeClr val="tx1"/>
                </a:solidFill>
              </a:rPr>
              <a:t>Shrutika</a:t>
            </a:r>
            <a:r>
              <a:rPr lang="en-GB" sz="5600" dirty="0">
                <a:solidFill>
                  <a:schemeClr val="tx1"/>
                </a:solidFill>
              </a:rPr>
              <a:t> Singh</a:t>
            </a:r>
          </a:p>
          <a:p>
            <a:pPr algn="l"/>
            <a:r>
              <a:rPr lang="en-GB" sz="5600" dirty="0">
                <a:solidFill>
                  <a:schemeClr val="tx1"/>
                </a:solidFill>
              </a:rPr>
              <a:t>PA49- Shreya Sundkar</a:t>
            </a:r>
          </a:p>
          <a:p>
            <a:pPr algn="l"/>
            <a:r>
              <a:rPr lang="en-GB" sz="5600" dirty="0">
                <a:solidFill>
                  <a:schemeClr val="tx1"/>
                </a:solidFill>
              </a:rPr>
              <a:t>PA62- </a:t>
            </a:r>
            <a:r>
              <a:rPr lang="en-GB" sz="5600" dirty="0" err="1">
                <a:solidFill>
                  <a:schemeClr val="tx1"/>
                </a:solidFill>
              </a:rPr>
              <a:t>Shriyash</a:t>
            </a:r>
            <a:r>
              <a:rPr lang="en-GB" sz="5600" dirty="0">
                <a:solidFill>
                  <a:schemeClr val="tx1"/>
                </a:solidFill>
              </a:rPr>
              <a:t> </a:t>
            </a:r>
            <a:r>
              <a:rPr lang="en-GB" sz="5600" dirty="0" err="1">
                <a:solidFill>
                  <a:schemeClr val="tx1"/>
                </a:solidFill>
              </a:rPr>
              <a:t>Shingare</a:t>
            </a:r>
            <a:endParaRPr lang="en-GB" sz="5600" dirty="0">
              <a:solidFill>
                <a:schemeClr val="tx1"/>
              </a:solidFill>
            </a:endParaRPr>
          </a:p>
          <a:p>
            <a:pPr algn="l"/>
            <a:r>
              <a:rPr lang="en-GB" sz="5600" dirty="0">
                <a:solidFill>
                  <a:schemeClr val="tx1"/>
                </a:solidFill>
              </a:rPr>
              <a:t>PA67- Neel </a:t>
            </a:r>
            <a:r>
              <a:rPr lang="en-GB" sz="5600" dirty="0" err="1">
                <a:solidFill>
                  <a:schemeClr val="tx1"/>
                </a:solidFill>
              </a:rPr>
              <a:t>Khalade</a:t>
            </a:r>
            <a:endParaRPr lang="en-GB" sz="5600" dirty="0">
              <a:solidFill>
                <a:schemeClr val="tx1"/>
              </a:solidFill>
            </a:endParaRPr>
          </a:p>
          <a:p>
            <a:endParaRPr lang="en-GB" sz="2000" dirty="0">
              <a:solidFill>
                <a:srgbClr val="080808"/>
              </a:solidFill>
            </a:endParaRPr>
          </a:p>
        </p:txBody>
      </p:sp>
      <p:pic>
        <p:nvPicPr>
          <p:cNvPr id="4" name="Picture 3">
            <a:extLst>
              <a:ext uri="{FF2B5EF4-FFF2-40B4-BE49-F238E27FC236}">
                <a16:creationId xmlns:a16="http://schemas.microsoft.com/office/drawing/2014/main" id="{4339AC35-DE1F-4457-9789-9228F57DF4C8}"/>
              </a:ext>
            </a:extLst>
          </p:cNvPr>
          <p:cNvPicPr>
            <a:picLocks noChangeAspect="1"/>
          </p:cNvPicPr>
          <p:nvPr/>
        </p:nvPicPr>
        <p:blipFill>
          <a:blip r:embed="rId2"/>
          <a:stretch>
            <a:fillRect/>
          </a:stretch>
        </p:blipFill>
        <p:spPr>
          <a:xfrm>
            <a:off x="1524000" y="327860"/>
            <a:ext cx="7198287" cy="2468605"/>
          </a:xfrm>
          <a:prstGeom prst="rect">
            <a:avLst/>
          </a:prstGeom>
        </p:spPr>
      </p:pic>
    </p:spTree>
    <p:extLst>
      <p:ext uri="{BB962C8B-B14F-4D97-AF65-F5344CB8AC3E}">
        <p14:creationId xmlns:p14="http://schemas.microsoft.com/office/powerpoint/2010/main" val="316600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8F49-AE46-4CA3-8424-15CA846DAFE6}"/>
              </a:ext>
            </a:extLst>
          </p:cNvPr>
          <p:cNvSpPr>
            <a:spLocks noGrp="1"/>
          </p:cNvSpPr>
          <p:nvPr>
            <p:ph type="title"/>
          </p:nvPr>
        </p:nvSpPr>
        <p:spPr>
          <a:xfrm>
            <a:off x="744080" y="2765641"/>
            <a:ext cx="10703839" cy="1326718"/>
          </a:xfrm>
        </p:spPr>
        <p:txBody>
          <a:bodyPr>
            <a:normAutofit/>
          </a:bodyPr>
          <a:lstStyle/>
          <a:p>
            <a:pPr algn="ctr"/>
            <a:r>
              <a:rPr lang="en-GB" sz="6600" b="1" dirty="0">
                <a:solidFill>
                  <a:schemeClr val="tx1"/>
                </a:solidFill>
              </a:rPr>
              <a:t>Thank You!</a:t>
            </a:r>
          </a:p>
        </p:txBody>
      </p:sp>
    </p:spTree>
    <p:extLst>
      <p:ext uri="{BB962C8B-B14F-4D97-AF65-F5344CB8AC3E}">
        <p14:creationId xmlns:p14="http://schemas.microsoft.com/office/powerpoint/2010/main" val="417885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7F08-DF39-4017-9997-5122CFED4BE8}"/>
              </a:ext>
            </a:extLst>
          </p:cNvPr>
          <p:cNvSpPr>
            <a:spLocks noGrp="1"/>
          </p:cNvSpPr>
          <p:nvPr>
            <p:ph type="title"/>
          </p:nvPr>
        </p:nvSpPr>
        <p:spPr>
          <a:xfrm>
            <a:off x="1797666" y="201228"/>
            <a:ext cx="8596668" cy="828583"/>
          </a:xfrm>
        </p:spPr>
        <p:txBody>
          <a:bodyPr/>
          <a:lstStyle/>
          <a:p>
            <a:pPr algn="ctr"/>
            <a:r>
              <a:rPr lang="en-IN" u="sng" dirty="0">
                <a:solidFill>
                  <a:schemeClr val="tx1"/>
                </a:solidFill>
              </a:rPr>
              <a:t>What is a Parser Generator?</a:t>
            </a:r>
            <a:endParaRPr lang="en-GB" u="sng" dirty="0">
              <a:solidFill>
                <a:schemeClr val="tx1"/>
              </a:solidFill>
            </a:endParaRPr>
          </a:p>
        </p:txBody>
      </p:sp>
      <p:sp>
        <p:nvSpPr>
          <p:cNvPr id="3" name="Content Placeholder 2">
            <a:extLst>
              <a:ext uri="{FF2B5EF4-FFF2-40B4-BE49-F238E27FC236}">
                <a16:creationId xmlns:a16="http://schemas.microsoft.com/office/drawing/2014/main" id="{F1E2F1CB-B3B0-46E4-AD8D-8AAB42BF0ECF}"/>
              </a:ext>
            </a:extLst>
          </p:cNvPr>
          <p:cNvSpPr>
            <a:spLocks noGrp="1"/>
          </p:cNvSpPr>
          <p:nvPr>
            <p:ph idx="1"/>
          </p:nvPr>
        </p:nvSpPr>
        <p:spPr>
          <a:xfrm>
            <a:off x="659578" y="1154098"/>
            <a:ext cx="10020260" cy="5424256"/>
          </a:xfrm>
        </p:spPr>
        <p:txBody>
          <a:bodyPr>
            <a:noAutofit/>
          </a:bodyPr>
          <a:lstStyle/>
          <a:p>
            <a:r>
              <a:rPr lang="en-US" dirty="0">
                <a:solidFill>
                  <a:schemeClr val="tx1"/>
                </a:solidFill>
              </a:rPr>
              <a:t>A parser generator takes a grammar as input and automatically generates source code that can parse streams of characters using the grammar. The generated code is a parser, which takes a sequence of characters and tries to match the sequence against the </a:t>
            </a:r>
            <a:r>
              <a:rPr lang="en-US" dirty="0" err="1">
                <a:solidFill>
                  <a:schemeClr val="tx1"/>
                </a:solidFill>
              </a:rPr>
              <a:t>grammar.The</a:t>
            </a:r>
            <a:r>
              <a:rPr lang="en-US" dirty="0">
                <a:solidFill>
                  <a:schemeClr val="tx1"/>
                </a:solidFill>
              </a:rPr>
              <a:t> parser typically produces a parse tree, which shows how grammar productions are expanded into a sentence that matches the character sequence. The root of the parse tree is the starting nonterminal of the grammar. Each node of the parse tree expands into one production of the grammar.</a:t>
            </a:r>
          </a:p>
          <a:p>
            <a:r>
              <a:rPr lang="en-GB" sz="2000" b="1" i="0" dirty="0">
                <a:solidFill>
                  <a:schemeClr val="tx1"/>
                </a:solidFill>
                <a:effectLst/>
              </a:rPr>
              <a:t>Types of Java Parser </a:t>
            </a:r>
            <a:r>
              <a:rPr lang="en-GB" sz="2000" b="1" dirty="0">
                <a:solidFill>
                  <a:schemeClr val="tx1"/>
                </a:solidFill>
              </a:rPr>
              <a:t>G</a:t>
            </a:r>
            <a:r>
              <a:rPr lang="en-GB" sz="2000" b="1" i="0" dirty="0">
                <a:solidFill>
                  <a:schemeClr val="tx1"/>
                </a:solidFill>
                <a:effectLst/>
              </a:rPr>
              <a:t>enerator tools:</a:t>
            </a:r>
          </a:p>
          <a:p>
            <a:pPr>
              <a:buFont typeface="+mj-lt"/>
              <a:buAutoNum type="arabicPeriod"/>
            </a:pPr>
            <a:r>
              <a:rPr lang="en-GB" b="0" i="0" dirty="0">
                <a:solidFill>
                  <a:schemeClr val="tx1"/>
                </a:solidFill>
                <a:effectLst/>
              </a:rPr>
              <a:t>Bottom up Parser Generators Tools:</a:t>
            </a:r>
          </a:p>
          <a:p>
            <a:pPr marL="685800" lvl="1">
              <a:buFont typeface="Arial" panose="020B0604020202020204" pitchFamily="34" charset="0"/>
              <a:buChar char="•"/>
            </a:pPr>
            <a:r>
              <a:rPr lang="en-GB" sz="1800" b="0" i="0" dirty="0" err="1">
                <a:solidFill>
                  <a:schemeClr val="tx1"/>
                </a:solidFill>
                <a:effectLst/>
              </a:rPr>
              <a:t>JavaCUP</a:t>
            </a:r>
            <a:r>
              <a:rPr lang="en-GB" sz="1800" b="0" i="0" dirty="0">
                <a:solidFill>
                  <a:schemeClr val="tx1"/>
                </a:solidFill>
                <a:effectLst/>
              </a:rPr>
              <a:t>;</a:t>
            </a:r>
          </a:p>
          <a:p>
            <a:pPr marL="685800" lvl="1">
              <a:buFont typeface="Arial" panose="020B0604020202020204" pitchFamily="34" charset="0"/>
              <a:buChar char="•"/>
            </a:pPr>
            <a:r>
              <a:rPr lang="en-GB" sz="1800" b="0" i="0" dirty="0">
                <a:solidFill>
                  <a:schemeClr val="tx1"/>
                </a:solidFill>
                <a:effectLst/>
              </a:rPr>
              <a:t>jay, YACC for Java</a:t>
            </a:r>
          </a:p>
          <a:p>
            <a:pPr marL="685800" lvl="1">
              <a:buFont typeface="Arial" panose="020B0604020202020204" pitchFamily="34" charset="0"/>
              <a:buChar char="•"/>
            </a:pPr>
            <a:r>
              <a:rPr lang="en-GB" sz="1800" b="0" i="0" dirty="0" err="1">
                <a:solidFill>
                  <a:schemeClr val="tx1"/>
                </a:solidFill>
                <a:effectLst/>
              </a:rPr>
              <a:t>SableCC,The</a:t>
            </a:r>
            <a:r>
              <a:rPr lang="en-GB" sz="1800" b="0" i="0" dirty="0">
                <a:solidFill>
                  <a:schemeClr val="tx1"/>
                </a:solidFill>
                <a:effectLst/>
              </a:rPr>
              <a:t> Sable Compiler </a:t>
            </a:r>
            <a:r>
              <a:rPr lang="en-GB" sz="1800" b="0" i="0" dirty="0" err="1">
                <a:solidFill>
                  <a:schemeClr val="tx1"/>
                </a:solidFill>
                <a:effectLst/>
              </a:rPr>
              <a:t>Compiler</a:t>
            </a:r>
            <a:endParaRPr lang="en-GB" sz="1800" dirty="0">
              <a:solidFill>
                <a:schemeClr val="tx1"/>
              </a:solidFill>
            </a:endParaRPr>
          </a:p>
          <a:p>
            <a:pPr>
              <a:buFont typeface="+mj-lt"/>
              <a:buAutoNum type="arabicPeriod"/>
            </a:pPr>
            <a:r>
              <a:rPr lang="en-GB" b="0" i="0" dirty="0" err="1">
                <a:solidFill>
                  <a:schemeClr val="tx1"/>
                </a:solidFill>
                <a:effectLst/>
              </a:rPr>
              <a:t>Topdown</a:t>
            </a:r>
            <a:r>
              <a:rPr lang="en-GB" b="0" i="0" dirty="0">
                <a:solidFill>
                  <a:schemeClr val="tx1"/>
                </a:solidFill>
                <a:effectLst/>
              </a:rPr>
              <a:t> Parser Generators Tools:</a:t>
            </a:r>
          </a:p>
          <a:p>
            <a:pPr marL="685800" lvl="1">
              <a:buFont typeface="Arial" panose="020B0604020202020204" pitchFamily="34" charset="0"/>
              <a:buChar char="•"/>
            </a:pPr>
            <a:r>
              <a:rPr lang="en-GB" sz="1800" b="0" i="0" dirty="0">
                <a:solidFill>
                  <a:schemeClr val="tx1"/>
                </a:solidFill>
                <a:effectLst/>
              </a:rPr>
              <a:t>ANTLR, Another Tool for Language Recognition</a:t>
            </a:r>
          </a:p>
          <a:p>
            <a:pPr marL="685800" lvl="1">
              <a:buFont typeface="Arial" panose="020B0604020202020204" pitchFamily="34" charset="0"/>
              <a:buChar char="•"/>
            </a:pPr>
            <a:r>
              <a:rPr lang="en-GB" sz="1800" b="0" i="0" dirty="0" err="1">
                <a:solidFill>
                  <a:schemeClr val="tx1"/>
                </a:solidFill>
                <a:effectLst/>
              </a:rPr>
              <a:t>JavaCC</a:t>
            </a:r>
            <a:r>
              <a:rPr lang="en-GB" sz="1800" b="0" i="0" dirty="0">
                <a:solidFill>
                  <a:schemeClr val="tx1"/>
                </a:solidFill>
                <a:effectLst/>
              </a:rPr>
              <a:t>, Java Compiler </a:t>
            </a:r>
            <a:r>
              <a:rPr lang="en-GB" sz="1800" b="0" i="0" dirty="0" err="1">
                <a:solidFill>
                  <a:schemeClr val="tx1"/>
                </a:solidFill>
                <a:effectLst/>
              </a:rPr>
              <a:t>Compiler</a:t>
            </a:r>
            <a:endParaRPr lang="en-GB" sz="1800" dirty="0">
              <a:solidFill>
                <a:schemeClr val="tx1"/>
              </a:solidFill>
            </a:endParaRPr>
          </a:p>
        </p:txBody>
      </p:sp>
    </p:spTree>
    <p:extLst>
      <p:ext uri="{BB962C8B-B14F-4D97-AF65-F5344CB8AC3E}">
        <p14:creationId xmlns:p14="http://schemas.microsoft.com/office/powerpoint/2010/main" val="217714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5443-22A6-4B9B-98BC-5F01E784825B}"/>
              </a:ext>
            </a:extLst>
          </p:cNvPr>
          <p:cNvSpPr>
            <a:spLocks noGrp="1"/>
          </p:cNvSpPr>
          <p:nvPr>
            <p:ph type="title"/>
          </p:nvPr>
        </p:nvSpPr>
        <p:spPr>
          <a:xfrm>
            <a:off x="1556223" y="352147"/>
            <a:ext cx="8596668" cy="677662"/>
          </a:xfrm>
        </p:spPr>
        <p:txBody>
          <a:bodyPr/>
          <a:lstStyle/>
          <a:p>
            <a:pPr algn="ctr"/>
            <a:r>
              <a:rPr lang="en-IN" u="sng" dirty="0" err="1">
                <a:solidFill>
                  <a:schemeClr val="tx1"/>
                </a:solidFill>
              </a:rPr>
              <a:t>JavaCC</a:t>
            </a:r>
            <a:endParaRPr lang="en-GB" u="sng" dirty="0">
              <a:solidFill>
                <a:schemeClr val="tx1"/>
              </a:solidFill>
            </a:endParaRPr>
          </a:p>
        </p:txBody>
      </p:sp>
      <p:sp>
        <p:nvSpPr>
          <p:cNvPr id="3" name="Content Placeholder 2">
            <a:extLst>
              <a:ext uri="{FF2B5EF4-FFF2-40B4-BE49-F238E27FC236}">
                <a16:creationId xmlns:a16="http://schemas.microsoft.com/office/drawing/2014/main" id="{E41C078B-BA12-4885-81F9-E7B1A9657C66}"/>
              </a:ext>
            </a:extLst>
          </p:cNvPr>
          <p:cNvSpPr>
            <a:spLocks noGrp="1"/>
          </p:cNvSpPr>
          <p:nvPr>
            <p:ph idx="1"/>
          </p:nvPr>
        </p:nvSpPr>
        <p:spPr>
          <a:xfrm>
            <a:off x="677334" y="1331651"/>
            <a:ext cx="4738045" cy="4918229"/>
          </a:xfrm>
        </p:spPr>
        <p:txBody>
          <a:bodyPr>
            <a:normAutofit/>
          </a:bodyPr>
          <a:lstStyle/>
          <a:p>
            <a:r>
              <a:rPr lang="en-US" dirty="0">
                <a:solidFill>
                  <a:schemeClr val="tx1"/>
                </a:solidFill>
              </a:rPr>
              <a:t>Java Compiler </a:t>
            </a:r>
            <a:r>
              <a:rPr lang="en-US" dirty="0" err="1">
                <a:solidFill>
                  <a:schemeClr val="tx1"/>
                </a:solidFill>
              </a:rPr>
              <a:t>Compiler</a:t>
            </a:r>
            <a:r>
              <a:rPr lang="en-US" dirty="0">
                <a:solidFill>
                  <a:schemeClr val="tx1"/>
                </a:solidFill>
              </a:rPr>
              <a:t> (</a:t>
            </a:r>
            <a:r>
              <a:rPr lang="en-US" dirty="0" err="1">
                <a:solidFill>
                  <a:schemeClr val="tx1"/>
                </a:solidFill>
              </a:rPr>
              <a:t>JavaCC</a:t>
            </a:r>
            <a:r>
              <a:rPr lang="en-US" dirty="0">
                <a:solidFill>
                  <a:schemeClr val="tx1"/>
                </a:solidFill>
              </a:rPr>
              <a:t>) is the most popular parser generator for use with Java </a:t>
            </a:r>
            <a:r>
              <a:rPr lang="en-US" dirty="0" err="1">
                <a:solidFill>
                  <a:schemeClr val="tx1"/>
                </a:solidFill>
              </a:rPr>
              <a:t>applications.A</a:t>
            </a:r>
            <a:r>
              <a:rPr lang="en-US" dirty="0">
                <a:solidFill>
                  <a:schemeClr val="tx1"/>
                </a:solidFill>
              </a:rPr>
              <a:t> parser generator is a tool that reads a grammar specification and converts it to a Java program that can recognize matches to the grammar.</a:t>
            </a:r>
          </a:p>
          <a:p>
            <a:endParaRPr lang="en-US" dirty="0">
              <a:solidFill>
                <a:schemeClr val="tx1"/>
              </a:solidFill>
            </a:endParaRPr>
          </a:p>
          <a:p>
            <a:r>
              <a:rPr lang="en-US" dirty="0">
                <a:solidFill>
                  <a:schemeClr val="tx1"/>
                </a:solidFill>
              </a:rPr>
              <a:t>In addition to the parser generator itself, </a:t>
            </a:r>
            <a:r>
              <a:rPr lang="en-US" dirty="0" err="1">
                <a:solidFill>
                  <a:schemeClr val="tx1"/>
                </a:solidFill>
              </a:rPr>
              <a:t>JavaCC</a:t>
            </a:r>
            <a:r>
              <a:rPr lang="en-US" dirty="0">
                <a:solidFill>
                  <a:schemeClr val="tx1"/>
                </a:solidFill>
              </a:rPr>
              <a:t> provides other standard capabilities related to parser generation such as tree building (via a tool called </a:t>
            </a:r>
            <a:r>
              <a:rPr lang="en-US" dirty="0" err="1">
                <a:solidFill>
                  <a:schemeClr val="tx1"/>
                </a:solidFill>
              </a:rPr>
              <a:t>JJTree</a:t>
            </a:r>
            <a:r>
              <a:rPr lang="en-US" dirty="0">
                <a:solidFill>
                  <a:schemeClr val="tx1"/>
                </a:solidFill>
              </a:rPr>
              <a:t> included with </a:t>
            </a:r>
            <a:r>
              <a:rPr lang="en-US" dirty="0" err="1">
                <a:solidFill>
                  <a:schemeClr val="tx1"/>
                </a:solidFill>
              </a:rPr>
              <a:t>JavaCC</a:t>
            </a:r>
            <a:r>
              <a:rPr lang="en-US" dirty="0">
                <a:solidFill>
                  <a:schemeClr val="tx1"/>
                </a:solidFill>
              </a:rPr>
              <a:t>), actions, and debugging. All you need to run a </a:t>
            </a:r>
            <a:r>
              <a:rPr lang="en-US" dirty="0" err="1">
                <a:solidFill>
                  <a:schemeClr val="tx1"/>
                </a:solidFill>
              </a:rPr>
              <a:t>JavaCC</a:t>
            </a:r>
            <a:r>
              <a:rPr lang="en-US" dirty="0">
                <a:solidFill>
                  <a:schemeClr val="tx1"/>
                </a:solidFill>
              </a:rPr>
              <a:t> parser, once generated, is a Java Runtime Environment (JRE).</a:t>
            </a:r>
          </a:p>
        </p:txBody>
      </p:sp>
      <p:pic>
        <p:nvPicPr>
          <p:cNvPr id="4" name="Picture 3">
            <a:extLst>
              <a:ext uri="{FF2B5EF4-FFF2-40B4-BE49-F238E27FC236}">
                <a16:creationId xmlns:a16="http://schemas.microsoft.com/office/drawing/2014/main" id="{F85E4CA6-1177-494C-AA2C-B3AFCF642BEE}"/>
              </a:ext>
            </a:extLst>
          </p:cNvPr>
          <p:cNvPicPr>
            <a:picLocks noChangeAspect="1"/>
          </p:cNvPicPr>
          <p:nvPr/>
        </p:nvPicPr>
        <p:blipFill rotWithShape="1">
          <a:blip r:embed="rId2"/>
          <a:srcRect t="12191"/>
          <a:stretch/>
        </p:blipFill>
        <p:spPr>
          <a:xfrm>
            <a:off x="5566628" y="1464815"/>
            <a:ext cx="6355770" cy="4705166"/>
          </a:xfrm>
          <a:prstGeom prst="rect">
            <a:avLst/>
          </a:prstGeom>
        </p:spPr>
      </p:pic>
    </p:spTree>
    <p:extLst>
      <p:ext uri="{BB962C8B-B14F-4D97-AF65-F5344CB8AC3E}">
        <p14:creationId xmlns:p14="http://schemas.microsoft.com/office/powerpoint/2010/main" val="296154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382F-8BB0-47E2-9DEE-1ED45E245D26}"/>
              </a:ext>
            </a:extLst>
          </p:cNvPr>
          <p:cNvSpPr>
            <a:spLocks noGrp="1"/>
          </p:cNvSpPr>
          <p:nvPr>
            <p:ph type="title"/>
          </p:nvPr>
        </p:nvSpPr>
        <p:spPr>
          <a:xfrm>
            <a:off x="677334" y="455613"/>
            <a:ext cx="10757105" cy="722050"/>
          </a:xfrm>
        </p:spPr>
        <p:txBody>
          <a:bodyPr/>
          <a:lstStyle/>
          <a:p>
            <a:pPr algn="ctr"/>
            <a:r>
              <a:rPr lang="en-GB" u="sng" dirty="0">
                <a:solidFill>
                  <a:schemeClr val="tx1"/>
                </a:solidFill>
              </a:rPr>
              <a:t>Features of </a:t>
            </a:r>
            <a:r>
              <a:rPr lang="en-GB" u="sng" dirty="0" err="1">
                <a:solidFill>
                  <a:schemeClr val="tx1"/>
                </a:solidFill>
              </a:rPr>
              <a:t>JavaCC</a:t>
            </a:r>
            <a:endParaRPr lang="en-GB" u="sng" dirty="0">
              <a:solidFill>
                <a:schemeClr val="tx1"/>
              </a:solidFill>
            </a:endParaRPr>
          </a:p>
        </p:txBody>
      </p:sp>
      <p:sp>
        <p:nvSpPr>
          <p:cNvPr id="3" name="Content Placeholder 2">
            <a:extLst>
              <a:ext uri="{FF2B5EF4-FFF2-40B4-BE49-F238E27FC236}">
                <a16:creationId xmlns:a16="http://schemas.microsoft.com/office/drawing/2014/main" id="{6E00376B-1856-4CC6-924E-37ADA9ACCB13}"/>
              </a:ext>
            </a:extLst>
          </p:cNvPr>
          <p:cNvSpPr>
            <a:spLocks noGrp="1"/>
          </p:cNvSpPr>
          <p:nvPr>
            <p:ph idx="1"/>
          </p:nvPr>
        </p:nvSpPr>
        <p:spPr>
          <a:xfrm>
            <a:off x="677334" y="1589103"/>
            <a:ext cx="10206689" cy="5097370"/>
          </a:xfrm>
        </p:spPr>
        <p:txBody>
          <a:bodyPr>
            <a:normAutofit/>
          </a:bodyPr>
          <a:lstStyle/>
          <a:p>
            <a:r>
              <a:rPr lang="en-GB" sz="2000" dirty="0" err="1">
                <a:solidFill>
                  <a:schemeClr val="tx1"/>
                </a:solidFill>
              </a:rPr>
              <a:t>TopDown</a:t>
            </a:r>
            <a:r>
              <a:rPr lang="en-GB" sz="2000" dirty="0">
                <a:solidFill>
                  <a:schemeClr val="tx1"/>
                </a:solidFill>
              </a:rPr>
              <a:t> LL(K) parser </a:t>
            </a:r>
            <a:r>
              <a:rPr lang="en-GB" sz="2000" dirty="0" err="1">
                <a:solidFill>
                  <a:schemeClr val="tx1"/>
                </a:solidFill>
              </a:rPr>
              <a:t>genrator</a:t>
            </a:r>
            <a:endParaRPr lang="en-GB" sz="2000" dirty="0">
              <a:solidFill>
                <a:schemeClr val="tx1"/>
              </a:solidFill>
            </a:endParaRPr>
          </a:p>
          <a:p>
            <a:r>
              <a:rPr lang="en-GB" sz="2000" dirty="0">
                <a:solidFill>
                  <a:schemeClr val="tx1"/>
                </a:solidFill>
              </a:rPr>
              <a:t>Lexical and grammar specifications in one file</a:t>
            </a:r>
          </a:p>
          <a:p>
            <a:r>
              <a:rPr lang="en-GB" sz="2000" dirty="0">
                <a:solidFill>
                  <a:schemeClr val="tx1"/>
                </a:solidFill>
              </a:rPr>
              <a:t>Tree Building </a:t>
            </a:r>
            <a:r>
              <a:rPr lang="en-GB" sz="2000" dirty="0" err="1">
                <a:solidFill>
                  <a:schemeClr val="tx1"/>
                </a:solidFill>
              </a:rPr>
              <a:t>preprocessor</a:t>
            </a:r>
            <a:endParaRPr lang="en-GB" sz="2000" dirty="0">
              <a:solidFill>
                <a:schemeClr val="tx1"/>
              </a:solidFill>
            </a:endParaRPr>
          </a:p>
          <a:p>
            <a:pPr marL="685800" lvl="1">
              <a:buFont typeface="Arial" panose="020B0604020202020204" pitchFamily="34" charset="0"/>
              <a:buChar char="•"/>
            </a:pPr>
            <a:r>
              <a:rPr lang="en-GB" sz="2000" dirty="0">
                <a:solidFill>
                  <a:schemeClr val="tx1"/>
                </a:solidFill>
              </a:rPr>
              <a:t>with </a:t>
            </a:r>
            <a:r>
              <a:rPr lang="en-GB" sz="2000" dirty="0" err="1">
                <a:solidFill>
                  <a:schemeClr val="tx1"/>
                </a:solidFill>
              </a:rPr>
              <a:t>JJTree</a:t>
            </a:r>
            <a:endParaRPr lang="en-GB" sz="2000" dirty="0">
              <a:solidFill>
                <a:schemeClr val="tx1"/>
              </a:solidFill>
            </a:endParaRPr>
          </a:p>
          <a:p>
            <a:r>
              <a:rPr lang="en-GB" sz="2000" dirty="0">
                <a:solidFill>
                  <a:schemeClr val="tx1"/>
                </a:solidFill>
              </a:rPr>
              <a:t>Extreme Customizable</a:t>
            </a:r>
          </a:p>
          <a:p>
            <a:pPr marL="685800" lvl="1">
              <a:buFont typeface="Arial" panose="020B0604020202020204" pitchFamily="34" charset="0"/>
              <a:buChar char="•"/>
            </a:pPr>
            <a:r>
              <a:rPr lang="en-GB" sz="2000" dirty="0">
                <a:solidFill>
                  <a:schemeClr val="tx1"/>
                </a:solidFill>
              </a:rPr>
              <a:t>many different options selectable</a:t>
            </a:r>
          </a:p>
          <a:p>
            <a:r>
              <a:rPr lang="en-GB" sz="2000" dirty="0">
                <a:solidFill>
                  <a:schemeClr val="tx1"/>
                </a:solidFill>
              </a:rPr>
              <a:t>Document Generation</a:t>
            </a:r>
          </a:p>
          <a:p>
            <a:pPr marL="685800" lvl="1">
              <a:buFont typeface="Arial" panose="020B0604020202020204" pitchFamily="34" charset="0"/>
              <a:buChar char="•"/>
            </a:pPr>
            <a:r>
              <a:rPr lang="en-GB" sz="2000" dirty="0">
                <a:solidFill>
                  <a:schemeClr val="tx1"/>
                </a:solidFill>
              </a:rPr>
              <a:t>by using </a:t>
            </a:r>
            <a:r>
              <a:rPr lang="en-GB" sz="2000" dirty="0" err="1">
                <a:solidFill>
                  <a:schemeClr val="tx1"/>
                </a:solidFill>
              </a:rPr>
              <a:t>JJDoc</a:t>
            </a:r>
            <a:endParaRPr lang="en-GB" sz="2000" dirty="0">
              <a:solidFill>
                <a:schemeClr val="tx1"/>
              </a:solidFill>
            </a:endParaRPr>
          </a:p>
          <a:p>
            <a:r>
              <a:rPr lang="en-GB" sz="2000" dirty="0">
                <a:solidFill>
                  <a:schemeClr val="tx1"/>
                </a:solidFill>
              </a:rPr>
              <a:t>Internationalized</a:t>
            </a:r>
          </a:p>
          <a:p>
            <a:pPr marL="685800" lvl="1">
              <a:buFont typeface="Arial" panose="020B0604020202020204" pitchFamily="34" charset="0"/>
              <a:buChar char="•"/>
            </a:pPr>
            <a:r>
              <a:rPr lang="en-GB" sz="2000" dirty="0">
                <a:solidFill>
                  <a:schemeClr val="tx1"/>
                </a:solidFill>
              </a:rPr>
              <a:t>can handle full </a:t>
            </a:r>
            <a:r>
              <a:rPr lang="en-GB" sz="2000" dirty="0" err="1">
                <a:solidFill>
                  <a:schemeClr val="tx1"/>
                </a:solidFill>
              </a:rPr>
              <a:t>unicode</a:t>
            </a:r>
            <a:endParaRPr lang="en-GB" sz="2000" dirty="0">
              <a:solidFill>
                <a:schemeClr val="tx1"/>
              </a:solidFill>
            </a:endParaRPr>
          </a:p>
          <a:p>
            <a:r>
              <a:rPr lang="en-GB" sz="2000" dirty="0">
                <a:solidFill>
                  <a:schemeClr val="tx1"/>
                </a:solidFill>
              </a:rPr>
              <a:t>Syntactic and Semantic lookahead</a:t>
            </a:r>
          </a:p>
        </p:txBody>
      </p:sp>
    </p:spTree>
    <p:extLst>
      <p:ext uri="{BB962C8B-B14F-4D97-AF65-F5344CB8AC3E}">
        <p14:creationId xmlns:p14="http://schemas.microsoft.com/office/powerpoint/2010/main" val="311508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43933-BEA7-4EC5-9802-3D0CB61ADC8D}"/>
              </a:ext>
            </a:extLst>
          </p:cNvPr>
          <p:cNvSpPr>
            <a:spLocks noGrp="1"/>
          </p:cNvSpPr>
          <p:nvPr>
            <p:ph idx="1"/>
          </p:nvPr>
        </p:nvSpPr>
        <p:spPr>
          <a:xfrm>
            <a:off x="659579" y="1100832"/>
            <a:ext cx="8596668" cy="4332302"/>
          </a:xfrm>
        </p:spPr>
        <p:txBody>
          <a:bodyPr>
            <a:normAutofit/>
          </a:bodyPr>
          <a:lstStyle/>
          <a:p>
            <a:r>
              <a:rPr lang="en-US" sz="2000" dirty="0">
                <a:solidFill>
                  <a:schemeClr val="tx1"/>
                </a:solidFill>
              </a:rPr>
              <a:t>Permits </a:t>
            </a:r>
            <a:r>
              <a:rPr lang="en-US" sz="2000" dirty="0" err="1">
                <a:solidFill>
                  <a:schemeClr val="tx1"/>
                </a:solidFill>
              </a:rPr>
              <a:t>extneded</a:t>
            </a:r>
            <a:r>
              <a:rPr lang="en-US" sz="2000" dirty="0">
                <a:solidFill>
                  <a:schemeClr val="tx1"/>
                </a:solidFill>
              </a:rPr>
              <a:t> BNF specifications</a:t>
            </a:r>
          </a:p>
          <a:p>
            <a:pPr marL="685800" lvl="1">
              <a:buFont typeface="Arial" panose="020B0604020202020204" pitchFamily="34" charset="0"/>
              <a:buChar char="•"/>
            </a:pPr>
            <a:r>
              <a:rPr lang="en-US" sz="2000" dirty="0">
                <a:solidFill>
                  <a:schemeClr val="tx1"/>
                </a:solidFill>
              </a:rPr>
              <a:t>can use | * ? + () at RHS.</a:t>
            </a:r>
          </a:p>
          <a:p>
            <a:r>
              <a:rPr lang="en-US" sz="2000" dirty="0">
                <a:solidFill>
                  <a:schemeClr val="tx1"/>
                </a:solidFill>
              </a:rPr>
              <a:t>Lexical states and lexical actions</a:t>
            </a:r>
          </a:p>
          <a:p>
            <a:r>
              <a:rPr lang="en-US" sz="2000" dirty="0">
                <a:solidFill>
                  <a:schemeClr val="tx1"/>
                </a:solidFill>
              </a:rPr>
              <a:t>Case-sensitive/insensitive lexical analysis</a:t>
            </a:r>
          </a:p>
          <a:p>
            <a:r>
              <a:rPr lang="en-US" sz="2000" dirty="0">
                <a:solidFill>
                  <a:schemeClr val="tx1"/>
                </a:solidFill>
              </a:rPr>
              <a:t>Extensive debugging capability</a:t>
            </a:r>
          </a:p>
          <a:p>
            <a:r>
              <a:rPr lang="en-US" sz="2000" dirty="0">
                <a:solidFill>
                  <a:schemeClr val="tx1"/>
                </a:solidFill>
              </a:rPr>
              <a:t>Special tokens</a:t>
            </a:r>
          </a:p>
          <a:p>
            <a:r>
              <a:rPr lang="en-US" sz="2000" dirty="0">
                <a:solidFill>
                  <a:schemeClr val="tx1"/>
                </a:solidFill>
              </a:rPr>
              <a:t>Very good error reporting</a:t>
            </a:r>
            <a:endParaRPr lang="en-GB" sz="2000" dirty="0">
              <a:solidFill>
                <a:schemeClr val="tx1"/>
              </a:solidFill>
            </a:endParaRPr>
          </a:p>
        </p:txBody>
      </p:sp>
    </p:spTree>
    <p:extLst>
      <p:ext uri="{BB962C8B-B14F-4D97-AF65-F5344CB8AC3E}">
        <p14:creationId xmlns:p14="http://schemas.microsoft.com/office/powerpoint/2010/main" val="64905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0212-63B4-4E2A-A8B6-05FBB4ADFC6C}"/>
              </a:ext>
            </a:extLst>
          </p:cNvPr>
          <p:cNvSpPr>
            <a:spLocks noGrp="1"/>
          </p:cNvSpPr>
          <p:nvPr>
            <p:ph type="title"/>
          </p:nvPr>
        </p:nvSpPr>
        <p:spPr>
          <a:xfrm>
            <a:off x="677334" y="384591"/>
            <a:ext cx="10765983" cy="864093"/>
          </a:xfrm>
        </p:spPr>
        <p:txBody>
          <a:bodyPr/>
          <a:lstStyle/>
          <a:p>
            <a:pPr algn="ctr"/>
            <a:r>
              <a:rPr lang="en-GB" u="sng" dirty="0" err="1">
                <a:solidFill>
                  <a:schemeClr val="tx1"/>
                </a:solidFill>
              </a:rPr>
              <a:t>JavaCC</a:t>
            </a:r>
            <a:r>
              <a:rPr lang="en-GB" u="sng" dirty="0">
                <a:solidFill>
                  <a:schemeClr val="tx1"/>
                </a:solidFill>
              </a:rPr>
              <a:t> Design</a:t>
            </a:r>
          </a:p>
        </p:txBody>
      </p:sp>
      <p:sp>
        <p:nvSpPr>
          <p:cNvPr id="3" name="Content Placeholder 2">
            <a:extLst>
              <a:ext uri="{FF2B5EF4-FFF2-40B4-BE49-F238E27FC236}">
                <a16:creationId xmlns:a16="http://schemas.microsoft.com/office/drawing/2014/main" id="{377C2BB2-6F83-472E-85F3-D49124E94CBF}"/>
              </a:ext>
            </a:extLst>
          </p:cNvPr>
          <p:cNvSpPr>
            <a:spLocks noGrp="1"/>
          </p:cNvSpPr>
          <p:nvPr>
            <p:ph idx="1"/>
          </p:nvPr>
        </p:nvSpPr>
        <p:spPr>
          <a:xfrm>
            <a:off x="6228032" y="1538689"/>
            <a:ext cx="3848123" cy="4746702"/>
          </a:xfrm>
        </p:spPr>
        <p:txBody>
          <a:bodyPr>
            <a:normAutofit/>
          </a:bodyPr>
          <a:lstStyle/>
          <a:p>
            <a:r>
              <a:rPr lang="en-US" sz="2000" b="0" i="0" dirty="0">
                <a:solidFill>
                  <a:schemeClr val="tx1"/>
                </a:solidFill>
                <a:effectLst/>
              </a:rPr>
              <a:t>The following diagram shows the relationship between a </a:t>
            </a:r>
            <a:r>
              <a:rPr lang="en-US" sz="2000" b="0" i="0" dirty="0" err="1">
                <a:solidFill>
                  <a:schemeClr val="tx1"/>
                </a:solidFill>
                <a:effectLst/>
              </a:rPr>
              <a:t>JavaCC</a:t>
            </a:r>
            <a:r>
              <a:rPr lang="en-US" sz="2000" b="0" i="0" dirty="0">
                <a:solidFill>
                  <a:schemeClr val="tx1"/>
                </a:solidFill>
                <a:effectLst/>
              </a:rPr>
              <a:t> generated lexical analyzer (called a </a:t>
            </a:r>
            <a:r>
              <a:rPr lang="en-US" sz="2000" b="0" i="1" dirty="0">
                <a:solidFill>
                  <a:schemeClr val="tx1"/>
                </a:solidFill>
                <a:effectLst/>
              </a:rPr>
              <a:t>token manager</a:t>
            </a:r>
            <a:r>
              <a:rPr lang="en-US" sz="2000" b="0" i="0" dirty="0">
                <a:solidFill>
                  <a:schemeClr val="tx1"/>
                </a:solidFill>
                <a:effectLst/>
              </a:rPr>
              <a:t> in </a:t>
            </a:r>
            <a:r>
              <a:rPr lang="en-US" sz="2000" b="0" i="0" dirty="0" err="1">
                <a:solidFill>
                  <a:schemeClr val="tx1"/>
                </a:solidFill>
                <a:effectLst/>
              </a:rPr>
              <a:t>JavaCC</a:t>
            </a:r>
            <a:r>
              <a:rPr lang="en-US" sz="2000" b="0" i="0" dirty="0">
                <a:solidFill>
                  <a:schemeClr val="tx1"/>
                </a:solidFill>
                <a:effectLst/>
              </a:rPr>
              <a:t> parlance) and a </a:t>
            </a:r>
            <a:r>
              <a:rPr lang="en-US" sz="2000" b="0" i="0" dirty="0" err="1">
                <a:solidFill>
                  <a:schemeClr val="tx1"/>
                </a:solidFill>
                <a:effectLst/>
              </a:rPr>
              <a:t>JavaCC</a:t>
            </a:r>
            <a:r>
              <a:rPr lang="en-US" sz="2000" b="0" i="0" dirty="0">
                <a:solidFill>
                  <a:schemeClr val="tx1"/>
                </a:solidFill>
                <a:effectLst/>
              </a:rPr>
              <a:t> generated parser. The diagrams show the C programming language as the input, but </a:t>
            </a:r>
            <a:r>
              <a:rPr lang="en-US" sz="2000" b="0" i="0" dirty="0" err="1">
                <a:solidFill>
                  <a:schemeClr val="tx1"/>
                </a:solidFill>
                <a:effectLst/>
              </a:rPr>
              <a:t>JavaCC</a:t>
            </a:r>
            <a:r>
              <a:rPr lang="en-US" sz="2000" b="0" i="0" dirty="0">
                <a:solidFill>
                  <a:schemeClr val="tx1"/>
                </a:solidFill>
                <a:effectLst/>
              </a:rPr>
              <a:t> can handle any language (and not only programming languages) if you can describe the rules of the language to </a:t>
            </a:r>
            <a:r>
              <a:rPr lang="en-US" sz="2000" b="0" i="0" dirty="0" err="1">
                <a:solidFill>
                  <a:schemeClr val="tx1"/>
                </a:solidFill>
                <a:effectLst/>
              </a:rPr>
              <a:t>JavaCC</a:t>
            </a:r>
            <a:r>
              <a:rPr lang="en-US" sz="2000" b="0" i="0" dirty="0">
                <a:solidFill>
                  <a:schemeClr val="tx1"/>
                </a:solidFill>
                <a:effectLst/>
              </a:rPr>
              <a:t>.</a:t>
            </a:r>
            <a:endParaRPr lang="en-GB" sz="2000" dirty="0">
              <a:solidFill>
                <a:schemeClr val="tx1"/>
              </a:solidFill>
            </a:endParaRPr>
          </a:p>
        </p:txBody>
      </p:sp>
      <p:pic>
        <p:nvPicPr>
          <p:cNvPr id="1028" name="Picture 4">
            <a:extLst>
              <a:ext uri="{FF2B5EF4-FFF2-40B4-BE49-F238E27FC236}">
                <a16:creationId xmlns:a16="http://schemas.microsoft.com/office/drawing/2014/main" id="{26B95400-8ADA-4898-A0B3-849D814D8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49" y="1248684"/>
            <a:ext cx="5125375" cy="511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28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2B02-7E03-48A6-B7E2-F40BBE5409A4}"/>
              </a:ext>
            </a:extLst>
          </p:cNvPr>
          <p:cNvSpPr>
            <a:spLocks noGrp="1"/>
          </p:cNvSpPr>
          <p:nvPr>
            <p:ph type="title"/>
          </p:nvPr>
        </p:nvSpPr>
        <p:spPr>
          <a:xfrm>
            <a:off x="677333" y="609600"/>
            <a:ext cx="10810371" cy="864093"/>
          </a:xfrm>
        </p:spPr>
        <p:txBody>
          <a:bodyPr/>
          <a:lstStyle/>
          <a:p>
            <a:pPr algn="ctr"/>
            <a:r>
              <a:rPr lang="en-IN" u="sng" dirty="0">
                <a:solidFill>
                  <a:schemeClr val="tx1"/>
                </a:solidFill>
              </a:rPr>
              <a:t>Step to use </a:t>
            </a:r>
            <a:r>
              <a:rPr lang="en-IN" u="sng" dirty="0" err="1">
                <a:solidFill>
                  <a:schemeClr val="tx1"/>
                </a:solidFill>
              </a:rPr>
              <a:t>JavaCC</a:t>
            </a:r>
            <a:endParaRPr lang="en-GB" u="sng" dirty="0">
              <a:solidFill>
                <a:schemeClr val="tx1"/>
              </a:solidFill>
            </a:endParaRPr>
          </a:p>
        </p:txBody>
      </p:sp>
      <p:sp>
        <p:nvSpPr>
          <p:cNvPr id="3" name="Content Placeholder 2">
            <a:extLst>
              <a:ext uri="{FF2B5EF4-FFF2-40B4-BE49-F238E27FC236}">
                <a16:creationId xmlns:a16="http://schemas.microsoft.com/office/drawing/2014/main" id="{8D9171F5-180F-4EA4-B292-0350888AA8B6}"/>
              </a:ext>
            </a:extLst>
          </p:cNvPr>
          <p:cNvSpPr>
            <a:spLocks noGrp="1"/>
          </p:cNvSpPr>
          <p:nvPr>
            <p:ph idx="1"/>
          </p:nvPr>
        </p:nvSpPr>
        <p:spPr>
          <a:xfrm>
            <a:off x="677334" y="1722268"/>
            <a:ext cx="10810370" cy="4687409"/>
          </a:xfrm>
        </p:spPr>
        <p:txBody>
          <a:bodyPr>
            <a:normAutofit/>
          </a:bodyPr>
          <a:lstStyle/>
          <a:p>
            <a:pPr>
              <a:buFont typeface="+mj-lt"/>
              <a:buAutoNum type="arabicPeriod"/>
            </a:pPr>
            <a:r>
              <a:rPr lang="en-GB" sz="2000" dirty="0">
                <a:solidFill>
                  <a:schemeClr val="tx1"/>
                </a:solidFill>
              </a:rPr>
              <a:t>Write a </a:t>
            </a:r>
            <a:r>
              <a:rPr lang="en-GB" sz="2000" dirty="0" err="1">
                <a:solidFill>
                  <a:schemeClr val="tx1"/>
                </a:solidFill>
              </a:rPr>
              <a:t>javaCC</a:t>
            </a:r>
            <a:r>
              <a:rPr lang="en-GB" sz="2000" dirty="0">
                <a:solidFill>
                  <a:schemeClr val="tx1"/>
                </a:solidFill>
              </a:rPr>
              <a:t> specification (.</a:t>
            </a:r>
            <a:r>
              <a:rPr lang="en-GB" sz="2000" dirty="0" err="1">
                <a:solidFill>
                  <a:schemeClr val="tx1"/>
                </a:solidFill>
              </a:rPr>
              <a:t>jj</a:t>
            </a:r>
            <a:r>
              <a:rPr lang="en-GB" sz="2000" dirty="0">
                <a:solidFill>
                  <a:schemeClr val="tx1"/>
                </a:solidFill>
              </a:rPr>
              <a:t> file) </a:t>
            </a:r>
          </a:p>
          <a:p>
            <a:pPr marL="685800" lvl="1">
              <a:buFont typeface="Arial" panose="020B0604020202020204" pitchFamily="34" charset="0"/>
              <a:buChar char="•"/>
            </a:pPr>
            <a:r>
              <a:rPr lang="en-GB" sz="2000" dirty="0">
                <a:solidFill>
                  <a:schemeClr val="tx1"/>
                </a:solidFill>
              </a:rPr>
              <a:t>Defines the grammar and actions in a file (say, </a:t>
            </a:r>
            <a:r>
              <a:rPr lang="en-GB" sz="2000" dirty="0" err="1">
                <a:solidFill>
                  <a:schemeClr val="tx1"/>
                </a:solidFill>
              </a:rPr>
              <a:t>calc.jj</a:t>
            </a:r>
            <a:r>
              <a:rPr lang="en-GB" sz="2000" dirty="0">
                <a:solidFill>
                  <a:schemeClr val="tx1"/>
                </a:solidFill>
              </a:rPr>
              <a:t>)</a:t>
            </a:r>
          </a:p>
          <a:p>
            <a:pPr>
              <a:buFont typeface="+mj-lt"/>
              <a:buAutoNum type="arabicPeriod"/>
            </a:pPr>
            <a:r>
              <a:rPr lang="en-GB" sz="2000" dirty="0">
                <a:solidFill>
                  <a:schemeClr val="tx1"/>
                </a:solidFill>
              </a:rPr>
              <a:t>Run </a:t>
            </a:r>
            <a:r>
              <a:rPr lang="en-GB" sz="2000" dirty="0" err="1">
                <a:solidFill>
                  <a:schemeClr val="tx1"/>
                </a:solidFill>
              </a:rPr>
              <a:t>javaCC</a:t>
            </a:r>
            <a:r>
              <a:rPr lang="en-GB" sz="2000" dirty="0">
                <a:solidFill>
                  <a:schemeClr val="tx1"/>
                </a:solidFill>
              </a:rPr>
              <a:t> to generate a scanner and a parser</a:t>
            </a:r>
          </a:p>
          <a:p>
            <a:pPr marL="685800" lvl="1">
              <a:buFont typeface="Arial" panose="020B0604020202020204" pitchFamily="34" charset="0"/>
              <a:buChar char="•"/>
            </a:pPr>
            <a:r>
              <a:rPr lang="en-GB" sz="2000" dirty="0" err="1">
                <a:solidFill>
                  <a:schemeClr val="tx1"/>
                </a:solidFill>
              </a:rPr>
              <a:t>javacc</a:t>
            </a:r>
            <a:r>
              <a:rPr lang="en-GB" sz="2000" dirty="0">
                <a:solidFill>
                  <a:schemeClr val="tx1"/>
                </a:solidFill>
              </a:rPr>
              <a:t> </a:t>
            </a:r>
            <a:r>
              <a:rPr lang="en-GB" sz="2000" dirty="0" err="1">
                <a:solidFill>
                  <a:schemeClr val="tx1"/>
                </a:solidFill>
              </a:rPr>
              <a:t>calc.jj</a:t>
            </a:r>
            <a:endParaRPr lang="en-GB" sz="2000" dirty="0">
              <a:solidFill>
                <a:schemeClr val="tx1"/>
              </a:solidFill>
            </a:endParaRPr>
          </a:p>
          <a:p>
            <a:pPr marL="685800" lvl="1">
              <a:buFont typeface="Arial" panose="020B0604020202020204" pitchFamily="34" charset="0"/>
              <a:buChar char="•"/>
            </a:pPr>
            <a:r>
              <a:rPr lang="en-GB" sz="2000" dirty="0">
                <a:solidFill>
                  <a:schemeClr val="tx1"/>
                </a:solidFill>
              </a:rPr>
              <a:t>Will generate parser, scanner, token,… java sources</a:t>
            </a:r>
          </a:p>
          <a:p>
            <a:pPr>
              <a:buFont typeface="+mj-lt"/>
              <a:buAutoNum type="arabicPeriod"/>
            </a:pPr>
            <a:r>
              <a:rPr lang="en-GB" sz="2000" dirty="0">
                <a:solidFill>
                  <a:schemeClr val="tx1"/>
                </a:solidFill>
              </a:rPr>
              <a:t>Write your program that uses the parser</a:t>
            </a:r>
          </a:p>
          <a:p>
            <a:pPr lvl="1">
              <a:buFont typeface="Arial" panose="020B0604020202020204" pitchFamily="34" charset="0"/>
              <a:buChar char="•"/>
            </a:pPr>
            <a:r>
              <a:rPr lang="en-GB" sz="2000" dirty="0">
                <a:solidFill>
                  <a:schemeClr val="tx1"/>
                </a:solidFill>
              </a:rPr>
              <a:t>For example, UseParser.java</a:t>
            </a:r>
          </a:p>
          <a:p>
            <a:pPr>
              <a:buFont typeface="+mj-lt"/>
              <a:buAutoNum type="arabicPeriod"/>
            </a:pPr>
            <a:r>
              <a:rPr lang="en-GB" sz="2000" dirty="0">
                <a:solidFill>
                  <a:schemeClr val="tx1"/>
                </a:solidFill>
              </a:rPr>
              <a:t>Compile and run your program</a:t>
            </a:r>
          </a:p>
          <a:p>
            <a:pPr marL="685800" lvl="1">
              <a:buFont typeface="Arial" panose="020B0604020202020204" pitchFamily="34" charset="0"/>
              <a:buChar char="•"/>
            </a:pPr>
            <a:r>
              <a:rPr lang="en-GB" sz="2000" dirty="0" err="1">
                <a:solidFill>
                  <a:schemeClr val="tx1"/>
                </a:solidFill>
              </a:rPr>
              <a:t>javac</a:t>
            </a:r>
            <a:r>
              <a:rPr lang="en-GB" sz="2000" dirty="0">
                <a:solidFill>
                  <a:schemeClr val="tx1"/>
                </a:solidFill>
              </a:rPr>
              <a:t> -</a:t>
            </a:r>
            <a:r>
              <a:rPr lang="en-GB" sz="2000" dirty="0" err="1">
                <a:solidFill>
                  <a:schemeClr val="tx1"/>
                </a:solidFill>
              </a:rPr>
              <a:t>classpath</a:t>
            </a:r>
            <a:r>
              <a:rPr lang="en-GB" sz="2000" dirty="0">
                <a:solidFill>
                  <a:schemeClr val="tx1"/>
                </a:solidFill>
              </a:rPr>
              <a:t> . *.java</a:t>
            </a:r>
          </a:p>
          <a:p>
            <a:pPr marL="685800" lvl="1">
              <a:buFont typeface="Arial" panose="020B0604020202020204" pitchFamily="34" charset="0"/>
              <a:buChar char="•"/>
            </a:pPr>
            <a:r>
              <a:rPr lang="en-GB" sz="2000" dirty="0">
                <a:solidFill>
                  <a:schemeClr val="tx1"/>
                </a:solidFill>
              </a:rPr>
              <a:t>java -cp . </a:t>
            </a:r>
            <a:r>
              <a:rPr lang="en-GB" sz="2000" dirty="0" err="1">
                <a:solidFill>
                  <a:schemeClr val="tx1"/>
                </a:solidFill>
              </a:rPr>
              <a:t>mainpackage.MainClass</a:t>
            </a:r>
            <a:endParaRPr lang="en-GB" sz="2000" dirty="0">
              <a:solidFill>
                <a:schemeClr val="tx1"/>
              </a:solidFill>
            </a:endParaRPr>
          </a:p>
        </p:txBody>
      </p:sp>
    </p:spTree>
    <p:extLst>
      <p:ext uri="{BB962C8B-B14F-4D97-AF65-F5344CB8AC3E}">
        <p14:creationId xmlns:p14="http://schemas.microsoft.com/office/powerpoint/2010/main" val="2647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3EC7-9BF5-4D22-9F52-894E963FDE05}"/>
              </a:ext>
            </a:extLst>
          </p:cNvPr>
          <p:cNvSpPr>
            <a:spLocks noGrp="1"/>
          </p:cNvSpPr>
          <p:nvPr>
            <p:ph type="title"/>
          </p:nvPr>
        </p:nvSpPr>
        <p:spPr>
          <a:xfrm>
            <a:off x="677333" y="609600"/>
            <a:ext cx="10819249" cy="1219200"/>
          </a:xfrm>
        </p:spPr>
        <p:txBody>
          <a:bodyPr/>
          <a:lstStyle/>
          <a:p>
            <a:pPr algn="ctr"/>
            <a:r>
              <a:rPr lang="en-IN" u="sng" dirty="0">
                <a:solidFill>
                  <a:schemeClr val="tx1"/>
                </a:solidFill>
              </a:rPr>
              <a:t>Flow for using </a:t>
            </a:r>
            <a:r>
              <a:rPr lang="en-IN" u="sng" dirty="0" err="1">
                <a:solidFill>
                  <a:schemeClr val="tx1"/>
                </a:solidFill>
              </a:rPr>
              <a:t>JavaCC</a:t>
            </a:r>
            <a:r>
              <a:rPr lang="en-IN" u="sng" dirty="0">
                <a:solidFill>
                  <a:schemeClr val="tx1"/>
                </a:solidFill>
              </a:rPr>
              <a:t> </a:t>
            </a:r>
            <a:endParaRPr lang="en-GB" u="sng" dirty="0">
              <a:solidFill>
                <a:schemeClr val="tx1"/>
              </a:solidFill>
            </a:endParaRPr>
          </a:p>
        </p:txBody>
      </p:sp>
      <p:pic>
        <p:nvPicPr>
          <p:cNvPr id="5" name="Content Placeholder 4">
            <a:extLst>
              <a:ext uri="{FF2B5EF4-FFF2-40B4-BE49-F238E27FC236}">
                <a16:creationId xmlns:a16="http://schemas.microsoft.com/office/drawing/2014/main" id="{2A8DE9A0-5C37-4DF2-98CD-2041A3749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484" y="1828800"/>
            <a:ext cx="8629675" cy="3395454"/>
          </a:xfrm>
        </p:spPr>
      </p:pic>
    </p:spTree>
    <p:extLst>
      <p:ext uri="{BB962C8B-B14F-4D97-AF65-F5344CB8AC3E}">
        <p14:creationId xmlns:p14="http://schemas.microsoft.com/office/powerpoint/2010/main" val="347364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403D-C8D1-433E-BC78-FAF2AF601120}"/>
              </a:ext>
            </a:extLst>
          </p:cNvPr>
          <p:cNvSpPr>
            <a:spLocks noGrp="1"/>
          </p:cNvSpPr>
          <p:nvPr>
            <p:ph type="title"/>
          </p:nvPr>
        </p:nvSpPr>
        <p:spPr>
          <a:xfrm>
            <a:off x="677334" y="380152"/>
            <a:ext cx="10854759" cy="872971"/>
          </a:xfrm>
        </p:spPr>
        <p:txBody>
          <a:bodyPr/>
          <a:lstStyle/>
          <a:p>
            <a:pPr algn="ctr"/>
            <a:r>
              <a:rPr lang="en-IN" u="sng" dirty="0">
                <a:solidFill>
                  <a:schemeClr val="tx1"/>
                </a:solidFill>
              </a:rPr>
              <a:t>Types of productions used in </a:t>
            </a:r>
            <a:r>
              <a:rPr lang="en-IN" u="sng" dirty="0" err="1">
                <a:solidFill>
                  <a:schemeClr val="tx1"/>
                </a:solidFill>
              </a:rPr>
              <a:t>JavaCC</a:t>
            </a:r>
            <a:endParaRPr lang="en-GB" u="sng" dirty="0">
              <a:solidFill>
                <a:schemeClr val="tx1"/>
              </a:solidFill>
            </a:endParaRPr>
          </a:p>
        </p:txBody>
      </p:sp>
      <p:sp>
        <p:nvSpPr>
          <p:cNvPr id="3" name="Content Placeholder 2">
            <a:extLst>
              <a:ext uri="{FF2B5EF4-FFF2-40B4-BE49-F238E27FC236}">
                <a16:creationId xmlns:a16="http://schemas.microsoft.com/office/drawing/2014/main" id="{D1C54266-13E9-4CA0-AADB-4CAB3111F7EA}"/>
              </a:ext>
            </a:extLst>
          </p:cNvPr>
          <p:cNvSpPr>
            <a:spLocks noGrp="1"/>
          </p:cNvSpPr>
          <p:nvPr>
            <p:ph idx="1"/>
          </p:nvPr>
        </p:nvSpPr>
        <p:spPr>
          <a:xfrm>
            <a:off x="677334" y="1429305"/>
            <a:ext cx="10854758" cy="4864963"/>
          </a:xfrm>
        </p:spPr>
        <p:txBody>
          <a:bodyPr/>
          <a:lstStyle/>
          <a:p>
            <a:pPr marL="0" indent="0">
              <a:buNone/>
            </a:pPr>
            <a:r>
              <a:rPr lang="en-US" sz="2000" dirty="0"/>
              <a:t>There can be four different kinds of Productions:</a:t>
            </a:r>
          </a:p>
          <a:p>
            <a:r>
              <a:rPr lang="en-US" sz="2000" dirty="0" err="1"/>
              <a:t>Javacode</a:t>
            </a:r>
            <a:endParaRPr lang="en-US" sz="2000" dirty="0"/>
          </a:p>
          <a:p>
            <a:pPr marL="685800" lvl="1">
              <a:buFont typeface="Arial" panose="020B0604020202020204" pitchFamily="34" charset="0"/>
              <a:buChar char="•"/>
            </a:pPr>
            <a:r>
              <a:rPr lang="en-US" sz="2000" dirty="0"/>
              <a:t>For something that is not context free or is difficult to write a grammar for. </a:t>
            </a:r>
            <a:r>
              <a:rPr lang="en-US" sz="2000" dirty="0" err="1"/>
              <a:t>eg</a:t>
            </a:r>
            <a:r>
              <a:rPr lang="en-US" sz="2000" dirty="0"/>
              <a:t>) recognizing matching braces and error processing.</a:t>
            </a:r>
          </a:p>
          <a:p>
            <a:r>
              <a:rPr lang="en-US" sz="2000" dirty="0"/>
              <a:t>Regular Expressions</a:t>
            </a:r>
          </a:p>
          <a:p>
            <a:pPr lvl="1">
              <a:buFont typeface="Arial" panose="020B0604020202020204" pitchFamily="34" charset="0"/>
              <a:buChar char="•"/>
            </a:pPr>
            <a:r>
              <a:rPr lang="en-US" sz="2000" dirty="0"/>
              <a:t>Used to describe the tokens (terminals) of the grammar.</a:t>
            </a:r>
          </a:p>
          <a:p>
            <a:r>
              <a:rPr lang="en-US" sz="2000" dirty="0"/>
              <a:t>BNF</a:t>
            </a:r>
          </a:p>
          <a:p>
            <a:pPr marL="685800" lvl="1">
              <a:buFont typeface="Arial" panose="020B0604020202020204" pitchFamily="34" charset="0"/>
              <a:buChar char="•"/>
            </a:pPr>
            <a:r>
              <a:rPr lang="en-US" sz="2000" dirty="0"/>
              <a:t>Standard way of specifying the productions of the grammar.</a:t>
            </a:r>
          </a:p>
          <a:p>
            <a:r>
              <a:rPr lang="en-US" sz="2000" dirty="0"/>
              <a:t>Token Manager Declarations</a:t>
            </a:r>
          </a:p>
          <a:p>
            <a:pPr lvl="1">
              <a:buFont typeface="Arial" panose="020B0604020202020204" pitchFamily="34" charset="0"/>
              <a:buChar char="•"/>
            </a:pPr>
            <a:r>
              <a:rPr lang="en-US" sz="2000" dirty="0"/>
              <a:t>The declarations and statements are written into the generated Token Manager (</a:t>
            </a:r>
            <a:r>
              <a:rPr lang="en-US" sz="2000" dirty="0" err="1"/>
              <a:t>lexer</a:t>
            </a:r>
            <a:r>
              <a:rPr lang="en-US" sz="2000" dirty="0"/>
              <a:t>) and are accessible from within lexical actions.</a:t>
            </a:r>
          </a:p>
          <a:p>
            <a:endParaRPr lang="en-US" dirty="0"/>
          </a:p>
          <a:p>
            <a:endParaRPr lang="en-GB" dirty="0"/>
          </a:p>
        </p:txBody>
      </p:sp>
    </p:spTree>
    <p:extLst>
      <p:ext uri="{BB962C8B-B14F-4D97-AF65-F5344CB8AC3E}">
        <p14:creationId xmlns:p14="http://schemas.microsoft.com/office/powerpoint/2010/main" val="8813368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231</TotalTime>
  <Words>591</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SSC Active Learning Java Parser Generator – JavaCC</vt:lpstr>
      <vt:lpstr>What is a Parser Generator?</vt:lpstr>
      <vt:lpstr>JavaCC</vt:lpstr>
      <vt:lpstr>Features of JavaCC</vt:lpstr>
      <vt:lpstr>PowerPoint Presentation</vt:lpstr>
      <vt:lpstr>JavaCC Design</vt:lpstr>
      <vt:lpstr>Step to use JavaCC</vt:lpstr>
      <vt:lpstr>Flow for using JavaCC </vt:lpstr>
      <vt:lpstr>Types of productions used in JavaCC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Parser Generator</dc:title>
  <dc:creator>Shreya Sundkar</dc:creator>
  <cp:lastModifiedBy>Shreya Sundkar</cp:lastModifiedBy>
  <cp:revision>11</cp:revision>
  <dcterms:created xsi:type="dcterms:W3CDTF">2020-09-23T15:48:46Z</dcterms:created>
  <dcterms:modified xsi:type="dcterms:W3CDTF">2020-09-23T20:37:12Z</dcterms:modified>
</cp:coreProperties>
</file>