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1" r:id="rId6"/>
    <p:sldId id="258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173"/>
  </p:normalViewPr>
  <p:slideViewPr>
    <p:cSldViewPr snapToGrid="0" snapToObjects="1">
      <p:cViewPr varScale="1">
        <p:scale>
          <a:sx n="94" d="100"/>
          <a:sy n="94" d="100"/>
        </p:scale>
        <p:origin x="1155" y="48"/>
      </p:cViewPr>
      <p:guideLst/>
    </p:cSldViewPr>
  </p:slideViewPr>
  <p:outlineViewPr>
    <p:cViewPr>
      <p:scale>
        <a:sx n="33" d="100"/>
        <a:sy n="33" d="100"/>
      </p:scale>
      <p:origin x="0" y="-5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20" d="100"/>
          <a:sy n="120" d="100"/>
        </p:scale>
        <p:origin x="400" y="-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2F52-71D8-2748-A17F-090947D9703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2666-357B-1543-B0D7-78AFC46B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data comes in the shape of 8 relational files which are derived from two separate Japanese websites that collect user information: “Hot Pepper Gourmet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similar to Yelp” (search and reserve) and “AirREGI / Restaurant Board (air): similar to Square” (reservation control and cash register). The training data is based on the time range of Jan 2016 - most of Apr 2017.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42666-357B-1543-B0D7-78AFC46B0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5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an interesting long-term step structure in the overall time series. Which might be due to the fact that new restaurants were being added to the data base. In addition, we already see a periodic pattern that most likely corresponds to a weekly cycle.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42666-357B-1543-B0D7-78AFC46B0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2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Friday, Saturday and Sunday (weekend) appear to be the most popular days, while Monday and Tuesday have the lowest numbers of average visitors over the training time span of the data.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 appears to be the most popular month for restaurant visits. While, March, April and May appear to be consistently busy months.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42666-357B-1543-B0D7-78AFC46B0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Reservations are concentrated during the evening hours (i.e., for dinner).</a:t>
            </a:r>
          </a:p>
          <a:p>
            <a:pPr lvl="1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popular strategy is to reserve a couple of hours before the visit, but if the reservation is made more in advance then it seems to be common to book a table in the evening for one of the next evenings. Very longtime gaps between reservation and visit are not very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42666-357B-1543-B0D7-78AFC46B0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seen that some restaurants have a lot of varieties in a particular cuisine while some only have a few varieties.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42666-357B-1543-B0D7-78AFC46B0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observed that, the frequency of most genre is less than 10. Only a few genres like international cuisine, or Japanese style are in present in huge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42666-357B-1543-B0D7-78AFC46B0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AB3A824-1A51-4B26-AD58-A6D8E14F6C0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3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9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3FFE419-2371-464F-8239-3959401C3561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2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E5059C3-6A89-4494-99FF-5A4D6FFD50EB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A954B2F-12DE-47F5-8894-472B206D2E1E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30E46F-7819-4ACF-B48B-48222C2ACC8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21D9284-D300-4297-87F7-E791DCC15DB1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0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2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A29E-2BF6-4C46-8E33-551DD4874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075765"/>
            <a:ext cx="8679915" cy="228089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4900" dirty="0">
                <a:latin typeface="+mn-lt"/>
              </a:rPr>
              <a:t>DATA ANALYSIS</a:t>
            </a:r>
            <a:br>
              <a:rPr lang="en-US" sz="4900" dirty="0">
                <a:latin typeface="+mn-lt"/>
              </a:rPr>
            </a:br>
            <a:r>
              <a:rPr lang="en-US" sz="4400" dirty="0">
                <a:latin typeface="+mn-lt"/>
              </a:rPr>
              <a:t>FOR </a:t>
            </a:r>
            <a:br>
              <a:rPr lang="en-US" dirty="0">
                <a:latin typeface="+mn-lt"/>
              </a:rPr>
            </a:br>
            <a:r>
              <a:rPr lang="en-US" sz="6000" dirty="0">
                <a:latin typeface="+mn-lt"/>
              </a:rPr>
              <a:t>CAFETERIA VISITORS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5EF6D-10E1-6D41-9E57-F446D8D9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Made by </a:t>
            </a:r>
          </a:p>
          <a:p>
            <a:r>
              <a:rPr lang="en-US" sz="2000" dirty="0"/>
              <a:t>			- Shrutika Singodia</a:t>
            </a:r>
          </a:p>
        </p:txBody>
      </p:sp>
    </p:spTree>
    <p:extLst>
      <p:ext uri="{BB962C8B-B14F-4D97-AF65-F5344CB8AC3E}">
        <p14:creationId xmlns:p14="http://schemas.microsoft.com/office/powerpoint/2010/main" val="365598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0BE8-7168-7D45-BCB5-2C65A38A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554" y="1212574"/>
            <a:ext cx="5708883" cy="6361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INPUT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B45C1-8CC2-9144-906B-911CF341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4214" y="2125361"/>
            <a:ext cx="5490223" cy="3105259"/>
          </a:xfrm>
        </p:spPr>
        <p:txBody>
          <a:bodyPr>
            <a:normAutofit fontScale="92500"/>
          </a:bodyPr>
          <a:lstStyle/>
          <a:p>
            <a:pPr marL="342900" indent="-342900" algn="just">
              <a:buClr>
                <a:schemeClr val="bg2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bg2"/>
                </a:solidFill>
              </a:rPr>
              <a:t>The data was collected from Japanese restaurants, by Hot Pepper Gourmet (</a:t>
            </a:r>
            <a:r>
              <a:rPr lang="en-US" sz="2400" dirty="0" err="1">
                <a:solidFill>
                  <a:schemeClr val="bg2"/>
                </a:solidFill>
              </a:rPr>
              <a:t>hpg</a:t>
            </a:r>
            <a:r>
              <a:rPr lang="en-US" sz="2400" dirty="0">
                <a:solidFill>
                  <a:schemeClr val="bg2"/>
                </a:solidFill>
              </a:rPr>
              <a:t>) and AirREGI (air)</a:t>
            </a:r>
          </a:p>
          <a:p>
            <a:pPr marL="285750" indent="-285750" algn="just">
              <a:buClr>
                <a:schemeClr val="bg2"/>
              </a:buClr>
              <a:buFont typeface="Wingdings" pitchFamily="2" charset="2"/>
              <a:buChar char="v"/>
            </a:pPr>
            <a:endParaRPr lang="en-US" sz="2400" dirty="0">
              <a:solidFill>
                <a:schemeClr val="bg2"/>
              </a:solidFill>
            </a:endParaRPr>
          </a:p>
          <a:p>
            <a:pPr marL="285750" indent="-285750" algn="just">
              <a:buClr>
                <a:schemeClr val="bg2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bg2"/>
                </a:solidFill>
              </a:rPr>
              <a:t>The training data is based on the time range of Jan 2016 - most of Apr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9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3210-82CC-0A40-9899-7D798295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Number of visitors per day over the time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F8696-FEF1-884C-87F3-C6F8C4E75B2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r="3419"/>
          <a:stretch/>
        </p:blipFill>
        <p:spPr bwMode="auto">
          <a:xfrm>
            <a:off x="4670286" y="1172818"/>
            <a:ext cx="7197035" cy="4188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FFE185-3BE3-9B43-8719-5D95BA90E1A4}"/>
              </a:ext>
            </a:extLst>
          </p:cNvPr>
          <p:cNvSpPr txBox="1"/>
          <p:nvPr/>
        </p:nvSpPr>
        <p:spPr>
          <a:xfrm>
            <a:off x="888630" y="1719274"/>
            <a:ext cx="349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AIR VISITS</a:t>
            </a:r>
          </a:p>
        </p:txBody>
      </p:sp>
    </p:spTree>
    <p:extLst>
      <p:ext uri="{BB962C8B-B14F-4D97-AF65-F5344CB8AC3E}">
        <p14:creationId xmlns:p14="http://schemas.microsoft.com/office/powerpoint/2010/main" val="428496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A11D-662D-2442-98CF-E8E6CD16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The median visitors per day of the week and month of the year are plotted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0837F1-65D6-624F-882D-56440F4649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6731093" y="803275"/>
            <a:ext cx="3049402" cy="23828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94864C-EE2E-CB48-B8AD-721F854CD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4128" r="3686"/>
          <a:stretch/>
        </p:blipFill>
        <p:spPr>
          <a:xfrm>
            <a:off x="4579704" y="3336237"/>
            <a:ext cx="4416539" cy="33627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F234E-329F-804D-BE6D-5CC48022494A}"/>
              </a:ext>
            </a:extLst>
          </p:cNvPr>
          <p:cNvSpPr txBox="1"/>
          <p:nvPr/>
        </p:nvSpPr>
        <p:spPr>
          <a:xfrm>
            <a:off x="889000" y="1794457"/>
            <a:ext cx="349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AIR VISITS</a:t>
            </a:r>
          </a:p>
        </p:txBody>
      </p:sp>
    </p:spTree>
    <p:extLst>
      <p:ext uri="{BB962C8B-B14F-4D97-AF65-F5344CB8AC3E}">
        <p14:creationId xmlns:p14="http://schemas.microsoft.com/office/powerpoint/2010/main" val="11555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C00D-A1A3-7149-9213-6CA801BF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39" y="2403713"/>
            <a:ext cx="3898959" cy="245644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Time of the visit to the restaurant 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and 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the time between making a reservation and visiting the restaurant .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D45FB-D4DC-A44C-B71B-7A4D9682B17A}"/>
              </a:ext>
            </a:extLst>
          </p:cNvPr>
          <p:cNvSpPr txBox="1"/>
          <p:nvPr/>
        </p:nvSpPr>
        <p:spPr>
          <a:xfrm>
            <a:off x="888630" y="1750211"/>
            <a:ext cx="349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AIR RESERVATIONS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7EA71-25E0-D842-8B40-47013B330F0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27550" r="4127" b="49784"/>
          <a:stretch/>
        </p:blipFill>
        <p:spPr bwMode="auto">
          <a:xfrm>
            <a:off x="4634065" y="504341"/>
            <a:ext cx="6939280" cy="2491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file:///var/folders/95/tjrpkzb17zv5b9dhl0_5vxw80000gn/T/com.microsoft.Word/screenshot.png">
            <a:extLst>
              <a:ext uri="{FF2B5EF4-FFF2-40B4-BE49-F238E27FC236}">
                <a16:creationId xmlns:a16="http://schemas.microsoft.com/office/drawing/2014/main" id="{40229A29-0C79-F74A-8DC8-EE0ABAF5FC4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/>
          <a:stretch/>
        </p:blipFill>
        <p:spPr bwMode="auto">
          <a:xfrm>
            <a:off x="4634065" y="3208500"/>
            <a:ext cx="6795935" cy="2585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38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4DF7-456D-8241-A19F-C7A0D814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Plot of the genre in a restaurant and the frequency of the genres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DB567-52A6-5849-BD99-632412C53706}"/>
              </a:ext>
            </a:extLst>
          </p:cNvPr>
          <p:cNvSpPr/>
          <p:nvPr/>
        </p:nvSpPr>
        <p:spPr>
          <a:xfrm>
            <a:off x="888631" y="1749287"/>
            <a:ext cx="3498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AIR GENRE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521A3-D2E5-AC48-A42F-ECE61072A2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58" y="708190"/>
            <a:ext cx="7455012" cy="43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8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FF16-460C-264B-866F-03DD38C7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6" y="2349925"/>
            <a:ext cx="3796747" cy="24564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Plot of the frequency of each cuisine (genre), according to the data by </a:t>
            </a:r>
            <a:r>
              <a:rPr lang="en-US" sz="3200" dirty="0" err="1">
                <a:solidFill>
                  <a:schemeClr val="bg2"/>
                </a:solidFill>
              </a:rPr>
              <a:t>hpg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00A3CA-405A-1D48-915A-60F5B5AE6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2243" y="560892"/>
            <a:ext cx="7454348" cy="43027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9F0E3B-9C73-FA4B-84BF-EF8CBE475BF2}"/>
              </a:ext>
            </a:extLst>
          </p:cNvPr>
          <p:cNvSpPr txBox="1"/>
          <p:nvPr/>
        </p:nvSpPr>
        <p:spPr>
          <a:xfrm>
            <a:off x="888630" y="1750211"/>
            <a:ext cx="349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FREQUENCY OF A CUISINE</a:t>
            </a:r>
          </a:p>
        </p:txBody>
      </p:sp>
    </p:spTree>
    <p:extLst>
      <p:ext uri="{BB962C8B-B14F-4D97-AF65-F5344CB8AC3E}">
        <p14:creationId xmlns:p14="http://schemas.microsoft.com/office/powerpoint/2010/main" val="103635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1E7F-0F51-084F-8816-8DB1D7DE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merican Typewriter" panose="02090604020004020304" pitchFamily="18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05160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{ED1A4E08-CAB0-7946-9CE7-B4419848E61D}tf16401369</Template>
  <TotalTime>217</TotalTime>
  <Words>467</Words>
  <Application>Microsoft Office PowerPoint</Application>
  <PresentationFormat>Widescreen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American Typewriter</vt:lpstr>
      <vt:lpstr>Calibri</vt:lpstr>
      <vt:lpstr>Calibri Light</vt:lpstr>
      <vt:lpstr>Rockwell</vt:lpstr>
      <vt:lpstr>Wingdings</vt:lpstr>
      <vt:lpstr>Atlas</vt:lpstr>
      <vt:lpstr>DATA ANALYSIS FOR  CAFETERIA VISITORS</vt:lpstr>
      <vt:lpstr>INPUT DATA</vt:lpstr>
      <vt:lpstr>Number of visitors per day over the time range</vt:lpstr>
      <vt:lpstr>The median visitors per day of the week and month of the year are plotted</vt:lpstr>
      <vt:lpstr>Time of the visit to the restaurant  and  the time between making a reservation and visiting the restaurant .</vt:lpstr>
      <vt:lpstr>Plot of the genre in a restaurant and the frequency of the genres</vt:lpstr>
      <vt:lpstr>Plot of the frequency of each cuisine (genre), according to the data by hpg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 RESTAURANT VISITORS</dc:title>
  <dc:creator>Microsoft Office User</dc:creator>
  <cp:lastModifiedBy>Singodia, Shrutika</cp:lastModifiedBy>
  <cp:revision>9</cp:revision>
  <dcterms:created xsi:type="dcterms:W3CDTF">2018-12-07T04:46:09Z</dcterms:created>
  <dcterms:modified xsi:type="dcterms:W3CDTF">2020-12-06T14:46:20Z</dcterms:modified>
</cp:coreProperties>
</file>