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font" Target="fonts/RobotoMedium-boldItalic.fntdata"/><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c2351f2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c2351f2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8c2351f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8c2351f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8c2351f27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8c2351f27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8c2351f27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8c2351f2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c2351f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c2351f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8ce81a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8ce81a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8ce81a7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8ce81a7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6bc56b8a6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6bc56b8a6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c2351f27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c2351f27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8c2351f2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8c2351f2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bc56b8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6bc56b8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8c2351f2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8c2351f2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6bc56b8a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6bc56b8a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8c2351f2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8c2351f2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8c2351f27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8c2351f2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8c2351f27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8c2351f27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8c2351f2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c2351f2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c2351f2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8c2351f2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8c2351f2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8c2351f2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29" y="0"/>
            <a:ext cx="9144000" cy="1741500"/>
          </a:xfrm>
          <a:prstGeom prst="rect">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278" name="Google Shape;278;p13"/>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298450" lvl="1" marL="914400" algn="l">
              <a:lnSpc>
                <a:spcPct val="115000"/>
              </a:lnSpc>
              <a:spcBef>
                <a:spcPts val="1600"/>
              </a:spcBef>
              <a:spcAft>
                <a:spcPts val="0"/>
              </a:spcAft>
              <a:buClr>
                <a:srgbClr val="616161"/>
              </a:buClr>
              <a:buSzPts val="1100"/>
              <a:buChar char="○"/>
              <a:defRPr sz="1400">
                <a:solidFill>
                  <a:srgbClr val="616161"/>
                </a:solidFill>
              </a:defRPr>
            </a:lvl2pPr>
            <a:lvl3pPr indent="-298450" lvl="2" marL="1371600" algn="l">
              <a:lnSpc>
                <a:spcPct val="115000"/>
              </a:lnSpc>
              <a:spcBef>
                <a:spcPts val="1600"/>
              </a:spcBef>
              <a:spcAft>
                <a:spcPts val="0"/>
              </a:spcAft>
              <a:buClr>
                <a:srgbClr val="616161"/>
              </a:buClr>
              <a:buSzPts val="1100"/>
              <a:buChar char="■"/>
              <a:defRPr sz="1400">
                <a:solidFill>
                  <a:srgbClr val="616161"/>
                </a:solidFill>
              </a:defRPr>
            </a:lvl3pPr>
            <a:lvl4pPr indent="-298450" lvl="3" marL="1828800" algn="l">
              <a:lnSpc>
                <a:spcPct val="115000"/>
              </a:lnSpc>
              <a:spcBef>
                <a:spcPts val="1600"/>
              </a:spcBef>
              <a:spcAft>
                <a:spcPts val="0"/>
              </a:spcAft>
              <a:buClr>
                <a:srgbClr val="616161"/>
              </a:buClr>
              <a:buSzPts val="1100"/>
              <a:buChar char="●"/>
              <a:defRPr sz="1400">
                <a:solidFill>
                  <a:srgbClr val="616161"/>
                </a:solidFill>
              </a:defRPr>
            </a:lvl4pPr>
            <a:lvl5pPr indent="-298450" lvl="4" marL="2286000" algn="l">
              <a:lnSpc>
                <a:spcPct val="115000"/>
              </a:lnSpc>
              <a:spcBef>
                <a:spcPts val="1600"/>
              </a:spcBef>
              <a:spcAft>
                <a:spcPts val="0"/>
              </a:spcAft>
              <a:buClr>
                <a:srgbClr val="616161"/>
              </a:buClr>
              <a:buSzPts val="1100"/>
              <a:buChar char="○"/>
              <a:defRPr sz="1400">
                <a:solidFill>
                  <a:srgbClr val="616161"/>
                </a:solidFill>
              </a:defRPr>
            </a:lvl5pPr>
            <a:lvl6pPr indent="-298450" lvl="5" marL="2743200" algn="l">
              <a:lnSpc>
                <a:spcPct val="115000"/>
              </a:lnSpc>
              <a:spcBef>
                <a:spcPts val="1600"/>
              </a:spcBef>
              <a:spcAft>
                <a:spcPts val="0"/>
              </a:spcAft>
              <a:buClr>
                <a:srgbClr val="616161"/>
              </a:buClr>
              <a:buSzPts val="1100"/>
              <a:buChar char="■"/>
              <a:defRPr sz="1400">
                <a:solidFill>
                  <a:srgbClr val="616161"/>
                </a:solidFill>
              </a:defRPr>
            </a:lvl6pPr>
            <a:lvl7pPr indent="-298450" lvl="6" marL="3200400" algn="l">
              <a:lnSpc>
                <a:spcPct val="115000"/>
              </a:lnSpc>
              <a:spcBef>
                <a:spcPts val="1600"/>
              </a:spcBef>
              <a:spcAft>
                <a:spcPts val="0"/>
              </a:spcAft>
              <a:buClr>
                <a:srgbClr val="616161"/>
              </a:buClr>
              <a:buSzPts val="1100"/>
              <a:buChar char="●"/>
              <a:defRPr sz="1400">
                <a:solidFill>
                  <a:srgbClr val="616161"/>
                </a:solidFill>
              </a:defRPr>
            </a:lvl7pPr>
            <a:lvl8pPr indent="-298450" lvl="7" marL="3657600" algn="l">
              <a:lnSpc>
                <a:spcPct val="115000"/>
              </a:lnSpc>
              <a:spcBef>
                <a:spcPts val="1600"/>
              </a:spcBef>
              <a:spcAft>
                <a:spcPts val="0"/>
              </a:spcAft>
              <a:buClr>
                <a:srgbClr val="616161"/>
              </a:buClr>
              <a:buSzPts val="1100"/>
              <a:buChar char="○"/>
              <a:defRPr sz="1400">
                <a:solidFill>
                  <a:srgbClr val="616161"/>
                </a:solidFill>
              </a:defRPr>
            </a:lvl8pPr>
            <a:lvl9pPr indent="-298450" lvl="8" marL="4114800" algn="l">
              <a:lnSpc>
                <a:spcPct val="115000"/>
              </a:lnSpc>
              <a:spcBef>
                <a:spcPts val="1600"/>
              </a:spcBef>
              <a:spcAft>
                <a:spcPts val="1600"/>
              </a:spcAft>
              <a:buClr>
                <a:srgbClr val="616161"/>
              </a:buClr>
              <a:buSzPts val="1100"/>
              <a:buChar char="■"/>
              <a:defRPr sz="1400">
                <a:solidFill>
                  <a:srgbClr val="616161"/>
                </a:solidFill>
              </a:defRPr>
            </a:lvl9pPr>
          </a:lstStyle>
          <a:p/>
        </p:txBody>
      </p:sp>
      <p:sp>
        <p:nvSpPr>
          <p:cNvPr id="279" name="Google Shape;27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280" name="Shape 280"/>
        <p:cNvGrpSpPr/>
        <p:nvPr/>
      </p:nvGrpSpPr>
      <p:grpSpPr>
        <a:xfrm>
          <a:off x="0" y="0"/>
          <a:ext cx="0" cy="0"/>
          <a:chOff x="0" y="0"/>
          <a:chExt cx="0" cy="0"/>
        </a:xfrm>
      </p:grpSpPr>
      <p:sp>
        <p:nvSpPr>
          <p:cNvPr id="281" name="Google Shape;281;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0" y="4665575"/>
            <a:ext cx="9144000" cy="477900"/>
          </a:xfrm>
          <a:prstGeom prst="rect">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200"/>
              <a:buNone/>
              <a:defRPr b="1" sz="3200">
                <a:solidFill>
                  <a:srgbClr val="E7E7E7"/>
                </a:solidFill>
              </a:defRPr>
            </a:lvl1pPr>
            <a:lvl2pPr lvl="1" algn="l">
              <a:lnSpc>
                <a:spcPct val="100000"/>
              </a:lnSpc>
              <a:spcBef>
                <a:spcPts val="0"/>
              </a:spcBef>
              <a:spcAft>
                <a:spcPts val="0"/>
              </a:spcAft>
              <a:buClr>
                <a:schemeClr val="dk1"/>
              </a:buClr>
              <a:buSzPts val="3200"/>
              <a:buNone/>
              <a:defRPr b="1" sz="3200">
                <a:solidFill>
                  <a:srgbClr val="E7E7E7"/>
                </a:solidFill>
              </a:defRPr>
            </a:lvl2pPr>
            <a:lvl3pPr lvl="2" algn="l">
              <a:lnSpc>
                <a:spcPct val="100000"/>
              </a:lnSpc>
              <a:spcBef>
                <a:spcPts val="0"/>
              </a:spcBef>
              <a:spcAft>
                <a:spcPts val="0"/>
              </a:spcAft>
              <a:buClr>
                <a:schemeClr val="dk1"/>
              </a:buClr>
              <a:buSzPts val="3200"/>
              <a:buNone/>
              <a:defRPr b="1" sz="3200">
                <a:solidFill>
                  <a:srgbClr val="E7E7E7"/>
                </a:solidFill>
              </a:defRPr>
            </a:lvl3pPr>
            <a:lvl4pPr lvl="3" algn="l">
              <a:lnSpc>
                <a:spcPct val="100000"/>
              </a:lnSpc>
              <a:spcBef>
                <a:spcPts val="0"/>
              </a:spcBef>
              <a:spcAft>
                <a:spcPts val="0"/>
              </a:spcAft>
              <a:buClr>
                <a:schemeClr val="dk1"/>
              </a:buClr>
              <a:buSzPts val="3200"/>
              <a:buNone/>
              <a:defRPr b="1" sz="3200">
                <a:solidFill>
                  <a:srgbClr val="E7E7E7"/>
                </a:solidFill>
              </a:defRPr>
            </a:lvl4pPr>
            <a:lvl5pPr lvl="4" algn="l">
              <a:lnSpc>
                <a:spcPct val="100000"/>
              </a:lnSpc>
              <a:spcBef>
                <a:spcPts val="0"/>
              </a:spcBef>
              <a:spcAft>
                <a:spcPts val="0"/>
              </a:spcAft>
              <a:buClr>
                <a:schemeClr val="dk1"/>
              </a:buClr>
              <a:buSzPts val="3200"/>
              <a:buNone/>
              <a:defRPr b="1" sz="3200">
                <a:solidFill>
                  <a:srgbClr val="E7E7E7"/>
                </a:solidFill>
              </a:defRPr>
            </a:lvl5pPr>
            <a:lvl6pPr lvl="5" algn="l">
              <a:lnSpc>
                <a:spcPct val="100000"/>
              </a:lnSpc>
              <a:spcBef>
                <a:spcPts val="0"/>
              </a:spcBef>
              <a:spcAft>
                <a:spcPts val="0"/>
              </a:spcAft>
              <a:buClr>
                <a:schemeClr val="dk1"/>
              </a:buClr>
              <a:buSzPts val="3200"/>
              <a:buNone/>
              <a:defRPr b="1" sz="3200">
                <a:solidFill>
                  <a:srgbClr val="E7E7E7"/>
                </a:solidFill>
              </a:defRPr>
            </a:lvl6pPr>
            <a:lvl7pPr lvl="6" algn="l">
              <a:lnSpc>
                <a:spcPct val="100000"/>
              </a:lnSpc>
              <a:spcBef>
                <a:spcPts val="0"/>
              </a:spcBef>
              <a:spcAft>
                <a:spcPts val="0"/>
              </a:spcAft>
              <a:buClr>
                <a:schemeClr val="dk1"/>
              </a:buClr>
              <a:buSzPts val="3200"/>
              <a:buNone/>
              <a:defRPr b="1" sz="3200">
                <a:solidFill>
                  <a:srgbClr val="E7E7E7"/>
                </a:solidFill>
              </a:defRPr>
            </a:lvl7pPr>
            <a:lvl8pPr lvl="7" algn="l">
              <a:lnSpc>
                <a:spcPct val="100000"/>
              </a:lnSpc>
              <a:spcBef>
                <a:spcPts val="0"/>
              </a:spcBef>
              <a:spcAft>
                <a:spcPts val="0"/>
              </a:spcAft>
              <a:buClr>
                <a:schemeClr val="dk1"/>
              </a:buClr>
              <a:buSzPts val="3200"/>
              <a:buNone/>
              <a:defRPr b="1" sz="3200">
                <a:solidFill>
                  <a:srgbClr val="E7E7E7"/>
                </a:solidFill>
              </a:defRPr>
            </a:lvl8pPr>
            <a:lvl9pPr lvl="8" algn="l">
              <a:lnSpc>
                <a:spcPct val="100000"/>
              </a:lnSpc>
              <a:spcBef>
                <a:spcPts val="0"/>
              </a:spcBef>
              <a:spcAft>
                <a:spcPts val="0"/>
              </a:spcAft>
              <a:buClr>
                <a:schemeClr val="dk1"/>
              </a:buClr>
              <a:buSzPts val="3200"/>
              <a:buNone/>
              <a:defRPr b="1" sz="3200">
                <a:solidFill>
                  <a:srgbClr val="E7E7E7"/>
                </a:solidFill>
              </a:defRPr>
            </a:lvl9pPr>
          </a:lstStyle>
          <a:p/>
        </p:txBody>
      </p:sp>
      <p:sp>
        <p:nvSpPr>
          <p:cNvPr id="284" name="Google Shape;284;p14"/>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285" name="Google Shape;28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3">
    <p:bg>
      <p:bgPr>
        <a:solidFill>
          <a:srgbClr val="37474F"/>
        </a:solidFill>
      </p:bgPr>
    </p:bg>
    <p:spTree>
      <p:nvGrpSpPr>
        <p:cNvPr id="286" name="Shape 286"/>
        <p:cNvGrpSpPr/>
        <p:nvPr/>
      </p:nvGrpSpPr>
      <p:grpSpPr>
        <a:xfrm>
          <a:off x="0" y="0"/>
          <a:ext cx="0" cy="0"/>
          <a:chOff x="0" y="0"/>
          <a:chExt cx="0" cy="0"/>
        </a:xfrm>
      </p:grpSpPr>
      <p:sp>
        <p:nvSpPr>
          <p:cNvPr id="287" name="Google Shape;287;p15"/>
          <p:cNvSpPr/>
          <p:nvPr/>
        </p:nvSpPr>
        <p:spPr>
          <a:xfrm>
            <a:off x="0" y="0"/>
            <a:ext cx="9144000" cy="5143500"/>
          </a:xfrm>
          <a:prstGeom prst="rect">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15"/>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292" name="Google Shape;292;p15"/>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293" name="Google Shape;293;p15"/>
          <p:cNvSpPr txBox="1"/>
          <p:nvPr>
            <p:ph type="title"/>
          </p:nvPr>
        </p:nvSpPr>
        <p:spPr>
          <a:xfrm>
            <a:off x="312850" y="1069200"/>
            <a:ext cx="3942600" cy="30051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294" name="Google Shape;294;p15"/>
          <p:cNvSpPr txBox="1"/>
          <p:nvPr>
            <p:ph idx="1" type="body"/>
          </p:nvPr>
        </p:nvSpPr>
        <p:spPr>
          <a:xfrm>
            <a:off x="4891175" y="1069200"/>
            <a:ext cx="3942600" cy="3005100"/>
          </a:xfrm>
          <a:prstGeom prst="rect">
            <a:avLst/>
          </a:prstGeom>
          <a:noFill/>
        </p:spPr>
        <p:txBody>
          <a:bodyPr anchorCtr="0" anchor="ctr" bIns="91425" lIns="91425" spcFirstLastPara="1" rIns="91425" wrap="square" tIns="91425"/>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95" name="Google Shape;29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4">
    <p:bg>
      <p:bgPr>
        <a:solidFill>
          <a:srgbClr val="FFFFFF"/>
        </a:solidFill>
      </p:bgPr>
    </p:bg>
    <p:spTree>
      <p:nvGrpSpPr>
        <p:cNvPr id="296" name="Shape 296"/>
        <p:cNvGrpSpPr/>
        <p:nvPr/>
      </p:nvGrpSpPr>
      <p:grpSpPr>
        <a:xfrm>
          <a:off x="0" y="0"/>
          <a:ext cx="0" cy="0"/>
          <a:chOff x="0" y="0"/>
          <a:chExt cx="0" cy="0"/>
        </a:xfrm>
      </p:grpSpPr>
      <p:sp>
        <p:nvSpPr>
          <p:cNvPr id="297" name="Google Shape;29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0" y="0"/>
            <a:ext cx="4583400" cy="5143500"/>
          </a:xfrm>
          <a:prstGeom prst="rect">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txBox="1"/>
          <p:nvPr>
            <p:ph type="title"/>
          </p:nvPr>
        </p:nvSpPr>
        <p:spPr>
          <a:xfrm>
            <a:off x="363750" y="554850"/>
            <a:ext cx="3855900" cy="4033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0" name="Google Shape;300;p16"/>
          <p:cNvSpPr txBox="1"/>
          <p:nvPr>
            <p:ph idx="1" type="body"/>
          </p:nvPr>
        </p:nvSpPr>
        <p:spPr>
          <a:xfrm>
            <a:off x="4947374" y="554850"/>
            <a:ext cx="3855900" cy="4033800"/>
          </a:xfrm>
          <a:prstGeom prst="rect">
            <a:avLst/>
          </a:prstGeom>
          <a:noFill/>
        </p:spPr>
        <p:txBody>
          <a:bodyPr anchorCtr="0" anchor="ctr"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301" name="Google Shape;30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5">
    <p:bg>
      <p:bgPr>
        <a:solidFill>
          <a:srgbClr val="FFFFFF"/>
        </a:solidFill>
      </p:bgPr>
    </p:bg>
    <p:spTree>
      <p:nvGrpSpPr>
        <p:cNvPr id="302" name="Shape 302"/>
        <p:cNvGrpSpPr/>
        <p:nvPr/>
      </p:nvGrpSpPr>
      <p:grpSpPr>
        <a:xfrm>
          <a:off x="0" y="0"/>
          <a:ext cx="0" cy="0"/>
          <a:chOff x="0" y="0"/>
          <a:chExt cx="0" cy="0"/>
        </a:xfrm>
      </p:grpSpPr>
      <p:sp>
        <p:nvSpPr>
          <p:cNvPr id="303" name="Google Shape;303;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306" name="Google Shape;306;p17"/>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307" name="Google Shape;30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gbl5lXeQ10VMl7hVylp2whWxsEo1EjW0ig/view" TargetMode="Externa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nYVc8-cKfWDWWgwrL1TQ5K1-lxg8yr-5/view" TargetMode="External"/><Relationship Id="rId4" Type="http://schemas.openxmlformats.org/officeDocument/2006/relationships/image" Target="../media/image5.jpg"/><Relationship Id="rId5" Type="http://schemas.openxmlformats.org/officeDocument/2006/relationships/hyperlink" Target="http://drive.google.com/file/d/1zVQV8kkdW2xSv8rklBAZ946L7tMw496X/view" TargetMode="External"/><Relationship Id="rId6"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LK91NEH_rXd6WvfN5Ek_mZL8GM5GFYM6kw/view"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0" Type="http://schemas.openxmlformats.org/officeDocument/2006/relationships/image" Target="../media/image2.jpg"/><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searchnetworking.techtarget.com/definition/photonic-network" TargetMode="External"/><Relationship Id="rId4" Type="http://schemas.openxmlformats.org/officeDocument/2006/relationships/hyperlink" Target="https://whatis.techtarget.com/definition/light-emitting-diode-LED" TargetMode="External"/><Relationship Id="rId9" Type="http://schemas.openxmlformats.org/officeDocument/2006/relationships/hyperlink" Target="https://en.wikipedia.org/wiki/Infrared" TargetMode="External"/><Relationship Id="rId5" Type="http://schemas.openxmlformats.org/officeDocument/2006/relationships/hyperlink" Target="https://en.wikipedia.org/wiki/Visible_light_communication" TargetMode="External"/><Relationship Id="rId6" Type="http://schemas.openxmlformats.org/officeDocument/2006/relationships/hyperlink" Target="https://en.wikipedia.org/wiki/Data" TargetMode="External"/><Relationship Id="rId7" Type="http://schemas.openxmlformats.org/officeDocument/2006/relationships/hyperlink" Target="https://en.wikipedia.org/wiki/Visible_spectrum" TargetMode="External"/><Relationship Id="rId8" Type="http://schemas.openxmlformats.org/officeDocument/2006/relationships/hyperlink" Target="https://en.wikipedia.org/wiki/Ultraviol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electronicproducts.com/Power_Products/Batteries_and_Fuel_Cells/Tribo-electric_method_of_generating_clean_power_could_just_be_the_next_big_thing.aspx?terms=LED%20ligh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ph type="ctrTitle"/>
          </p:nvPr>
        </p:nvSpPr>
        <p:spPr>
          <a:xfrm>
            <a:off x="241243" y="471313"/>
            <a:ext cx="6080100" cy="15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latin typeface="Arial"/>
                <a:ea typeface="Arial"/>
                <a:cs typeface="Arial"/>
                <a:sym typeface="Arial"/>
              </a:rPr>
              <a:t>Li-Fi Aided Under</a:t>
            </a:r>
            <a:endParaRPr u="sng">
              <a:latin typeface="Arial"/>
              <a:ea typeface="Arial"/>
              <a:cs typeface="Arial"/>
              <a:sym typeface="Arial"/>
            </a:endParaRPr>
          </a:p>
          <a:p>
            <a:pPr indent="0" lvl="0" marL="0" rtl="0" algn="l">
              <a:spcBef>
                <a:spcPts val="0"/>
              </a:spcBef>
              <a:spcAft>
                <a:spcPts val="0"/>
              </a:spcAft>
              <a:buNone/>
            </a:pPr>
            <a:r>
              <a:rPr lang="en" u="sng">
                <a:latin typeface="Arial"/>
                <a:ea typeface="Arial"/>
                <a:cs typeface="Arial"/>
                <a:sym typeface="Arial"/>
              </a:rPr>
              <a:t>Water Communication</a:t>
            </a:r>
            <a:endParaRPr u="sng">
              <a:latin typeface="Arial"/>
              <a:ea typeface="Arial"/>
              <a:cs typeface="Arial"/>
              <a:sym typeface="Arial"/>
            </a:endParaRPr>
          </a:p>
        </p:txBody>
      </p:sp>
      <p:sp>
        <p:nvSpPr>
          <p:cNvPr id="313" name="Google Shape;313;p18"/>
          <p:cNvSpPr txBox="1"/>
          <p:nvPr>
            <p:ph idx="1" type="subTitle"/>
          </p:nvPr>
        </p:nvSpPr>
        <p:spPr>
          <a:xfrm>
            <a:off x="4767600" y="2607958"/>
            <a:ext cx="4376400" cy="1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Akhil Kalpesh Bachkaniwala  16UCC010</a:t>
            </a:r>
            <a:endParaRPr sz="1800">
              <a:latin typeface="Roboto"/>
              <a:ea typeface="Roboto"/>
              <a:cs typeface="Roboto"/>
              <a:sym typeface="Roboto"/>
            </a:endParaRPr>
          </a:p>
          <a:p>
            <a:pPr indent="0" lvl="0" marL="0" rtl="0" algn="just">
              <a:spcBef>
                <a:spcPts val="0"/>
              </a:spcBef>
              <a:spcAft>
                <a:spcPts val="0"/>
              </a:spcAft>
              <a:buNone/>
            </a:pPr>
            <a:r>
              <a:rPr lang="en" sz="1800">
                <a:latin typeface="Roboto"/>
                <a:ea typeface="Roboto"/>
                <a:cs typeface="Roboto"/>
                <a:sym typeface="Roboto"/>
              </a:rPr>
              <a:t>Anubhuti Jain                            16UEC019</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Jyoti Kumari                              16UEC052</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Shrutika Bansal                         16UEC064 </a:t>
            </a:r>
            <a:endParaRPr sz="1800">
              <a:latin typeface="Roboto"/>
              <a:ea typeface="Roboto"/>
              <a:cs typeface="Roboto"/>
              <a:sym typeface="Roboto"/>
            </a:endParaRPr>
          </a:p>
        </p:txBody>
      </p:sp>
      <p:sp>
        <p:nvSpPr>
          <p:cNvPr id="314" name="Google Shape;314;p18"/>
          <p:cNvSpPr txBox="1"/>
          <p:nvPr>
            <p:ph idx="1" type="subTitle"/>
          </p:nvPr>
        </p:nvSpPr>
        <p:spPr>
          <a:xfrm>
            <a:off x="0" y="4344900"/>
            <a:ext cx="4376400" cy="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Supervisor         Dr. Nikhil Sharma</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Co-Supervisor   Dr. Divyang Rawal</a:t>
            </a:r>
            <a:endParaRPr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Results</a:t>
            </a:r>
            <a:endParaRPr>
              <a:solidFill>
                <a:srgbClr val="000000"/>
              </a:solidFill>
              <a:latin typeface="Arial"/>
              <a:ea typeface="Arial"/>
              <a:cs typeface="Arial"/>
              <a:sym typeface="Arial"/>
            </a:endParaRPr>
          </a:p>
        </p:txBody>
      </p:sp>
      <p:pic>
        <p:nvPicPr>
          <p:cNvPr id="374" name="Google Shape;374;p27" title="serial_data_transmission.mp4">
            <a:hlinkClick r:id="rId3"/>
          </p:cNvPr>
          <p:cNvPicPr preferRelativeResize="0"/>
          <p:nvPr/>
        </p:nvPicPr>
        <p:blipFill>
          <a:blip r:embed="rId4">
            <a:alphaModFix/>
          </a:blip>
          <a:stretch>
            <a:fillRect/>
          </a:stretch>
        </p:blipFill>
        <p:spPr>
          <a:xfrm>
            <a:off x="1590600" y="1186500"/>
            <a:ext cx="6277066"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3000">
                <a:solidFill>
                  <a:srgbClr val="000000"/>
                </a:solidFill>
                <a:latin typeface="Arial"/>
                <a:ea typeface="Arial"/>
                <a:cs typeface="Arial"/>
                <a:sym typeface="Arial"/>
              </a:rPr>
              <a:t>2. </a:t>
            </a:r>
            <a:r>
              <a:rPr lang="en" sz="3000">
                <a:solidFill>
                  <a:srgbClr val="000000"/>
                </a:solidFill>
                <a:latin typeface="Arial"/>
                <a:ea typeface="Arial"/>
                <a:cs typeface="Arial"/>
                <a:sym typeface="Arial"/>
              </a:rPr>
              <a:t>Transmission of Sensor Data</a:t>
            </a:r>
            <a:endParaRPr sz="3000">
              <a:solidFill>
                <a:srgbClr val="000000"/>
              </a:solidFill>
              <a:latin typeface="Arial"/>
              <a:ea typeface="Arial"/>
              <a:cs typeface="Arial"/>
              <a:sym typeface="Arial"/>
            </a:endParaRPr>
          </a:p>
        </p:txBody>
      </p:sp>
      <p:sp>
        <p:nvSpPr>
          <p:cNvPr id="380" name="Google Shape;380;p28"/>
          <p:cNvSpPr txBox="1"/>
          <p:nvPr>
            <p:ph idx="1" type="body"/>
          </p:nvPr>
        </p:nvSpPr>
        <p:spPr>
          <a:xfrm>
            <a:off x="1303800" y="16638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Arial"/>
                <a:ea typeface="Arial"/>
                <a:cs typeface="Arial"/>
                <a:sym typeface="Arial"/>
              </a:rPr>
              <a:t>Temperature Sensor is connected to the Arduino and the received temperature values are Transmitted via the Li-Fi Transmitter and the values received at the receiver of the Li-Fi Module are then plotted by using Arduino and Processing.</a:t>
            </a:r>
            <a:endParaRPr sz="1800">
              <a:solidFill>
                <a:srgbClr val="000000"/>
              </a:solidFill>
              <a:latin typeface="Arial"/>
              <a:ea typeface="Arial"/>
              <a:cs typeface="Arial"/>
              <a:sym typeface="Arial"/>
            </a:endParaRPr>
          </a:p>
          <a:p>
            <a:pPr indent="0" lvl="0" marL="0" rtl="0" algn="just">
              <a:spcBef>
                <a:spcPts val="1600"/>
              </a:spcBef>
              <a:spcAft>
                <a:spcPts val="1600"/>
              </a:spcAft>
              <a:buNone/>
            </a:pPr>
            <a:r>
              <a:rPr lang="en" sz="1800">
                <a:solidFill>
                  <a:srgbClr val="000000"/>
                </a:solidFill>
                <a:latin typeface="Arial"/>
                <a:ea typeface="Arial"/>
                <a:cs typeface="Arial"/>
                <a:sym typeface="Arial"/>
              </a:rPr>
              <a:t>Software used to plot graph-Processing.</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Block Diagram</a:t>
            </a:r>
            <a:endParaRPr>
              <a:solidFill>
                <a:srgbClr val="000000"/>
              </a:solidFill>
              <a:latin typeface="Arial"/>
              <a:ea typeface="Arial"/>
              <a:cs typeface="Arial"/>
              <a:sym typeface="Arial"/>
            </a:endParaRPr>
          </a:p>
        </p:txBody>
      </p:sp>
      <p:pic>
        <p:nvPicPr>
          <p:cNvPr id="386" name="Google Shape;386;p29"/>
          <p:cNvPicPr preferRelativeResize="0"/>
          <p:nvPr/>
        </p:nvPicPr>
        <p:blipFill>
          <a:blip r:embed="rId3">
            <a:alphaModFix/>
          </a:blip>
          <a:stretch>
            <a:fillRect/>
          </a:stretch>
        </p:blipFill>
        <p:spPr>
          <a:xfrm>
            <a:off x="1479188" y="1307850"/>
            <a:ext cx="6675514"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a:t>
            </a:r>
            <a:endParaRPr>
              <a:latin typeface="Arial"/>
              <a:ea typeface="Arial"/>
              <a:cs typeface="Arial"/>
              <a:sym typeface="Arial"/>
            </a:endParaRPr>
          </a:p>
        </p:txBody>
      </p:sp>
      <p:pic>
        <p:nvPicPr>
          <p:cNvPr id="392" name="Google Shape;392;p30" title="temprature_data_graph_arduino.mp4">
            <a:hlinkClick r:id="rId3"/>
          </p:cNvPr>
          <p:cNvPicPr preferRelativeResize="0"/>
          <p:nvPr/>
        </p:nvPicPr>
        <p:blipFill>
          <a:blip r:embed="rId4">
            <a:alphaModFix/>
          </a:blip>
          <a:stretch>
            <a:fillRect/>
          </a:stretch>
        </p:blipFill>
        <p:spPr>
          <a:xfrm>
            <a:off x="131925" y="1117350"/>
            <a:ext cx="4572000" cy="3429000"/>
          </a:xfrm>
          <a:prstGeom prst="rect">
            <a:avLst/>
          </a:prstGeom>
          <a:noFill/>
          <a:ln>
            <a:noFill/>
          </a:ln>
        </p:spPr>
      </p:pic>
      <p:pic>
        <p:nvPicPr>
          <p:cNvPr id="393" name="Google Shape;393;p30" title="temprature_data_graph_processing.mp4">
            <a:hlinkClick r:id="rId5"/>
          </p:cNvPr>
          <p:cNvPicPr preferRelativeResize="0"/>
          <p:nvPr/>
        </p:nvPicPr>
        <p:blipFill>
          <a:blip r:embed="rId6">
            <a:alphaModFix/>
          </a:blip>
          <a:stretch>
            <a:fillRect/>
          </a:stretch>
        </p:blipFill>
        <p:spPr>
          <a:xfrm>
            <a:off x="4963250" y="1212600"/>
            <a:ext cx="4114800" cy="3086100"/>
          </a:xfrm>
          <a:prstGeom prst="rect">
            <a:avLst/>
          </a:prstGeom>
          <a:noFill/>
          <a:ln>
            <a:noFill/>
          </a:ln>
        </p:spPr>
      </p:pic>
      <p:sp>
        <p:nvSpPr>
          <p:cNvPr id="394" name="Google Shape;394;p30"/>
          <p:cNvSpPr/>
          <p:nvPr/>
        </p:nvSpPr>
        <p:spPr>
          <a:xfrm>
            <a:off x="835825" y="4653800"/>
            <a:ext cx="2737500" cy="259200"/>
          </a:xfrm>
          <a:prstGeom prst="rect">
            <a:avLst/>
          </a:prstGeom>
          <a:solidFill>
            <a:srgbClr val="43434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3F3F3"/>
                </a:solidFill>
              </a:rPr>
              <a:t>Arduino Serial Monitor Graph</a:t>
            </a:r>
            <a:endParaRPr>
              <a:solidFill>
                <a:srgbClr val="F3F3F3"/>
              </a:solidFill>
            </a:endParaRPr>
          </a:p>
        </p:txBody>
      </p:sp>
      <p:sp>
        <p:nvSpPr>
          <p:cNvPr id="395" name="Google Shape;395;p30"/>
          <p:cNvSpPr/>
          <p:nvPr/>
        </p:nvSpPr>
        <p:spPr>
          <a:xfrm>
            <a:off x="5719975" y="4698750"/>
            <a:ext cx="1815300" cy="259200"/>
          </a:xfrm>
          <a:prstGeom prst="rect">
            <a:avLst/>
          </a:prstGeom>
          <a:solidFill>
            <a:srgbClr val="43434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Processing Graph</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6747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3000">
                <a:solidFill>
                  <a:srgbClr val="000000"/>
                </a:solidFill>
                <a:latin typeface="Arial"/>
                <a:ea typeface="Arial"/>
                <a:cs typeface="Arial"/>
                <a:sym typeface="Arial"/>
              </a:rPr>
              <a:t>3. I</a:t>
            </a:r>
            <a:r>
              <a:rPr b="1" lang="en" sz="3000">
                <a:solidFill>
                  <a:srgbClr val="000000"/>
                </a:solidFill>
                <a:latin typeface="Arial"/>
                <a:ea typeface="Arial"/>
                <a:cs typeface="Arial"/>
                <a:sym typeface="Arial"/>
              </a:rPr>
              <a:t>mage Transmission</a:t>
            </a:r>
            <a:endParaRPr b="1" sz="3000">
              <a:solidFill>
                <a:srgbClr val="000000"/>
              </a:solidFill>
              <a:latin typeface="Arial"/>
              <a:ea typeface="Arial"/>
              <a:cs typeface="Arial"/>
              <a:sym typeface="Arial"/>
            </a:endParaRPr>
          </a:p>
        </p:txBody>
      </p:sp>
      <p:sp>
        <p:nvSpPr>
          <p:cNvPr id="401" name="Google Shape;401;p31"/>
          <p:cNvSpPr txBox="1"/>
          <p:nvPr>
            <p:ph idx="1" type="body"/>
          </p:nvPr>
        </p:nvSpPr>
        <p:spPr>
          <a:xfrm>
            <a:off x="940075" y="1382550"/>
            <a:ext cx="7396200" cy="404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Arial"/>
                <a:ea typeface="Arial"/>
                <a:cs typeface="Arial"/>
                <a:sym typeface="Arial"/>
              </a:rPr>
              <a:t>This task requires large data transfer unlike the tasks presented before. Certain limitations is to be overcome to make such large transmissions possible.</a:t>
            </a:r>
            <a:endParaRPr sz="1800">
              <a:solidFill>
                <a:srgbClr val="000000"/>
              </a:solidFill>
              <a:latin typeface="Arial"/>
              <a:ea typeface="Arial"/>
              <a:cs typeface="Arial"/>
              <a:sym typeface="Arial"/>
            </a:endParaRPr>
          </a:p>
          <a:p>
            <a:pPr indent="0" lvl="0" marL="0" rtl="0" algn="just">
              <a:spcBef>
                <a:spcPts val="1600"/>
              </a:spcBef>
              <a:spcAft>
                <a:spcPts val="0"/>
              </a:spcAft>
              <a:buNone/>
            </a:pPr>
            <a:r>
              <a:rPr b="1" lang="en" sz="2400">
                <a:solidFill>
                  <a:srgbClr val="000000"/>
                </a:solidFill>
                <a:latin typeface="Arial"/>
                <a:ea typeface="Arial"/>
                <a:cs typeface="Arial"/>
                <a:sym typeface="Arial"/>
              </a:rPr>
              <a:t>Working:- </a:t>
            </a:r>
            <a:endParaRPr b="1" sz="2400">
              <a:solidFill>
                <a:srgbClr val="000000"/>
              </a:solidFill>
              <a:latin typeface="Arial"/>
              <a:ea typeface="Arial"/>
              <a:cs typeface="Arial"/>
              <a:sym typeface="Arial"/>
            </a:endParaRPr>
          </a:p>
          <a:p>
            <a:pPr indent="-342900" lvl="0" marL="457200" rtl="0" algn="just">
              <a:spcBef>
                <a:spcPts val="1600"/>
              </a:spcBef>
              <a:spcAft>
                <a:spcPts val="0"/>
              </a:spcAft>
              <a:buClr>
                <a:srgbClr val="000000"/>
              </a:buClr>
              <a:buSzPts val="1800"/>
              <a:buAutoNum type="arabicPeriod"/>
            </a:pPr>
            <a:r>
              <a:rPr lang="en" sz="1800">
                <a:solidFill>
                  <a:srgbClr val="000000"/>
                </a:solidFill>
                <a:latin typeface="Arial"/>
                <a:ea typeface="Arial"/>
                <a:cs typeface="Arial"/>
                <a:sym typeface="Arial"/>
              </a:rPr>
              <a:t>Model used for implementation of above task is LiFi Nano V2.</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Step two involved conversion of image to a matrix.</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DCT values of the image  are calculated using Matlab and stored in a text file.</a:t>
            </a:r>
            <a:endParaRPr sz="1800">
              <a:solidFill>
                <a:srgbClr val="000000"/>
              </a:solidFill>
              <a:latin typeface="Arial"/>
              <a:ea typeface="Arial"/>
              <a:cs typeface="Arial"/>
              <a:sym typeface="Arial"/>
            </a:endParaRPr>
          </a:p>
          <a:p>
            <a:pPr indent="0" lvl="0" marL="0" rtl="0" algn="just">
              <a:spcBef>
                <a:spcPts val="160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2"/>
          <p:cNvSpPr txBox="1"/>
          <p:nvPr>
            <p:ph idx="1" type="body"/>
          </p:nvPr>
        </p:nvSpPr>
        <p:spPr>
          <a:xfrm>
            <a:off x="1208650" y="1208650"/>
            <a:ext cx="7127700" cy="32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AutoNum type="arabicPeriod" startAt="4"/>
            </a:pPr>
            <a:r>
              <a:rPr lang="en" sz="1800">
                <a:solidFill>
                  <a:srgbClr val="000000"/>
                </a:solidFill>
                <a:latin typeface="Arial"/>
                <a:ea typeface="Arial"/>
                <a:cs typeface="Arial"/>
                <a:sym typeface="Arial"/>
              </a:rPr>
              <a:t>The stored data was read using the processing script which divided the data into chunks of smaller data.</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startAt="4"/>
            </a:pPr>
            <a:r>
              <a:rPr lang="en" sz="1800">
                <a:solidFill>
                  <a:srgbClr val="000000"/>
                </a:solidFill>
                <a:latin typeface="Arial"/>
                <a:ea typeface="Arial"/>
                <a:cs typeface="Arial"/>
                <a:sym typeface="Arial"/>
              </a:rPr>
              <a:t>This was then sent to the Arduino for transmission.</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startAt="4"/>
            </a:pPr>
            <a:r>
              <a:rPr lang="en" sz="1800">
                <a:solidFill>
                  <a:srgbClr val="000000"/>
                </a:solidFill>
                <a:latin typeface="Arial"/>
                <a:ea typeface="Arial"/>
                <a:cs typeface="Arial"/>
                <a:sym typeface="Arial"/>
              </a:rPr>
              <a:t>At the receiver end the data was reconstructed back and stored in a data file.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startAt="4"/>
            </a:pPr>
            <a:r>
              <a:rPr lang="en" sz="1800">
                <a:solidFill>
                  <a:srgbClr val="000000"/>
                </a:solidFill>
                <a:latin typeface="Arial"/>
                <a:ea typeface="Arial"/>
                <a:cs typeface="Arial"/>
                <a:sym typeface="Arial"/>
              </a:rPr>
              <a:t>This was then read again with Matlab and converted to image.</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363750" y="554850"/>
            <a:ext cx="38559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Problems faced</a:t>
            </a:r>
            <a:endParaRPr>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latin typeface="Arial"/>
              <a:ea typeface="Arial"/>
              <a:cs typeface="Arial"/>
              <a:sym typeface="Arial"/>
            </a:endParaRPr>
          </a:p>
        </p:txBody>
      </p:sp>
      <p:sp>
        <p:nvSpPr>
          <p:cNvPr id="412" name="Google Shape;412;p33"/>
          <p:cNvSpPr txBox="1"/>
          <p:nvPr>
            <p:ph idx="1" type="body"/>
          </p:nvPr>
        </p:nvSpPr>
        <p:spPr>
          <a:xfrm>
            <a:off x="4947374" y="554850"/>
            <a:ext cx="3855900" cy="4033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We are not able to retrieve the exact data values. Around 60-70% values obtained are correct values.</a:t>
            </a:r>
            <a:endParaRPr>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Data received is not arriving uniformly. Due to which we are facing problem in reconstructing back the image.</a:t>
            </a:r>
            <a:endParaRPr>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Calibration of the Module for the appropriate distance proved to be a challenge.</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312850" y="1069200"/>
            <a:ext cx="3942600" cy="30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Arial"/>
                <a:ea typeface="Arial"/>
                <a:cs typeface="Arial"/>
                <a:sym typeface="Arial"/>
              </a:rPr>
              <a:t>Steps taken to overcome the problems:</a:t>
            </a:r>
            <a:endParaRPr>
              <a:solidFill>
                <a:schemeClr val="dk2"/>
              </a:solidFill>
              <a:latin typeface="Arial"/>
              <a:ea typeface="Arial"/>
              <a:cs typeface="Arial"/>
              <a:sym typeface="Arial"/>
            </a:endParaRPr>
          </a:p>
        </p:txBody>
      </p:sp>
      <p:sp>
        <p:nvSpPr>
          <p:cNvPr id="418" name="Google Shape;418;p34"/>
          <p:cNvSpPr txBox="1"/>
          <p:nvPr>
            <p:ph idx="1" type="body"/>
          </p:nvPr>
        </p:nvSpPr>
        <p:spPr>
          <a:xfrm>
            <a:off x="4891175" y="992200"/>
            <a:ext cx="3942600" cy="30051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rgbClr val="000000"/>
              </a:buClr>
              <a:buSzPts val="1600"/>
              <a:buAutoNum type="arabicPeriod"/>
            </a:pPr>
            <a:r>
              <a:rPr lang="en" sz="1600">
                <a:solidFill>
                  <a:srgbClr val="000000"/>
                </a:solidFill>
              </a:rPr>
              <a:t>Introducing an end marker for each data transmission.</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Making use of guard bits at start of transmission.</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Making use of guard bits at end of transmission.</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Padding the data segment with white spaces to prevent synchronization loss.</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Block Diagram</a:t>
            </a:r>
            <a:endParaRPr>
              <a:solidFill>
                <a:srgbClr val="000000"/>
              </a:solidFill>
              <a:latin typeface="Arial"/>
              <a:ea typeface="Arial"/>
              <a:cs typeface="Arial"/>
              <a:sym typeface="Arial"/>
            </a:endParaRPr>
          </a:p>
        </p:txBody>
      </p:sp>
      <p:pic>
        <p:nvPicPr>
          <p:cNvPr id="424" name="Google Shape;424;p35"/>
          <p:cNvPicPr preferRelativeResize="0"/>
          <p:nvPr/>
        </p:nvPicPr>
        <p:blipFill>
          <a:blip r:embed="rId3">
            <a:alphaModFix/>
          </a:blip>
          <a:stretch>
            <a:fillRect/>
          </a:stretch>
        </p:blipFill>
        <p:spPr>
          <a:xfrm>
            <a:off x="994275" y="1194825"/>
            <a:ext cx="7642401" cy="399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6"/>
          <p:cNvSpPr txBox="1"/>
          <p:nvPr>
            <p:ph type="title"/>
          </p:nvPr>
        </p:nvSpPr>
        <p:spPr>
          <a:xfrm>
            <a:off x="1303800" y="611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a:t>
            </a:r>
            <a:endParaRPr>
              <a:latin typeface="Arial"/>
              <a:ea typeface="Arial"/>
              <a:cs typeface="Arial"/>
              <a:sym typeface="Arial"/>
            </a:endParaRPr>
          </a:p>
        </p:txBody>
      </p:sp>
      <p:pic>
        <p:nvPicPr>
          <p:cNvPr id="430" name="Google Shape;430;p36" title="more_distance_image.mp4">
            <a:hlinkClick r:id="rId3"/>
          </p:cNvPr>
          <p:cNvPicPr preferRelativeResize="0"/>
          <p:nvPr/>
        </p:nvPicPr>
        <p:blipFill>
          <a:blip r:embed="rId4">
            <a:alphaModFix/>
          </a:blip>
          <a:stretch>
            <a:fillRect/>
          </a:stretch>
        </p:blipFill>
        <p:spPr>
          <a:xfrm>
            <a:off x="1433463" y="1358975"/>
            <a:ext cx="6277066"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000000"/>
                </a:solidFill>
              </a:rPr>
              <a:t>What is LiFi ?</a:t>
            </a:r>
            <a:endParaRPr sz="3400">
              <a:solidFill>
                <a:srgbClr val="000000"/>
              </a:solidFill>
            </a:endParaRPr>
          </a:p>
        </p:txBody>
      </p:sp>
      <p:sp>
        <p:nvSpPr>
          <p:cNvPr id="320" name="Google Shape;320;p19"/>
          <p:cNvSpPr txBox="1"/>
          <p:nvPr>
            <p:ph idx="1" type="body"/>
          </p:nvPr>
        </p:nvSpPr>
        <p:spPr>
          <a:xfrm>
            <a:off x="349300" y="1147425"/>
            <a:ext cx="7692000" cy="15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Arial"/>
                <a:ea typeface="Arial"/>
                <a:cs typeface="Arial"/>
                <a:sym typeface="Arial"/>
              </a:rPr>
              <a:t>LiFi is a wireless</a:t>
            </a:r>
            <a:r>
              <a:rPr lang="en" sz="2400">
                <a:solidFill>
                  <a:srgbClr val="000000"/>
                </a:solidFill>
                <a:uFill>
                  <a:noFill/>
                </a:uFill>
                <a:latin typeface="Arial"/>
                <a:ea typeface="Arial"/>
                <a:cs typeface="Arial"/>
                <a:sym typeface="Arial"/>
                <a:hlinkClick r:id="rId3"/>
              </a:rPr>
              <a:t> optical networking</a:t>
            </a:r>
            <a:r>
              <a:rPr lang="en" sz="2400">
                <a:solidFill>
                  <a:srgbClr val="000000"/>
                </a:solidFill>
                <a:latin typeface="Arial"/>
                <a:ea typeface="Arial"/>
                <a:cs typeface="Arial"/>
                <a:sym typeface="Arial"/>
              </a:rPr>
              <a:t> technology that uses light-emitting diodes (</a:t>
            </a:r>
            <a:r>
              <a:rPr lang="en" sz="2400">
                <a:solidFill>
                  <a:srgbClr val="000000"/>
                </a:solidFill>
                <a:uFill>
                  <a:noFill/>
                </a:uFill>
                <a:latin typeface="Arial"/>
                <a:ea typeface="Arial"/>
                <a:cs typeface="Arial"/>
                <a:sym typeface="Arial"/>
                <a:hlinkClick r:id="rId4"/>
              </a:rPr>
              <a:t>LED</a:t>
            </a:r>
            <a:r>
              <a:rPr lang="en" sz="2400">
                <a:solidFill>
                  <a:srgbClr val="000000"/>
                </a:solidFill>
                <a:latin typeface="Arial"/>
                <a:ea typeface="Arial"/>
                <a:cs typeface="Arial"/>
                <a:sym typeface="Arial"/>
              </a:rPr>
              <a:t>s) for data transmission. In technical terms, Li-Fi is a</a:t>
            </a:r>
            <a:r>
              <a:rPr lang="en" sz="2400">
                <a:solidFill>
                  <a:srgbClr val="000000"/>
                </a:solidFill>
                <a:uFill>
                  <a:noFill/>
                </a:uFill>
                <a:latin typeface="Arial"/>
                <a:ea typeface="Arial"/>
                <a:cs typeface="Arial"/>
                <a:sym typeface="Arial"/>
                <a:hlinkClick r:id="rId5"/>
              </a:rPr>
              <a:t> visible light communications</a:t>
            </a:r>
            <a:r>
              <a:rPr lang="en" sz="2400">
                <a:solidFill>
                  <a:srgbClr val="000000"/>
                </a:solidFill>
                <a:latin typeface="Arial"/>
                <a:ea typeface="Arial"/>
                <a:cs typeface="Arial"/>
                <a:sym typeface="Arial"/>
              </a:rPr>
              <a:t> system that is capable of transmitting</a:t>
            </a:r>
            <a:r>
              <a:rPr lang="en" sz="2400">
                <a:solidFill>
                  <a:srgbClr val="000000"/>
                </a:solidFill>
                <a:uFill>
                  <a:noFill/>
                </a:uFill>
                <a:latin typeface="Arial"/>
                <a:ea typeface="Arial"/>
                <a:cs typeface="Arial"/>
                <a:sym typeface="Arial"/>
                <a:hlinkClick r:id="rId6"/>
              </a:rPr>
              <a:t> data</a:t>
            </a:r>
            <a:r>
              <a:rPr lang="en" sz="2400">
                <a:solidFill>
                  <a:srgbClr val="000000"/>
                </a:solidFill>
                <a:latin typeface="Arial"/>
                <a:ea typeface="Arial"/>
                <a:cs typeface="Arial"/>
                <a:sym typeface="Arial"/>
              </a:rPr>
              <a:t> at high speeds over the</a:t>
            </a:r>
            <a:r>
              <a:rPr lang="en" sz="2400">
                <a:solidFill>
                  <a:srgbClr val="000000"/>
                </a:solidFill>
                <a:uFill>
                  <a:noFill/>
                </a:uFill>
                <a:latin typeface="Arial"/>
                <a:ea typeface="Arial"/>
                <a:cs typeface="Arial"/>
                <a:sym typeface="Arial"/>
                <a:hlinkClick r:id="rId7"/>
              </a:rPr>
              <a:t> visible light spectrum</a:t>
            </a:r>
            <a:r>
              <a:rPr lang="en" sz="2400">
                <a:solidFill>
                  <a:srgbClr val="000000"/>
                </a:solidFill>
                <a:latin typeface="Arial"/>
                <a:ea typeface="Arial"/>
                <a:cs typeface="Arial"/>
                <a:sym typeface="Arial"/>
              </a:rPr>
              <a:t>,</a:t>
            </a:r>
            <a:r>
              <a:rPr lang="en" sz="2400">
                <a:solidFill>
                  <a:srgbClr val="000000"/>
                </a:solidFill>
                <a:uFill>
                  <a:noFill/>
                </a:uFill>
                <a:latin typeface="Arial"/>
                <a:ea typeface="Arial"/>
                <a:cs typeface="Arial"/>
                <a:sym typeface="Arial"/>
                <a:hlinkClick r:id="rId8"/>
              </a:rPr>
              <a:t> ultraviolet</a:t>
            </a:r>
            <a:r>
              <a:rPr lang="en" sz="2400">
                <a:solidFill>
                  <a:srgbClr val="000000"/>
                </a:solidFill>
                <a:latin typeface="Arial"/>
                <a:ea typeface="Arial"/>
                <a:cs typeface="Arial"/>
                <a:sym typeface="Arial"/>
              </a:rPr>
              <a:t> and</a:t>
            </a:r>
            <a:r>
              <a:rPr lang="en" sz="2400">
                <a:solidFill>
                  <a:srgbClr val="000000"/>
                </a:solidFill>
                <a:uFill>
                  <a:noFill/>
                </a:uFill>
                <a:latin typeface="Arial"/>
                <a:ea typeface="Arial"/>
                <a:cs typeface="Arial"/>
                <a:sym typeface="Arial"/>
                <a:hlinkClick r:id="rId9"/>
              </a:rPr>
              <a:t> infrared</a:t>
            </a:r>
            <a:r>
              <a:rPr lang="en" sz="2400">
                <a:solidFill>
                  <a:srgbClr val="000000"/>
                </a:solidFill>
                <a:latin typeface="Arial"/>
                <a:ea typeface="Arial"/>
                <a:cs typeface="Arial"/>
                <a:sym typeface="Arial"/>
              </a:rPr>
              <a:t> radiation.</a:t>
            </a:r>
            <a:endParaRPr sz="2400"/>
          </a:p>
        </p:txBody>
      </p:sp>
      <p:pic>
        <p:nvPicPr>
          <p:cNvPr id="321" name="Google Shape;321;p19"/>
          <p:cNvPicPr preferRelativeResize="0"/>
          <p:nvPr/>
        </p:nvPicPr>
        <p:blipFill>
          <a:blip r:embed="rId10">
            <a:alphaModFix amt="70000"/>
          </a:blip>
          <a:stretch>
            <a:fillRect/>
          </a:stretch>
        </p:blipFill>
        <p:spPr>
          <a:xfrm>
            <a:off x="0" y="0"/>
            <a:ext cx="9144000" cy="465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436" name="Google Shape;436;p37"/>
          <p:cNvSpPr txBox="1"/>
          <p:nvPr>
            <p:ph idx="1" type="body"/>
          </p:nvPr>
        </p:nvSpPr>
        <p:spPr>
          <a:xfrm>
            <a:off x="349300" y="1147425"/>
            <a:ext cx="7407000" cy="3172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Serial Data Transfer has being successfully achieved.</a:t>
            </a:r>
            <a:endParaRPr/>
          </a:p>
          <a:p>
            <a:pPr indent="-330200" lvl="0" marL="457200" rtl="0" algn="l">
              <a:spcBef>
                <a:spcPts val="0"/>
              </a:spcBef>
              <a:spcAft>
                <a:spcPts val="0"/>
              </a:spcAft>
              <a:buSzPts val="1600"/>
              <a:buChar char="●"/>
            </a:pPr>
            <a:r>
              <a:rPr lang="en"/>
              <a:t>End to End sensor data transfer has also being achieved.</a:t>
            </a:r>
            <a:endParaRPr/>
          </a:p>
          <a:p>
            <a:pPr indent="-330200" lvl="0" marL="457200" rtl="0" algn="l">
              <a:spcBef>
                <a:spcPts val="0"/>
              </a:spcBef>
              <a:spcAft>
                <a:spcPts val="0"/>
              </a:spcAft>
              <a:buSzPts val="1600"/>
              <a:buChar char="●"/>
            </a:pPr>
            <a:r>
              <a:rPr lang="en"/>
              <a:t>Image transmission model has also being prepared.</a:t>
            </a:r>
            <a:endParaRPr/>
          </a:p>
          <a:p>
            <a:pPr indent="-330200" lvl="0" marL="457200" rtl="0" algn="l">
              <a:spcBef>
                <a:spcPts val="0"/>
              </a:spcBef>
              <a:spcAft>
                <a:spcPts val="0"/>
              </a:spcAft>
              <a:buSzPts val="1600"/>
              <a:buChar char="●"/>
            </a:pPr>
            <a:r>
              <a:rPr lang="en"/>
              <a:t>Hence a proof of concept of using LiFi in Underwater Communication has being demonstrated for atmospheric conditions.</a:t>
            </a:r>
            <a:endParaRPr/>
          </a:p>
          <a:p>
            <a:pPr indent="0" lvl="0" marL="0" rtl="0" algn="l">
              <a:spcBef>
                <a:spcPts val="1600"/>
              </a:spcBef>
              <a:spcAft>
                <a:spcPts val="0"/>
              </a:spcAft>
              <a:buNone/>
            </a:pPr>
            <a:r>
              <a:rPr lang="en"/>
              <a:t>Future Plans:</a:t>
            </a:r>
            <a:endParaRPr/>
          </a:p>
          <a:p>
            <a:pPr indent="-330200" lvl="0" marL="457200" rtl="0" algn="l">
              <a:spcBef>
                <a:spcPts val="1600"/>
              </a:spcBef>
              <a:spcAft>
                <a:spcPts val="0"/>
              </a:spcAft>
              <a:buSzPts val="1600"/>
              <a:buChar char="●"/>
            </a:pPr>
            <a:r>
              <a:rPr lang="en"/>
              <a:t>Underwater prototype implementations.</a:t>
            </a:r>
            <a:endParaRPr/>
          </a:p>
          <a:p>
            <a:pPr indent="-330200" lvl="0" marL="457200" rtl="0" algn="l">
              <a:spcBef>
                <a:spcPts val="0"/>
              </a:spcBef>
              <a:spcAft>
                <a:spcPts val="0"/>
              </a:spcAft>
              <a:buSzPts val="1600"/>
              <a:buChar char="●"/>
            </a:pPr>
            <a:r>
              <a:rPr lang="en"/>
              <a:t>Further enhancements in speeds, distance and synchronisation.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Advantages of LiFi over RF</a:t>
            </a:r>
            <a:endParaRPr>
              <a:solidFill>
                <a:srgbClr val="000000"/>
              </a:solidFill>
              <a:latin typeface="Arial"/>
              <a:ea typeface="Arial"/>
              <a:cs typeface="Arial"/>
              <a:sym typeface="Arial"/>
            </a:endParaRPr>
          </a:p>
        </p:txBody>
      </p:sp>
      <p:sp>
        <p:nvSpPr>
          <p:cNvPr id="327" name="Google Shape;327;p20"/>
          <p:cNvSpPr txBox="1"/>
          <p:nvPr>
            <p:ph idx="1" type="body"/>
          </p:nvPr>
        </p:nvSpPr>
        <p:spPr>
          <a:xfrm>
            <a:off x="349300" y="1147425"/>
            <a:ext cx="7407000" cy="317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latin typeface="Arial"/>
                <a:ea typeface="Arial"/>
                <a:cs typeface="Arial"/>
                <a:sym typeface="Arial"/>
              </a:rPr>
              <a:t>Speed</a:t>
            </a:r>
            <a:r>
              <a:rPr lang="en" sz="1800">
                <a:solidFill>
                  <a:srgbClr val="000000"/>
                </a:solidFill>
                <a:latin typeface="Arial"/>
                <a:ea typeface="Arial"/>
                <a:cs typeface="Arial"/>
                <a:sym typeface="Arial"/>
              </a:rPr>
              <a:t>: LiFi can provide speeds around 100 times faster than currently achievable speeds in WiFi.</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b="1" lang="en" sz="1800">
                <a:solidFill>
                  <a:srgbClr val="000000"/>
                </a:solidFill>
                <a:latin typeface="Arial"/>
                <a:ea typeface="Arial"/>
                <a:cs typeface="Arial"/>
                <a:sym typeface="Arial"/>
              </a:rPr>
              <a:t>Efficiency:</a:t>
            </a:r>
            <a:r>
              <a:rPr lang="en" sz="1800">
                <a:solidFill>
                  <a:srgbClr val="000000"/>
                </a:solidFill>
                <a:latin typeface="Arial"/>
                <a:ea typeface="Arial"/>
                <a:cs typeface="Arial"/>
                <a:sym typeface="Arial"/>
              </a:rPr>
              <a:t> LiFi is much more efficient when it comes to cost and power consumption.</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b="1" lang="en" sz="1800">
                <a:solidFill>
                  <a:srgbClr val="000000"/>
                </a:solidFill>
                <a:latin typeface="Arial"/>
                <a:ea typeface="Arial"/>
                <a:cs typeface="Arial"/>
                <a:sym typeface="Arial"/>
              </a:rPr>
              <a:t>Availability</a:t>
            </a:r>
            <a:r>
              <a:rPr lang="en" sz="1800">
                <a:solidFill>
                  <a:srgbClr val="000000"/>
                </a:solidFill>
                <a:latin typeface="Arial"/>
                <a:ea typeface="Arial"/>
                <a:cs typeface="Arial"/>
                <a:sym typeface="Arial"/>
              </a:rPr>
              <a:t>: Due to the use of LED bulbs, LiFi can be made available everywhere by replacing traditional LED bulbs with LiFi compatible bulbs.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b="1" lang="en" sz="1800">
                <a:solidFill>
                  <a:srgbClr val="000000"/>
                </a:solidFill>
                <a:latin typeface="Arial"/>
                <a:ea typeface="Arial"/>
                <a:cs typeface="Arial"/>
                <a:sym typeface="Arial"/>
              </a:rPr>
              <a:t>Security:</a:t>
            </a:r>
            <a:r>
              <a:rPr lang="en" sz="1800">
                <a:solidFill>
                  <a:srgbClr val="000000"/>
                </a:solidFill>
                <a:latin typeface="Arial"/>
                <a:ea typeface="Arial"/>
                <a:cs typeface="Arial"/>
                <a:sym typeface="Arial"/>
              </a:rPr>
              <a:t> Since LiFi makes use of visible light spectrum, it cannot penetrate through optically opaque objects like walls making it difficult for unauthorised access unlike present WiFi.</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Arial"/>
                <a:ea typeface="Arial"/>
                <a:cs typeface="Arial"/>
                <a:sym typeface="Arial"/>
              </a:rPr>
              <a:t>Problem Statement</a:t>
            </a:r>
            <a:endParaRPr sz="3200">
              <a:solidFill>
                <a:schemeClr val="dk2"/>
              </a:solidFill>
              <a:latin typeface="Arial"/>
              <a:ea typeface="Arial"/>
              <a:cs typeface="Arial"/>
              <a:sym typeface="Arial"/>
            </a:endParaRPr>
          </a:p>
        </p:txBody>
      </p:sp>
      <p:sp>
        <p:nvSpPr>
          <p:cNvPr id="333" name="Google Shape;333;p2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latin typeface="Arial"/>
                <a:ea typeface="Arial"/>
                <a:cs typeface="Arial"/>
                <a:sym typeface="Arial"/>
              </a:rPr>
              <a:t>Present underwater communication systems involve the transmission of information in the form of sound or electromagnetic (EM) waves. Since radio waves cannot be used under water because these waves are strongly absorbed by sea water within feets of their transmission and this renders it unusable underwater. There is a need for a robust and reliable communication system which will not be affected severely due to thermal and chemical changes in water’s composition.</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latin typeface="Arial"/>
                <a:ea typeface="Arial"/>
                <a:cs typeface="Arial"/>
                <a:sym typeface="Arial"/>
              </a:rPr>
              <a:t>Solution</a:t>
            </a:r>
            <a:endParaRPr>
              <a:solidFill>
                <a:schemeClr val="dk2"/>
              </a:solidFill>
              <a:latin typeface="Arial"/>
              <a:ea typeface="Arial"/>
              <a:cs typeface="Arial"/>
              <a:sym typeface="Arial"/>
            </a:endParaRPr>
          </a:p>
        </p:txBody>
      </p:sp>
      <p:sp>
        <p:nvSpPr>
          <p:cNvPr id="339" name="Google Shape;339;p22"/>
          <p:cNvSpPr txBox="1"/>
          <p:nvPr>
            <p:ph idx="1" type="body"/>
          </p:nvPr>
        </p:nvSpPr>
        <p:spPr>
          <a:xfrm>
            <a:off x="349300" y="1147425"/>
            <a:ext cx="7407000" cy="3172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latin typeface="Arial"/>
                <a:ea typeface="Arial"/>
                <a:cs typeface="Arial"/>
                <a:sym typeface="Arial"/>
              </a:rPr>
              <a:t>Since light can travel through water, Li-Fi based communications can offer much greater mobility. It is a method of communication via</a:t>
            </a:r>
            <a:r>
              <a:rPr lang="en" sz="1800">
                <a:solidFill>
                  <a:srgbClr val="000000"/>
                </a:solidFill>
                <a:uFill>
                  <a:noFill/>
                </a:uFill>
                <a:latin typeface="Arial"/>
                <a:ea typeface="Arial"/>
                <a:cs typeface="Arial"/>
                <a:sym typeface="Arial"/>
                <a:hlinkClick r:id="rId3"/>
              </a:rPr>
              <a:t> </a:t>
            </a:r>
            <a:r>
              <a:rPr lang="en" sz="1800">
                <a:solidFill>
                  <a:srgbClr val="000000"/>
                </a:solidFill>
                <a:latin typeface="Arial"/>
                <a:ea typeface="Arial"/>
                <a:cs typeface="Arial"/>
                <a:sym typeface="Arial"/>
              </a:rPr>
              <a:t>LED lights and can be a </a:t>
            </a:r>
            <a:r>
              <a:rPr lang="en" sz="1800">
                <a:solidFill>
                  <a:srgbClr val="000000"/>
                </a:solidFill>
                <a:latin typeface="Arial"/>
                <a:ea typeface="Arial"/>
                <a:cs typeface="Arial"/>
                <a:sym typeface="Arial"/>
              </a:rPr>
              <a:t>potential solution </a:t>
            </a:r>
            <a:r>
              <a:rPr lang="en" sz="1800">
                <a:solidFill>
                  <a:srgbClr val="000000"/>
                </a:solidFill>
                <a:latin typeface="Arial"/>
                <a:ea typeface="Arial"/>
                <a:cs typeface="Arial"/>
                <a:sym typeface="Arial"/>
              </a:rPr>
              <a:t>to this problem. Li-Fi devices have a system of blinking lights that are used for transmitting data. These rapidly changing LED lights flash to enable data to be transferred over a Morse code-esque system of blinks. The LED flashes emit lights that correspond with a computer language comprised of zeros and ones. The lights' emissions are then lodged in a gadget that computes and translates the signal into real-time data. As the flashes blink faster and faster, data is able to be transmitted more quickly.</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Arial"/>
                <a:ea typeface="Arial"/>
                <a:cs typeface="Arial"/>
                <a:sym typeface="Arial"/>
              </a:rPr>
              <a:t>Objectives:</a:t>
            </a:r>
            <a:endParaRPr b="1" sz="3000">
              <a:solidFill>
                <a:srgbClr val="000000"/>
              </a:solidFill>
              <a:latin typeface="Arial"/>
              <a:ea typeface="Arial"/>
              <a:cs typeface="Arial"/>
              <a:sym typeface="Arial"/>
            </a:endParaRPr>
          </a:p>
        </p:txBody>
      </p:sp>
      <p:sp>
        <p:nvSpPr>
          <p:cNvPr id="345" name="Google Shape;345;p23"/>
          <p:cNvSpPr txBox="1"/>
          <p:nvPr>
            <p:ph idx="1" type="body"/>
          </p:nvPr>
        </p:nvSpPr>
        <p:spPr>
          <a:xfrm>
            <a:off x="1299600" y="1597875"/>
            <a:ext cx="7038900" cy="224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Li fi based communication system for oceanic monitoring.</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Serial data Communication.</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Sensory data transmission and plotting the real time data using Arduino.</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Image transmission by converting image into character strings using MATLAB.</a:t>
            </a:r>
            <a:endParaRPr sz="18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000000"/>
                </a:solidFill>
                <a:latin typeface="Roboto Medium"/>
                <a:ea typeface="Roboto Medium"/>
                <a:cs typeface="Roboto Medium"/>
                <a:sym typeface="Roboto Medium"/>
              </a:rPr>
              <a:t>Setup</a:t>
            </a:r>
            <a:endParaRPr b="0" sz="3000">
              <a:solidFill>
                <a:srgbClr val="000000"/>
              </a:solidFill>
              <a:latin typeface="Roboto Medium"/>
              <a:ea typeface="Roboto Medium"/>
              <a:cs typeface="Roboto Medium"/>
              <a:sym typeface="Roboto Medium"/>
            </a:endParaRPr>
          </a:p>
        </p:txBody>
      </p:sp>
      <p:pic>
        <p:nvPicPr>
          <p:cNvPr id="351" name="Google Shape;351;p24"/>
          <p:cNvPicPr preferRelativeResize="0"/>
          <p:nvPr/>
        </p:nvPicPr>
        <p:blipFill>
          <a:blip r:embed="rId3">
            <a:alphaModFix/>
          </a:blip>
          <a:stretch>
            <a:fillRect/>
          </a:stretch>
        </p:blipFill>
        <p:spPr>
          <a:xfrm>
            <a:off x="5527900" y="2591225"/>
            <a:ext cx="3616101" cy="2305797"/>
          </a:xfrm>
          <a:prstGeom prst="rect">
            <a:avLst/>
          </a:prstGeom>
          <a:noFill/>
          <a:ln>
            <a:noFill/>
          </a:ln>
        </p:spPr>
      </p:pic>
      <p:pic>
        <p:nvPicPr>
          <p:cNvPr id="352" name="Google Shape;352;p24"/>
          <p:cNvPicPr preferRelativeResize="0"/>
          <p:nvPr/>
        </p:nvPicPr>
        <p:blipFill>
          <a:blip r:embed="rId4">
            <a:alphaModFix/>
          </a:blip>
          <a:stretch>
            <a:fillRect/>
          </a:stretch>
        </p:blipFill>
        <p:spPr>
          <a:xfrm>
            <a:off x="574499" y="1873350"/>
            <a:ext cx="3978998" cy="2984249"/>
          </a:xfrm>
          <a:prstGeom prst="rect">
            <a:avLst/>
          </a:prstGeom>
          <a:noFill/>
          <a:ln>
            <a:noFill/>
          </a:ln>
        </p:spPr>
      </p:pic>
      <p:pic>
        <p:nvPicPr>
          <p:cNvPr id="353" name="Google Shape;353;p24"/>
          <p:cNvPicPr preferRelativeResize="0"/>
          <p:nvPr/>
        </p:nvPicPr>
        <p:blipFill>
          <a:blip r:embed="rId5">
            <a:alphaModFix/>
          </a:blip>
          <a:stretch>
            <a:fillRect/>
          </a:stretch>
        </p:blipFill>
        <p:spPr>
          <a:xfrm>
            <a:off x="4592400" y="157575"/>
            <a:ext cx="4516470" cy="2433647"/>
          </a:xfrm>
          <a:prstGeom prst="rect">
            <a:avLst/>
          </a:prstGeom>
          <a:noFill/>
          <a:ln>
            <a:noFill/>
          </a:ln>
        </p:spPr>
      </p:pic>
      <p:sp>
        <p:nvSpPr>
          <p:cNvPr id="354" name="Google Shape;354;p24"/>
          <p:cNvSpPr/>
          <p:nvPr/>
        </p:nvSpPr>
        <p:spPr>
          <a:xfrm>
            <a:off x="3056700" y="540100"/>
            <a:ext cx="1643400" cy="640800"/>
          </a:xfrm>
          <a:prstGeom prst="flowChartMagneticTape">
            <a:avLst/>
          </a:prstGeom>
          <a:solidFill>
            <a:srgbClr val="66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Transmitter Side</a:t>
            </a:r>
            <a:endParaRPr>
              <a:solidFill>
                <a:schemeClr val="lt1"/>
              </a:solidFill>
            </a:endParaRPr>
          </a:p>
        </p:txBody>
      </p:sp>
      <p:sp>
        <p:nvSpPr>
          <p:cNvPr id="355" name="Google Shape;355;p24"/>
          <p:cNvSpPr/>
          <p:nvPr/>
        </p:nvSpPr>
        <p:spPr>
          <a:xfrm>
            <a:off x="4592400" y="2972150"/>
            <a:ext cx="1298100" cy="640800"/>
          </a:xfrm>
          <a:prstGeom prst="flowChartMagneticTape">
            <a:avLst/>
          </a:prstGeom>
          <a:solidFill>
            <a:srgbClr val="43434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Receiver Side</a:t>
            </a:r>
            <a:endParaRPr>
              <a:solidFill>
                <a:srgbClr val="FFFFFF"/>
              </a:solidFill>
            </a:endParaRPr>
          </a:p>
        </p:txBody>
      </p:sp>
      <p:sp>
        <p:nvSpPr>
          <p:cNvPr id="356" name="Google Shape;356;p24"/>
          <p:cNvSpPr/>
          <p:nvPr/>
        </p:nvSpPr>
        <p:spPr>
          <a:xfrm>
            <a:off x="163500" y="1539750"/>
            <a:ext cx="1430700" cy="914100"/>
          </a:xfrm>
          <a:prstGeom prst="flowChartMagneticTape">
            <a:avLst/>
          </a:prstGeom>
          <a:solidFill>
            <a:srgbClr val="43434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Complete Setup</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Arial"/>
              <a:buAutoNum type="arabicPeriod"/>
            </a:pPr>
            <a:r>
              <a:rPr b="1" lang="en" sz="3000">
                <a:solidFill>
                  <a:srgbClr val="000000"/>
                </a:solidFill>
                <a:latin typeface="Arial"/>
                <a:ea typeface="Arial"/>
                <a:cs typeface="Arial"/>
                <a:sym typeface="Arial"/>
              </a:rPr>
              <a:t>Serial Data Transmission</a:t>
            </a:r>
            <a:endParaRPr b="1" sz="3000">
              <a:solidFill>
                <a:srgbClr val="000000"/>
              </a:solidFill>
              <a:latin typeface="Arial"/>
              <a:ea typeface="Arial"/>
              <a:cs typeface="Arial"/>
              <a:sym typeface="Arial"/>
            </a:endParaRPr>
          </a:p>
        </p:txBody>
      </p:sp>
      <p:sp>
        <p:nvSpPr>
          <p:cNvPr id="362" name="Google Shape;362;p25"/>
          <p:cNvSpPr txBox="1"/>
          <p:nvPr>
            <p:ph idx="1" type="body"/>
          </p:nvPr>
        </p:nvSpPr>
        <p:spPr>
          <a:xfrm>
            <a:off x="1366525" y="1739150"/>
            <a:ext cx="7030500" cy="315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Arial"/>
                <a:ea typeface="Arial"/>
                <a:cs typeface="Arial"/>
                <a:sym typeface="Arial"/>
              </a:rPr>
              <a:t>Our aim is to transmit data ( numerical and char)  from serial monitor of transmitter side to that of receiver side.</a:t>
            </a:r>
            <a:endParaRPr sz="1800">
              <a:solidFill>
                <a:srgbClr val="000000"/>
              </a:solidFill>
              <a:latin typeface="Arial"/>
              <a:ea typeface="Arial"/>
              <a:cs typeface="Arial"/>
              <a:sym typeface="Arial"/>
            </a:endParaRPr>
          </a:p>
          <a:p>
            <a:pPr indent="0" lvl="0" marL="0" rtl="0" algn="just">
              <a:spcBef>
                <a:spcPts val="1600"/>
              </a:spcBef>
              <a:spcAft>
                <a:spcPts val="0"/>
              </a:spcAft>
              <a:buNone/>
            </a:pPr>
            <a:r>
              <a:rPr lang="en" sz="1800">
                <a:solidFill>
                  <a:srgbClr val="000000"/>
                </a:solidFill>
                <a:latin typeface="Arial"/>
                <a:ea typeface="Arial"/>
                <a:cs typeface="Arial"/>
                <a:sym typeface="Arial"/>
              </a:rPr>
              <a:t>Working:- </a:t>
            </a:r>
            <a:endParaRPr sz="1800">
              <a:solidFill>
                <a:srgbClr val="000000"/>
              </a:solidFill>
              <a:latin typeface="Arial"/>
              <a:ea typeface="Arial"/>
              <a:cs typeface="Arial"/>
              <a:sym typeface="Arial"/>
            </a:endParaRPr>
          </a:p>
          <a:p>
            <a:pPr indent="-342900" lvl="0" marL="457200" rtl="0" algn="just">
              <a:spcBef>
                <a:spcPts val="1600"/>
              </a:spcBef>
              <a:spcAft>
                <a:spcPts val="0"/>
              </a:spcAft>
              <a:buClr>
                <a:srgbClr val="000000"/>
              </a:buClr>
              <a:buSzPts val="1800"/>
              <a:buChar char="●"/>
            </a:pPr>
            <a:r>
              <a:rPr lang="en" sz="1800">
                <a:solidFill>
                  <a:srgbClr val="000000"/>
                </a:solidFill>
                <a:latin typeface="Arial"/>
                <a:ea typeface="Arial"/>
                <a:cs typeface="Arial"/>
                <a:sym typeface="Arial"/>
              </a:rPr>
              <a:t>Model used for implementation of above task is </a:t>
            </a:r>
            <a:r>
              <a:rPr lang="en" sz="1800">
                <a:solidFill>
                  <a:srgbClr val="000000"/>
                </a:solidFill>
                <a:latin typeface="Arial"/>
                <a:ea typeface="Arial"/>
                <a:cs typeface="Arial"/>
                <a:sym typeface="Arial"/>
              </a:rPr>
              <a:t>LiFi Nano V2.</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Were able to transfer small streams of data from the transmitter to the receiver after setting up a connection which is as follows:</a:t>
            </a:r>
            <a:endParaRPr sz="1800">
              <a:solidFill>
                <a:srgbClr val="000000"/>
              </a:solidFill>
              <a:latin typeface="Arial"/>
              <a:ea typeface="Arial"/>
              <a:cs typeface="Arial"/>
              <a:sym typeface="Arial"/>
            </a:endParaRPr>
          </a:p>
          <a:p>
            <a:pPr indent="0" lvl="0" marL="457200" rtl="0" algn="just">
              <a:spcBef>
                <a:spcPts val="1600"/>
              </a:spcBef>
              <a:spcAft>
                <a:spcPts val="16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Block Diagram</a:t>
            </a:r>
            <a:endParaRPr>
              <a:solidFill>
                <a:srgbClr val="000000"/>
              </a:solidFill>
              <a:latin typeface="Arial"/>
              <a:ea typeface="Arial"/>
              <a:cs typeface="Arial"/>
              <a:sym typeface="Arial"/>
            </a:endParaRPr>
          </a:p>
        </p:txBody>
      </p:sp>
      <p:pic>
        <p:nvPicPr>
          <p:cNvPr id="368" name="Google Shape;368;p26"/>
          <p:cNvPicPr preferRelativeResize="0"/>
          <p:nvPr/>
        </p:nvPicPr>
        <p:blipFill>
          <a:blip r:embed="rId3">
            <a:alphaModFix/>
          </a:blip>
          <a:stretch>
            <a:fillRect/>
          </a:stretch>
        </p:blipFill>
        <p:spPr>
          <a:xfrm>
            <a:off x="1535525" y="1114475"/>
            <a:ext cx="6953698"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