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Amatic SC"/>
      <p:regular r:id="rId37"/>
      <p:bold r:id="rId38"/>
    </p:embeddedFont>
    <p:embeddedFont>
      <p:font typeface="Nunito"/>
      <p:regular r:id="rId39"/>
      <p:bold r:id="rId40"/>
      <p:italic r:id="rId41"/>
      <p:boldItalic r:id="rId42"/>
    </p:embeddedFont>
    <p:embeddedFont>
      <p:font typeface="Source Code Pro"/>
      <p:regular r:id="rId43"/>
      <p:bold r:id="rId44"/>
      <p:italic r:id="rId45"/>
      <p:boldItalic r:id="rId46"/>
    </p:embeddedFont>
    <p:embeddedFont>
      <p:font typeface="Comfortaa"/>
      <p:regular r:id="rId47"/>
      <p:bold r:id="rId48"/>
    </p:embeddedFont>
    <p:embeddedFont>
      <p:font typeface="Century Gothic"/>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NUBHUTI JAIN"/>
  <p:cmAuthor clrIdx="1" id="1" initials="" lastIdx="4" name="AKHIL KALPESH BACHKANIWAL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42" Type="http://schemas.openxmlformats.org/officeDocument/2006/relationships/font" Target="fonts/Nunito-boldItalic.fntdata"/><Relationship Id="rId41" Type="http://schemas.openxmlformats.org/officeDocument/2006/relationships/font" Target="fonts/Nunito-italic.fntdata"/><Relationship Id="rId44" Type="http://schemas.openxmlformats.org/officeDocument/2006/relationships/font" Target="fonts/SourceCodePro-bold.fntdata"/><Relationship Id="rId43" Type="http://schemas.openxmlformats.org/officeDocument/2006/relationships/font" Target="fonts/SourceCodePro-regular.fntdata"/><Relationship Id="rId46" Type="http://schemas.openxmlformats.org/officeDocument/2006/relationships/font" Target="fonts/SourceCodePro-boldItalic.fntdata"/><Relationship Id="rId45"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Comfortaa-bold.fntdata"/><Relationship Id="rId47" Type="http://schemas.openxmlformats.org/officeDocument/2006/relationships/font" Target="fonts/Comfortaa-regular.fntdata"/><Relationship Id="rId49" Type="http://schemas.openxmlformats.org/officeDocument/2006/relationships/font" Target="fonts/CenturyGothic-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AmaticSC-regular.fntdata"/><Relationship Id="rId36" Type="http://schemas.openxmlformats.org/officeDocument/2006/relationships/slide" Target="slides/slide30.xml"/><Relationship Id="rId39" Type="http://schemas.openxmlformats.org/officeDocument/2006/relationships/font" Target="fonts/Nunito-regular.fntdata"/><Relationship Id="rId38" Type="http://schemas.openxmlformats.org/officeDocument/2006/relationships/font" Target="fonts/AmaticSC-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enturyGothic-italic.fntdata"/><Relationship Id="rId50" Type="http://schemas.openxmlformats.org/officeDocument/2006/relationships/font" Target="fonts/CenturyGothic-bold.fntdata"/><Relationship Id="rId52" Type="http://schemas.openxmlformats.org/officeDocument/2006/relationships/font" Target="fonts/CenturyGothic-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13T01:45:40.997">
    <p:pos x="388" y="767"/>
    <p:text>change the name of parameter A in code of DC channel</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9-12-13T02:04:06.682">
    <p:pos x="6000" y="0"/>
    <p:text>Isko explain karne ke liye ek aur slide chahiye.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2" dt="2019-12-13T01:52:37.865">
    <p:pos x="6000" y="0"/>
    <p:text>@Akhil Insert the circle image here.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3" dt="2019-12-13T02:22:41.971">
    <p:pos x="6000" y="0"/>
    <p:text>insert a final expression here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4" dt="2019-12-13T03:22:09.393">
    <p:pos x="6000" y="0"/>
    <p:text>Add dotted grid and linewidth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c60e7c7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c60e7c7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b6951dd1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b6951dd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b7838dc4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b7838dc4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c60e7c70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c60e7c70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c60e7c70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c60e7c70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c525a1300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c525a130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c6d92a93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c6d92a93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b6951dd1d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b6951dd1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c6435f998_2_3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c6435f998_2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b6951dd1d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b6951dd1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c60e7c70f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c60e7c70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c60e7c70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c60e7c70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c6d92a93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c6d92a93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c6d92a93a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c6d92a93a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c6d92a93a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c6d92a93a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c6d92a93a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c6d92a93a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b7838db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b7838db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b7838db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b7838db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b7838db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b7838db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c6435f998_2_3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c6435f998_2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c60e7c70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c60e7c70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c6d92a93a_5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c6d92a93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c6435f998_2_3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c6435f998_2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c6435f998_2_3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c6435f998_2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6435f998_2_3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6435f998_2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c6435f9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c6435f9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b6951dd1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b6951dd1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1600"/>
              </a:spcBef>
              <a:spcAft>
                <a:spcPts val="0"/>
              </a:spcAft>
              <a:buClr>
                <a:schemeClr val="accent1"/>
              </a:buClr>
              <a:buSzPts val="1400"/>
              <a:buChar char="○"/>
              <a:defRPr>
                <a:solidFill>
                  <a:schemeClr val="accent1"/>
                </a:solidFill>
                <a:highlight>
                  <a:schemeClr val="lt1"/>
                </a:highlight>
              </a:defRPr>
            </a:lvl2pPr>
            <a:lvl3pPr indent="-317500" lvl="2" marL="1371600" rtl="0">
              <a:spcBef>
                <a:spcPts val="1600"/>
              </a:spcBef>
              <a:spcAft>
                <a:spcPts val="0"/>
              </a:spcAft>
              <a:buClr>
                <a:schemeClr val="accent1"/>
              </a:buClr>
              <a:buSzPts val="1400"/>
              <a:buChar char="■"/>
              <a:defRPr>
                <a:solidFill>
                  <a:schemeClr val="accent1"/>
                </a:solidFill>
                <a:highlight>
                  <a:schemeClr val="lt1"/>
                </a:highlight>
              </a:defRPr>
            </a:lvl3pPr>
            <a:lvl4pPr indent="-317500" lvl="3" marL="1828800" rtl="0">
              <a:spcBef>
                <a:spcPts val="1600"/>
              </a:spcBef>
              <a:spcAft>
                <a:spcPts val="0"/>
              </a:spcAft>
              <a:buClr>
                <a:schemeClr val="accent1"/>
              </a:buClr>
              <a:buSzPts val="1400"/>
              <a:buChar char="●"/>
              <a:defRPr>
                <a:solidFill>
                  <a:schemeClr val="accent1"/>
                </a:solidFill>
                <a:highlight>
                  <a:schemeClr val="lt1"/>
                </a:highlight>
              </a:defRPr>
            </a:lvl4pPr>
            <a:lvl5pPr indent="-317500" lvl="4" marL="2286000" rtl="0">
              <a:spcBef>
                <a:spcPts val="1600"/>
              </a:spcBef>
              <a:spcAft>
                <a:spcPts val="0"/>
              </a:spcAft>
              <a:buClr>
                <a:schemeClr val="accent1"/>
              </a:buClr>
              <a:buSzPts val="1400"/>
              <a:buChar char="○"/>
              <a:defRPr>
                <a:solidFill>
                  <a:schemeClr val="accent1"/>
                </a:solidFill>
                <a:highlight>
                  <a:schemeClr val="lt1"/>
                </a:highlight>
              </a:defRPr>
            </a:lvl5pPr>
            <a:lvl6pPr indent="-317500" lvl="5" marL="2743200" rtl="0">
              <a:spcBef>
                <a:spcPts val="1600"/>
              </a:spcBef>
              <a:spcAft>
                <a:spcPts val="0"/>
              </a:spcAft>
              <a:buClr>
                <a:schemeClr val="accent1"/>
              </a:buClr>
              <a:buSzPts val="1400"/>
              <a:buChar char="■"/>
              <a:defRPr>
                <a:solidFill>
                  <a:schemeClr val="accent1"/>
                </a:solidFill>
                <a:highlight>
                  <a:schemeClr val="lt1"/>
                </a:highlight>
              </a:defRPr>
            </a:lvl6pPr>
            <a:lvl7pPr indent="-317500" lvl="6" marL="3200400" rtl="0">
              <a:spcBef>
                <a:spcPts val="1600"/>
              </a:spcBef>
              <a:spcAft>
                <a:spcPts val="0"/>
              </a:spcAft>
              <a:buClr>
                <a:schemeClr val="accent1"/>
              </a:buClr>
              <a:buSzPts val="1400"/>
              <a:buChar char="●"/>
              <a:defRPr>
                <a:solidFill>
                  <a:schemeClr val="accent1"/>
                </a:solidFill>
                <a:highlight>
                  <a:schemeClr val="lt1"/>
                </a:highlight>
              </a:defRPr>
            </a:lvl7pPr>
            <a:lvl8pPr indent="-317500" lvl="7" marL="3657600" rtl="0">
              <a:spcBef>
                <a:spcPts val="1600"/>
              </a:spcBef>
              <a:spcAft>
                <a:spcPts val="0"/>
              </a:spcAft>
              <a:buClr>
                <a:schemeClr val="accent1"/>
              </a:buClr>
              <a:buSzPts val="1400"/>
              <a:buChar char="○"/>
              <a:defRPr>
                <a:solidFill>
                  <a:schemeClr val="accent1"/>
                </a:solidFill>
                <a:highlight>
                  <a:schemeClr val="lt1"/>
                </a:highlight>
              </a:defRPr>
            </a:lvl8pPr>
            <a:lvl9pPr indent="-317500" lvl="8" marL="4114800" rtl="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drive.google.com/file/d/1LK91NEH_rXd6WvfN5Ek_mZL8GM5GFYM6kw/view"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sciencedirect.com/topics/engineering/higher-bandwidth" TargetMode="External"/><Relationship Id="rId4" Type="http://schemas.openxmlformats.org/officeDocument/2006/relationships/hyperlink" Target="https://www.sciencedirect.com/topics/engineering/higher-bandwidt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comments" Target="../comments/comment2.xml"/><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comments" Target="../comments/commen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comments" Target="../comments/commen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comments" Target="../comments/comment5.xml"/><Relationship Id="rId4" Type="http://schemas.openxmlformats.org/officeDocument/2006/relationships/image" Target="../media/image3.jpg"/><Relationship Id="rId5"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hyperlink" Target="https://www.sciencedirect.com/topics/engineering/receiv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sciencedirect.com/topics/engineering/higher-bandwidth" TargetMode="External"/><Relationship Id="rId4" Type="http://schemas.openxmlformats.org/officeDocument/2006/relationships/hyperlink" Target="https://www.sciencedirect.com/topics/engineering/low-power-consumption" TargetMode="External"/><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electronicproducts.com/Power_Products/Batteries_and_Fuel_Cells/Tribo-electric_method_of_generating_clean_power_could_just_be_the_next_big_thing.aspx?terms=LED%20ligh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drive.google.com/file/d/1zMn_sEmDyFrDXKWos6DYGbi_csE2iKfSDQ/view" TargetMode="External"/><Relationship Id="rId4" Type="http://schemas.openxmlformats.org/officeDocument/2006/relationships/image" Target="../media/image18.jpg"/><Relationship Id="rId5" Type="http://schemas.openxmlformats.org/officeDocument/2006/relationships/hyperlink" Target="http://drive.google.com/file/d/1nYVc8-cKfWDWWgwrL1TQ5K1-lxg8yr-5/view" TargetMode="External"/><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245150"/>
            <a:ext cx="8520600" cy="13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rgbClr val="E69138"/>
                </a:solidFill>
                <a:latin typeface="Nunito"/>
                <a:ea typeface="Nunito"/>
                <a:cs typeface="Nunito"/>
                <a:sym typeface="Nunito"/>
              </a:rPr>
              <a:t>Implementation of Visible Light Communication Link</a:t>
            </a:r>
            <a:endParaRPr sz="3800">
              <a:solidFill>
                <a:srgbClr val="E69138"/>
              </a:solidFill>
              <a:latin typeface="Nunito"/>
              <a:ea typeface="Nunito"/>
              <a:cs typeface="Nunito"/>
              <a:sym typeface="Nunito"/>
            </a:endParaRPr>
          </a:p>
        </p:txBody>
      </p:sp>
      <p:sp>
        <p:nvSpPr>
          <p:cNvPr id="57" name="Google Shape;57;p13"/>
          <p:cNvSpPr txBox="1"/>
          <p:nvPr/>
        </p:nvSpPr>
        <p:spPr>
          <a:xfrm>
            <a:off x="1746925" y="2865550"/>
            <a:ext cx="6120900" cy="15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Nunito"/>
                <a:ea typeface="Nunito"/>
                <a:cs typeface="Nunito"/>
                <a:sym typeface="Nunito"/>
              </a:rPr>
              <a:t>    Akhil  Bachkaniwala               16UCC010</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    Anubhuti Jain                          16UEC019</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    Jyoti Kumari                             16UEC052</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    Shrutika Bansal                       16UEC064</a:t>
            </a:r>
            <a:endParaRPr sz="2000">
              <a:latin typeface="Nunito"/>
              <a:ea typeface="Nunito"/>
              <a:cs typeface="Nunito"/>
              <a:sym typeface="Nunito"/>
            </a:endParaRPr>
          </a:p>
        </p:txBody>
      </p:sp>
      <p:sp>
        <p:nvSpPr>
          <p:cNvPr id="58" name="Google Shape;58;p13"/>
          <p:cNvSpPr txBox="1"/>
          <p:nvPr/>
        </p:nvSpPr>
        <p:spPr>
          <a:xfrm>
            <a:off x="2292125" y="1755850"/>
            <a:ext cx="4731600" cy="11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Nunito"/>
                <a:ea typeface="Nunito"/>
                <a:cs typeface="Nunito"/>
                <a:sym typeface="Nunito"/>
              </a:rPr>
              <a:t>Supervisor         Dr. Nikhil Sharma</a:t>
            </a:r>
            <a:endParaRPr sz="2200">
              <a:latin typeface="Nunito"/>
              <a:ea typeface="Nunito"/>
              <a:cs typeface="Nunito"/>
              <a:sym typeface="Nunito"/>
            </a:endParaRPr>
          </a:p>
          <a:p>
            <a:pPr indent="0" lvl="0" marL="0" rtl="0" algn="l">
              <a:spcBef>
                <a:spcPts val="0"/>
              </a:spcBef>
              <a:spcAft>
                <a:spcPts val="0"/>
              </a:spcAft>
              <a:buNone/>
            </a:pPr>
            <a:r>
              <a:rPr lang="en" sz="2200">
                <a:latin typeface="Nunito"/>
                <a:ea typeface="Nunito"/>
                <a:cs typeface="Nunito"/>
                <a:sym typeface="Nunito"/>
              </a:rPr>
              <a:t>Co-Supervisor   Dr. Divyang Rawal</a:t>
            </a:r>
            <a:endParaRPr sz="2200">
              <a:latin typeface="Nunito"/>
              <a:ea typeface="Nunito"/>
              <a:cs typeface="Nunito"/>
              <a:sym typeface="Nunito"/>
            </a:endParaRPr>
          </a:p>
          <a:p>
            <a:pPr indent="0" lvl="0" marL="0" rtl="0" algn="l">
              <a:spcBef>
                <a:spcPts val="0"/>
              </a:spcBef>
              <a:spcAft>
                <a:spcPts val="0"/>
              </a:spcAft>
              <a:buNone/>
            </a:pPr>
            <a:r>
              <a:t/>
            </a:r>
            <a:endParaRPr sz="22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3" name="Shape 133"/>
        <p:cNvGrpSpPr/>
        <p:nvPr/>
      </p:nvGrpSpPr>
      <p:grpSpPr>
        <a:xfrm>
          <a:off x="0" y="0"/>
          <a:ext cx="0" cy="0"/>
          <a:chOff x="0" y="0"/>
          <a:chExt cx="0" cy="0"/>
        </a:xfrm>
      </p:grpSpPr>
      <p:pic>
        <p:nvPicPr>
          <p:cNvPr id="134" name="Google Shape;134;p22" title="more_distance_image.mp4">
            <a:hlinkClick r:id="rId3"/>
          </p:cNvPr>
          <p:cNvPicPr preferRelativeResize="0"/>
          <p:nvPr/>
        </p:nvPicPr>
        <p:blipFill>
          <a:blip r:embed="rId4">
            <a:alphaModFix/>
          </a:blip>
          <a:stretch>
            <a:fillRect/>
          </a:stretch>
        </p:blipFill>
        <p:spPr>
          <a:xfrm>
            <a:off x="609600" y="25425"/>
            <a:ext cx="7744152" cy="4356075"/>
          </a:xfrm>
          <a:prstGeom prst="rect">
            <a:avLst/>
          </a:prstGeom>
          <a:noFill/>
          <a:ln>
            <a:noFill/>
          </a:ln>
        </p:spPr>
      </p:pic>
      <p:sp>
        <p:nvSpPr>
          <p:cNvPr id="135" name="Google Shape;135;p22"/>
          <p:cNvSpPr txBox="1"/>
          <p:nvPr/>
        </p:nvSpPr>
        <p:spPr>
          <a:xfrm>
            <a:off x="3287200" y="4368400"/>
            <a:ext cx="23517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Data Transmission</a:t>
            </a:r>
            <a:endParaRPr b="1" sz="18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Nunito"/>
                <a:ea typeface="Nunito"/>
                <a:cs typeface="Nunito"/>
                <a:sym typeface="Nunito"/>
              </a:rPr>
              <a:t>Result :</a:t>
            </a:r>
            <a:endParaRPr>
              <a:solidFill>
                <a:srgbClr val="000000"/>
              </a:solidFill>
              <a:latin typeface="Nunito"/>
              <a:ea typeface="Nunito"/>
              <a:cs typeface="Nunito"/>
              <a:sym typeface="Nunito"/>
            </a:endParaRPr>
          </a:p>
        </p:txBody>
      </p:sp>
      <p:sp>
        <p:nvSpPr>
          <p:cNvPr id="141" name="Google Shape;141;p23"/>
          <p:cNvSpPr txBox="1"/>
          <p:nvPr/>
        </p:nvSpPr>
        <p:spPr>
          <a:xfrm>
            <a:off x="63575" y="1275800"/>
            <a:ext cx="8862000" cy="35379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Nunito"/>
              <a:buChar char="●"/>
            </a:pPr>
            <a:r>
              <a:rPr lang="en" sz="1800">
                <a:latin typeface="Nunito"/>
                <a:ea typeface="Nunito"/>
                <a:cs typeface="Nunito"/>
                <a:sym typeface="Nunito"/>
              </a:rPr>
              <a:t>Baud Rate 9600 (Symbols per second)</a:t>
            </a:r>
            <a:endParaRPr sz="1800">
              <a:latin typeface="Nunito"/>
              <a:ea typeface="Nunito"/>
              <a:cs typeface="Nunito"/>
              <a:sym typeface="Nunito"/>
            </a:endParaRPr>
          </a:p>
          <a:p>
            <a:pPr indent="-342900" lvl="0" marL="457200" rtl="0" algn="l">
              <a:lnSpc>
                <a:spcPct val="200000"/>
              </a:lnSpc>
              <a:spcBef>
                <a:spcPts val="0"/>
              </a:spcBef>
              <a:spcAft>
                <a:spcPts val="0"/>
              </a:spcAft>
              <a:buSzPts val="1800"/>
              <a:buFont typeface="Nunito"/>
              <a:buChar char="●"/>
            </a:pPr>
            <a:r>
              <a:rPr lang="en" sz="1800">
                <a:latin typeface="Nunito"/>
                <a:ea typeface="Nunito"/>
                <a:cs typeface="Nunito"/>
                <a:sym typeface="Nunito"/>
              </a:rPr>
              <a:t>Maximum Distance 1m.</a:t>
            </a:r>
            <a:endParaRPr sz="1800">
              <a:latin typeface="Nunito"/>
              <a:ea typeface="Nunito"/>
              <a:cs typeface="Nunito"/>
              <a:sym typeface="Nunito"/>
            </a:endParaRPr>
          </a:p>
          <a:p>
            <a:pPr indent="-342900" lvl="0" marL="457200" rtl="0" algn="l">
              <a:lnSpc>
                <a:spcPct val="200000"/>
              </a:lnSpc>
              <a:spcBef>
                <a:spcPts val="0"/>
              </a:spcBef>
              <a:spcAft>
                <a:spcPts val="0"/>
              </a:spcAft>
              <a:buSzPts val="1800"/>
              <a:buFont typeface="Nunito"/>
              <a:buChar char="●"/>
            </a:pPr>
            <a:r>
              <a:rPr lang="en" sz="1800">
                <a:latin typeface="Nunito"/>
                <a:ea typeface="Nunito"/>
                <a:cs typeface="Nunito"/>
                <a:sym typeface="Nunito"/>
              </a:rPr>
              <a:t>Serial Data, Sensor Data and Bulk Data </a:t>
            </a:r>
            <a:r>
              <a:rPr lang="en" sz="1800">
                <a:latin typeface="Nunito"/>
                <a:ea typeface="Nunito"/>
                <a:cs typeface="Nunito"/>
                <a:sym typeface="Nunito"/>
              </a:rPr>
              <a:t>Transferred</a:t>
            </a:r>
            <a:r>
              <a:rPr lang="en" sz="1800">
                <a:latin typeface="Nunito"/>
                <a:ea typeface="Nunito"/>
                <a:cs typeface="Nunito"/>
                <a:sym typeface="Nunito"/>
              </a:rPr>
              <a:t> Successfully.</a:t>
            </a:r>
            <a:endParaRPr sz="1800">
              <a:latin typeface="Nunito"/>
              <a:ea typeface="Nunito"/>
              <a:cs typeface="Nunito"/>
              <a:sym typeface="Nunito"/>
            </a:endParaRPr>
          </a:p>
          <a:p>
            <a:pPr indent="-342900" lvl="0" marL="457200" rtl="0" algn="l">
              <a:lnSpc>
                <a:spcPct val="100000"/>
              </a:lnSpc>
              <a:spcBef>
                <a:spcPts val="0"/>
              </a:spcBef>
              <a:spcAft>
                <a:spcPts val="0"/>
              </a:spcAft>
              <a:buSzPts val="1800"/>
              <a:buFont typeface="Nunito"/>
              <a:buChar char="●"/>
            </a:pPr>
            <a:r>
              <a:rPr lang="en" sz="1800">
                <a:latin typeface="Nunito"/>
                <a:ea typeface="Nunito"/>
                <a:cs typeface="Nunito"/>
                <a:sym typeface="Nunito"/>
              </a:rPr>
              <a:t>Hence a proof of concept of using LiFi in Underwater Communication has being demonstrated for atmospheric conditions.</a:t>
            </a:r>
            <a:endParaRPr sz="18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nvSpPr>
        <p:spPr>
          <a:xfrm>
            <a:off x="3169400" y="1379450"/>
            <a:ext cx="26028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E69138"/>
                </a:solidFill>
                <a:latin typeface="Nunito"/>
                <a:ea typeface="Nunito"/>
                <a:cs typeface="Nunito"/>
                <a:sym typeface="Nunito"/>
              </a:rPr>
              <a:t>Part Two</a:t>
            </a:r>
            <a:endParaRPr b="1" sz="4200">
              <a:solidFill>
                <a:srgbClr val="E69138"/>
              </a:solidFill>
              <a:latin typeface="Nunito"/>
              <a:ea typeface="Nunito"/>
              <a:cs typeface="Nunito"/>
              <a:sym typeface="Nunito"/>
            </a:endParaRPr>
          </a:p>
        </p:txBody>
      </p:sp>
      <p:sp>
        <p:nvSpPr>
          <p:cNvPr id="147" name="Google Shape;147;p24"/>
          <p:cNvSpPr txBox="1"/>
          <p:nvPr/>
        </p:nvSpPr>
        <p:spPr>
          <a:xfrm>
            <a:off x="572875" y="2366250"/>
            <a:ext cx="8007900" cy="13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latin typeface="Nunito"/>
                <a:ea typeface="Nunito"/>
                <a:cs typeface="Nunito"/>
                <a:sym typeface="Nunito"/>
              </a:rPr>
              <a:t>Simulation of Optical Wireless Communication Channel</a:t>
            </a:r>
            <a:endParaRPr sz="42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188000"/>
            <a:ext cx="8520600" cy="6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Nunito"/>
                <a:ea typeface="Nunito"/>
                <a:cs typeface="Nunito"/>
                <a:sym typeface="Nunito"/>
              </a:rPr>
              <a:t>LOS Channel</a:t>
            </a:r>
            <a:endParaRPr sz="3000">
              <a:latin typeface="Nunito"/>
              <a:ea typeface="Nunito"/>
              <a:cs typeface="Nunito"/>
              <a:sym typeface="Nunito"/>
            </a:endParaRPr>
          </a:p>
        </p:txBody>
      </p:sp>
      <p:sp>
        <p:nvSpPr>
          <p:cNvPr id="153" name="Google Shape;153;p25"/>
          <p:cNvSpPr txBox="1"/>
          <p:nvPr>
            <p:ph idx="1" type="body"/>
          </p:nvPr>
        </p:nvSpPr>
        <p:spPr>
          <a:xfrm>
            <a:off x="135350" y="939975"/>
            <a:ext cx="4722600" cy="40305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Nunito"/>
              <a:buChar char="●"/>
            </a:pPr>
            <a:r>
              <a:rPr lang="en">
                <a:solidFill>
                  <a:srgbClr val="000000"/>
                </a:solidFill>
                <a:latin typeface="Nunito"/>
                <a:ea typeface="Nunito"/>
                <a:cs typeface="Nunito"/>
                <a:sym typeface="Nunito"/>
              </a:rPr>
              <a:t>LOS communication is possible when there is no obstruction between transmitter and receiver. </a:t>
            </a:r>
            <a:endParaRPr>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a:solidFill>
                  <a:srgbClr val="000000"/>
                </a:solidFill>
                <a:latin typeface="Nunito"/>
                <a:ea typeface="Nunito"/>
                <a:cs typeface="Nunito"/>
                <a:sym typeface="Nunito"/>
              </a:rPr>
              <a:t>Due to less attenuation in the LOS communication, it offers good signal </a:t>
            </a:r>
            <a:r>
              <a:rPr lang="en">
                <a:solidFill>
                  <a:srgbClr val="000000"/>
                </a:solidFill>
                <a:latin typeface="Nunito"/>
                <a:ea typeface="Nunito"/>
                <a:cs typeface="Nunito"/>
                <a:sym typeface="Nunito"/>
              </a:rPr>
              <a:t>LOS deployment is possible when there is no obstruction between base station (BS) and mobile / fixed subscriber stations (SSs). </a:t>
            </a:r>
            <a:endParaRPr>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a:solidFill>
                  <a:srgbClr val="000000"/>
                </a:solidFill>
                <a:latin typeface="Nunito"/>
                <a:ea typeface="Nunito"/>
                <a:cs typeface="Nunito"/>
                <a:sym typeface="Nunito"/>
              </a:rPr>
              <a:t>S</a:t>
            </a:r>
            <a:r>
              <a:rPr lang="en">
                <a:solidFill>
                  <a:srgbClr val="000000"/>
                </a:solidFill>
                <a:latin typeface="Nunito"/>
                <a:ea typeface="Nunito"/>
                <a:cs typeface="Nunito"/>
                <a:sym typeface="Nunito"/>
              </a:rPr>
              <a:t>trength and higher amount of throughput compare to NLOS counterpart.</a:t>
            </a:r>
            <a:endParaRPr>
              <a:solidFill>
                <a:srgbClr val="000000"/>
              </a:solidFill>
              <a:latin typeface="Nunito"/>
              <a:ea typeface="Nunito"/>
              <a:cs typeface="Nunito"/>
              <a:sym typeface="Nunito"/>
            </a:endParaRPr>
          </a:p>
          <a:p>
            <a:pPr indent="0" lvl="0" marL="0" rtl="0" algn="l">
              <a:spcBef>
                <a:spcPts val="1200"/>
              </a:spcBef>
              <a:spcAft>
                <a:spcPts val="1200"/>
              </a:spcAft>
              <a:buNone/>
            </a:pPr>
            <a:r>
              <a:t/>
            </a:r>
            <a:endParaRPr>
              <a:solidFill>
                <a:srgbClr val="434343"/>
              </a:solidFill>
              <a:latin typeface="Nunito"/>
              <a:ea typeface="Nunito"/>
              <a:cs typeface="Nunito"/>
              <a:sym typeface="Nunito"/>
            </a:endParaRPr>
          </a:p>
        </p:txBody>
      </p:sp>
      <p:pic>
        <p:nvPicPr>
          <p:cNvPr id="154" name="Google Shape;154;p25"/>
          <p:cNvPicPr preferRelativeResize="0"/>
          <p:nvPr/>
        </p:nvPicPr>
        <p:blipFill>
          <a:blip r:embed="rId3">
            <a:alphaModFix/>
          </a:blip>
          <a:stretch>
            <a:fillRect/>
          </a:stretch>
        </p:blipFill>
        <p:spPr>
          <a:xfrm>
            <a:off x="5029325" y="1200225"/>
            <a:ext cx="3908251" cy="307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180475"/>
            <a:ext cx="8520600" cy="6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LOS </a:t>
            </a:r>
            <a:r>
              <a:rPr lang="en">
                <a:latin typeface="Nunito"/>
                <a:ea typeface="Nunito"/>
                <a:cs typeface="Nunito"/>
                <a:sym typeface="Nunito"/>
              </a:rPr>
              <a:t>Theoretical</a:t>
            </a:r>
            <a:r>
              <a:rPr lang="en">
                <a:latin typeface="Nunito"/>
                <a:ea typeface="Nunito"/>
                <a:cs typeface="Nunito"/>
                <a:sym typeface="Nunito"/>
              </a:rPr>
              <a:t> Analysis</a:t>
            </a:r>
            <a:endParaRPr>
              <a:latin typeface="Nunito"/>
              <a:ea typeface="Nunito"/>
              <a:cs typeface="Nunito"/>
              <a:sym typeface="Nunito"/>
            </a:endParaRPr>
          </a:p>
        </p:txBody>
      </p:sp>
      <p:sp>
        <p:nvSpPr>
          <p:cNvPr id="160" name="Google Shape;160;p26"/>
          <p:cNvSpPr txBox="1"/>
          <p:nvPr/>
        </p:nvSpPr>
        <p:spPr>
          <a:xfrm>
            <a:off x="360950" y="1112925"/>
            <a:ext cx="84522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txBox="1"/>
          <p:nvPr/>
        </p:nvSpPr>
        <p:spPr>
          <a:xfrm>
            <a:off x="165425" y="1037725"/>
            <a:ext cx="4572000" cy="3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The LED lamp is placed at height L from the t</a:t>
            </a:r>
            <a:r>
              <a:rPr baseline="30000" lang="en" sz="1800">
                <a:latin typeface="Nunito"/>
                <a:ea typeface="Nunito"/>
                <a:cs typeface="Nunito"/>
                <a:sym typeface="Nunito"/>
              </a:rPr>
              <a:t>th </a:t>
            </a:r>
            <a:r>
              <a:rPr lang="en" sz="1800">
                <a:latin typeface="Nunito"/>
                <a:ea typeface="Nunito"/>
                <a:cs typeface="Nunito"/>
                <a:sym typeface="Nunito"/>
              </a:rPr>
              <a:t>end user located with angle </a:t>
            </a:r>
            <a:r>
              <a:rPr b="1" lang="en" sz="1800">
                <a:latin typeface="Nunito"/>
                <a:ea typeface="Nunito"/>
                <a:cs typeface="Nunito"/>
                <a:sym typeface="Nunito"/>
              </a:rPr>
              <a:t>θ</a:t>
            </a:r>
            <a:r>
              <a:rPr b="1" baseline="-25000" lang="en" sz="1800">
                <a:latin typeface="Nunito"/>
                <a:ea typeface="Nunito"/>
                <a:cs typeface="Nunito"/>
                <a:sym typeface="Nunito"/>
              </a:rPr>
              <a:t>t</a:t>
            </a:r>
            <a:r>
              <a:rPr lang="en" sz="1800">
                <a:latin typeface="Nunito"/>
                <a:ea typeface="Nunito"/>
                <a:cs typeface="Nunito"/>
                <a:sym typeface="Nunito"/>
              </a:rPr>
              <a:t> and radius </a:t>
            </a:r>
            <a:r>
              <a:rPr b="1" lang="en" sz="1800">
                <a:latin typeface="Nunito"/>
                <a:ea typeface="Nunito"/>
                <a:cs typeface="Nunito"/>
                <a:sym typeface="Nunito"/>
              </a:rPr>
              <a:t>r</a:t>
            </a:r>
            <a:r>
              <a:rPr b="1" baseline="-25000" lang="en" sz="1800">
                <a:latin typeface="Nunito"/>
                <a:ea typeface="Nunito"/>
                <a:cs typeface="Nunito"/>
                <a:sym typeface="Nunito"/>
              </a:rPr>
              <a:t>t</a:t>
            </a:r>
            <a:r>
              <a:rPr lang="en" sz="1800">
                <a:latin typeface="Nunito"/>
                <a:ea typeface="Nunito"/>
                <a:cs typeface="Nunito"/>
                <a:sym typeface="Nunito"/>
              </a:rPr>
              <a:t> on the polar coordinate plane. The maximum radius covered by an LED cell is </a:t>
            </a:r>
            <a:r>
              <a:rPr b="1" lang="en" sz="1800">
                <a:latin typeface="Nunito"/>
                <a:ea typeface="Nunito"/>
                <a:cs typeface="Nunito"/>
                <a:sym typeface="Nunito"/>
              </a:rPr>
              <a:t>r</a:t>
            </a:r>
            <a:r>
              <a:rPr b="1" baseline="-25000" lang="en" sz="1800">
                <a:latin typeface="Nunito"/>
                <a:ea typeface="Nunito"/>
                <a:cs typeface="Nunito"/>
                <a:sym typeface="Nunito"/>
              </a:rPr>
              <a:t>e</a:t>
            </a:r>
            <a:r>
              <a:rPr lang="en" sz="1800">
                <a:latin typeface="Nunito"/>
                <a:ea typeface="Nunito"/>
                <a:cs typeface="Nunito"/>
                <a:sym typeface="Nunito"/>
              </a:rPr>
              <a:t>. It is observed that the LED follows a Lambertian radiation pattern with order</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  </a:t>
            </a:r>
            <a:endParaRPr sz="1800">
              <a:latin typeface="Nunito"/>
              <a:ea typeface="Nunito"/>
              <a:cs typeface="Nunito"/>
              <a:sym typeface="Nunito"/>
            </a:endParaRPr>
          </a:p>
          <a:p>
            <a:pPr indent="0" lvl="0" marL="0" rtl="0" algn="l">
              <a:spcBef>
                <a:spcPts val="0"/>
              </a:spcBef>
              <a:spcAft>
                <a:spcPts val="0"/>
              </a:spcAft>
              <a:buNone/>
            </a:pPr>
            <a:r>
              <a:rPr b="1" lang="en" sz="1800">
                <a:latin typeface="Nunito"/>
                <a:ea typeface="Nunito"/>
                <a:cs typeface="Nunito"/>
                <a:sym typeface="Nunito"/>
              </a:rPr>
              <a:t>m = −1/log</a:t>
            </a:r>
            <a:r>
              <a:rPr b="1" baseline="-25000" lang="en" sz="1800">
                <a:latin typeface="Nunito"/>
                <a:ea typeface="Nunito"/>
                <a:cs typeface="Nunito"/>
                <a:sym typeface="Nunito"/>
              </a:rPr>
              <a:t>2</a:t>
            </a:r>
            <a:r>
              <a:rPr b="1" lang="en" sz="1800">
                <a:latin typeface="Nunito"/>
                <a:ea typeface="Nunito"/>
                <a:cs typeface="Nunito"/>
                <a:sym typeface="Nunito"/>
              </a:rPr>
              <a:t>(cos(φ</a:t>
            </a:r>
            <a:r>
              <a:rPr b="1" baseline="-25000" lang="en" sz="1800">
                <a:latin typeface="Nunito"/>
                <a:ea typeface="Nunito"/>
                <a:cs typeface="Nunito"/>
                <a:sym typeface="Nunito"/>
              </a:rPr>
              <a:t>1/2</a:t>
            </a:r>
            <a:r>
              <a:rPr b="1" lang="en" sz="1800">
                <a:latin typeface="Nunito"/>
                <a:ea typeface="Nunito"/>
                <a:cs typeface="Nunito"/>
                <a:sym typeface="Nunito"/>
              </a:rPr>
              <a:t>)) </a:t>
            </a:r>
            <a:endParaRPr b="1" sz="1800">
              <a:latin typeface="Nunito"/>
              <a:ea typeface="Nunito"/>
              <a:cs typeface="Nunito"/>
              <a:sym typeface="Nunito"/>
            </a:endParaRPr>
          </a:p>
          <a:p>
            <a:pPr indent="0" lvl="0" marL="0" rtl="0" algn="l">
              <a:spcBef>
                <a:spcPts val="0"/>
              </a:spcBef>
              <a:spcAft>
                <a:spcPts val="0"/>
              </a:spcAft>
              <a:buNone/>
            </a:pPr>
            <a:r>
              <a:t/>
            </a:r>
            <a:endParaRPr b="1"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where </a:t>
            </a:r>
            <a:r>
              <a:rPr b="1" lang="en" sz="1800">
                <a:latin typeface="Nunito"/>
                <a:ea typeface="Nunito"/>
                <a:cs typeface="Nunito"/>
                <a:sym typeface="Nunito"/>
              </a:rPr>
              <a:t>φ</a:t>
            </a:r>
            <a:r>
              <a:rPr b="1" baseline="-25000" lang="en" sz="1800">
                <a:latin typeface="Nunito"/>
                <a:ea typeface="Nunito"/>
                <a:cs typeface="Nunito"/>
                <a:sym typeface="Nunito"/>
              </a:rPr>
              <a:t>1/2</a:t>
            </a:r>
            <a:r>
              <a:rPr lang="en" sz="1800">
                <a:latin typeface="Nunito"/>
                <a:ea typeface="Nunito"/>
                <a:cs typeface="Nunito"/>
                <a:sym typeface="Nunito"/>
              </a:rPr>
              <a:t> represents the semi-angle of LED.</a:t>
            </a:r>
            <a:endParaRPr sz="1800">
              <a:latin typeface="Nunito"/>
              <a:ea typeface="Nunito"/>
              <a:cs typeface="Nunito"/>
              <a:sym typeface="Nunito"/>
            </a:endParaRPr>
          </a:p>
        </p:txBody>
      </p:sp>
      <p:pic>
        <p:nvPicPr>
          <p:cNvPr id="162" name="Google Shape;162;p26"/>
          <p:cNvPicPr preferRelativeResize="0"/>
          <p:nvPr/>
        </p:nvPicPr>
        <p:blipFill>
          <a:blip r:embed="rId3">
            <a:alphaModFix/>
          </a:blip>
          <a:stretch>
            <a:fillRect/>
          </a:stretch>
        </p:blipFill>
        <p:spPr>
          <a:xfrm>
            <a:off x="5029300" y="1001729"/>
            <a:ext cx="3803000" cy="369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Channel Gain</a:t>
            </a:r>
            <a:r>
              <a:rPr lang="en">
                <a:latin typeface="Nunito"/>
                <a:ea typeface="Nunito"/>
                <a:cs typeface="Nunito"/>
                <a:sym typeface="Nunito"/>
              </a:rPr>
              <a:t> Equation</a:t>
            </a:r>
            <a:endParaRPr>
              <a:latin typeface="Nunito"/>
              <a:ea typeface="Nunito"/>
              <a:cs typeface="Nunito"/>
              <a:sym typeface="Nunito"/>
            </a:endParaRPr>
          </a:p>
        </p:txBody>
      </p:sp>
      <p:sp>
        <p:nvSpPr>
          <p:cNvPr id="168" name="Google Shape;168;p27"/>
          <p:cNvSpPr txBox="1"/>
          <p:nvPr>
            <p:ph idx="1" type="body"/>
          </p:nvPr>
        </p:nvSpPr>
        <p:spPr>
          <a:xfrm>
            <a:off x="311700" y="1152475"/>
            <a:ext cx="8005200" cy="38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Nunito"/>
              <a:buAutoNum type="arabicPeriod"/>
            </a:pPr>
            <a:r>
              <a:rPr lang="en" sz="1800">
                <a:solidFill>
                  <a:srgbClr val="000000"/>
                </a:solidFill>
                <a:latin typeface="Nunito"/>
                <a:ea typeface="Nunito"/>
                <a:cs typeface="Nunito"/>
                <a:sym typeface="Nunito"/>
              </a:rPr>
              <a:t>Channel gain of the LOS link between LED and t</a:t>
            </a:r>
            <a:r>
              <a:rPr baseline="30000" lang="en" sz="1800">
                <a:solidFill>
                  <a:srgbClr val="000000"/>
                </a:solidFill>
                <a:latin typeface="Nunito"/>
                <a:ea typeface="Nunito"/>
                <a:cs typeface="Nunito"/>
                <a:sym typeface="Nunito"/>
              </a:rPr>
              <a:t>th</a:t>
            </a:r>
            <a:r>
              <a:rPr lang="en" sz="1800">
                <a:solidFill>
                  <a:srgbClr val="000000"/>
                </a:solidFill>
                <a:latin typeface="Nunito"/>
                <a:ea typeface="Nunito"/>
                <a:cs typeface="Nunito"/>
                <a:sym typeface="Nunito"/>
              </a:rPr>
              <a:t> user is given as</a:t>
            </a:r>
            <a:endParaRPr sz="1800">
              <a:solidFill>
                <a:srgbClr val="000000"/>
              </a:solidFill>
              <a:latin typeface="Nunito"/>
              <a:ea typeface="Nunito"/>
              <a:cs typeface="Nunito"/>
              <a:sym typeface="Nunito"/>
            </a:endParaRPr>
          </a:p>
          <a:p>
            <a:pPr indent="0" lvl="0" marL="0" rtl="0" algn="l">
              <a:spcBef>
                <a:spcPts val="1600"/>
              </a:spcBef>
              <a:spcAft>
                <a:spcPts val="0"/>
              </a:spcAft>
              <a:buNone/>
            </a:pPr>
            <a:r>
              <a:rPr lang="en" sz="1800">
                <a:solidFill>
                  <a:srgbClr val="000000"/>
                </a:solidFill>
                <a:latin typeface="Nunito"/>
                <a:ea typeface="Nunito"/>
                <a:cs typeface="Nunito"/>
                <a:sym typeface="Nunito"/>
              </a:rPr>
              <a:t>    </a:t>
            </a:r>
            <a:endParaRPr sz="1800">
              <a:solidFill>
                <a:srgbClr val="000000"/>
              </a:solidFill>
              <a:latin typeface="Nunito"/>
              <a:ea typeface="Nunito"/>
              <a:cs typeface="Nunito"/>
              <a:sym typeface="Nunito"/>
            </a:endParaRPr>
          </a:p>
          <a:p>
            <a:pPr indent="0" lvl="0" marL="0" rtl="0" algn="l">
              <a:spcBef>
                <a:spcPts val="1600"/>
              </a:spcBef>
              <a:spcAft>
                <a:spcPts val="0"/>
              </a:spcAft>
              <a:buNone/>
            </a:pPr>
            <a:r>
              <a:rPr lang="en" sz="1800">
                <a:solidFill>
                  <a:srgbClr val="000000"/>
                </a:solidFill>
                <a:latin typeface="Nunito"/>
                <a:ea typeface="Nunito"/>
                <a:cs typeface="Nunito"/>
                <a:sym typeface="Nunito"/>
              </a:rPr>
              <a:t>where </a:t>
            </a:r>
            <a:endParaRPr sz="1800">
              <a:solidFill>
                <a:srgbClr val="000000"/>
              </a:solidFill>
              <a:latin typeface="Nunito"/>
              <a:ea typeface="Nunito"/>
              <a:cs typeface="Nunito"/>
              <a:sym typeface="Nunito"/>
            </a:endParaRPr>
          </a:p>
          <a:p>
            <a:pPr indent="-342900" lvl="0" marL="457200" rtl="0" algn="l">
              <a:spcBef>
                <a:spcPts val="160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A denotes the detector area</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R</a:t>
            </a:r>
            <a:r>
              <a:rPr baseline="-25000" lang="en" sz="1800">
                <a:solidFill>
                  <a:srgbClr val="000000"/>
                </a:solidFill>
                <a:latin typeface="Nunito"/>
                <a:ea typeface="Nunito"/>
                <a:cs typeface="Nunito"/>
                <a:sym typeface="Nunito"/>
              </a:rPr>
              <a:t>p</a:t>
            </a:r>
            <a:r>
              <a:rPr lang="en" sz="1800">
                <a:solidFill>
                  <a:srgbClr val="000000"/>
                </a:solidFill>
                <a:latin typeface="Nunito"/>
                <a:ea typeface="Nunito"/>
                <a:cs typeface="Nunito"/>
                <a:sym typeface="Nunito"/>
              </a:rPr>
              <a:t> represents the responsivity of photodetector </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d</a:t>
            </a:r>
            <a:r>
              <a:rPr baseline="-25000" lang="en" sz="1800">
                <a:solidFill>
                  <a:srgbClr val="000000"/>
                </a:solidFill>
                <a:latin typeface="Nunito"/>
                <a:ea typeface="Nunito"/>
                <a:cs typeface="Nunito"/>
                <a:sym typeface="Nunito"/>
              </a:rPr>
              <a:t>t</a:t>
            </a:r>
            <a:r>
              <a:rPr lang="en" sz="1800">
                <a:solidFill>
                  <a:srgbClr val="000000"/>
                </a:solidFill>
                <a:latin typeface="Nunito"/>
                <a:ea typeface="Nunito"/>
                <a:cs typeface="Nunito"/>
                <a:sym typeface="Nunito"/>
              </a:rPr>
              <a:t> is the Euclidean distance between LED and t</a:t>
            </a:r>
            <a:r>
              <a:rPr baseline="30000" lang="en" sz="1800">
                <a:solidFill>
                  <a:srgbClr val="000000"/>
                </a:solidFill>
                <a:latin typeface="Nunito"/>
                <a:ea typeface="Nunito"/>
                <a:cs typeface="Nunito"/>
                <a:sym typeface="Nunito"/>
              </a:rPr>
              <a:t>th</a:t>
            </a:r>
            <a:r>
              <a:rPr lang="en" sz="1800">
                <a:solidFill>
                  <a:srgbClr val="000000"/>
                </a:solidFill>
                <a:latin typeface="Nunito"/>
                <a:ea typeface="Nunito"/>
                <a:cs typeface="Nunito"/>
                <a:sym typeface="Nunito"/>
              </a:rPr>
              <a:t> user</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Char char="●"/>
            </a:pPr>
            <a:r>
              <a:rPr lang="en" sz="1800">
                <a:solidFill>
                  <a:srgbClr val="000000"/>
                </a:solidFill>
                <a:latin typeface="Nunito"/>
                <a:ea typeface="Nunito"/>
                <a:cs typeface="Nunito"/>
                <a:sym typeface="Nunito"/>
              </a:rPr>
              <a:t>U(t) and g(t) represent the gain of optical filter and optical concentrator</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Nunito"/>
                <a:ea typeface="Nunito"/>
                <a:cs typeface="Nunito"/>
                <a:sym typeface="Nunito"/>
              </a:rPr>
              <a:t>cos(ψ) = cos(φ) = L/d</a:t>
            </a:r>
            <a:r>
              <a:rPr baseline="-25000" lang="en" sz="1800">
                <a:solidFill>
                  <a:srgbClr val="000000"/>
                </a:solidFill>
                <a:latin typeface="Nunito"/>
                <a:ea typeface="Nunito"/>
                <a:cs typeface="Nunito"/>
                <a:sym typeface="Nunito"/>
              </a:rPr>
              <a:t>t</a:t>
            </a:r>
            <a:endParaRPr baseline="-25000"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Nunito"/>
                <a:ea typeface="Nunito"/>
                <a:cs typeface="Nunito"/>
                <a:sym typeface="Nunito"/>
              </a:rPr>
              <a:t>d</a:t>
            </a:r>
            <a:r>
              <a:rPr baseline="-25000" lang="en" sz="1800">
                <a:solidFill>
                  <a:srgbClr val="000000"/>
                </a:solidFill>
                <a:latin typeface="Nunito"/>
                <a:ea typeface="Nunito"/>
                <a:cs typeface="Nunito"/>
                <a:sym typeface="Nunito"/>
              </a:rPr>
              <a:t>t</a:t>
            </a:r>
            <a:r>
              <a:rPr lang="en" sz="1800">
                <a:solidFill>
                  <a:srgbClr val="000000"/>
                </a:solidFill>
                <a:latin typeface="Nunito"/>
                <a:ea typeface="Nunito"/>
                <a:cs typeface="Nunito"/>
                <a:sym typeface="Nunito"/>
              </a:rPr>
              <a:t> = (r</a:t>
            </a:r>
            <a:r>
              <a:rPr baseline="-25000" lang="en" sz="1800">
                <a:solidFill>
                  <a:srgbClr val="000000"/>
                </a:solidFill>
                <a:latin typeface="Nunito"/>
                <a:ea typeface="Nunito"/>
                <a:cs typeface="Nunito"/>
                <a:sym typeface="Nunito"/>
              </a:rPr>
              <a:t>t</a:t>
            </a:r>
            <a:r>
              <a:rPr baseline="30000" lang="en" sz="1800">
                <a:solidFill>
                  <a:srgbClr val="000000"/>
                </a:solidFill>
                <a:latin typeface="Nunito"/>
                <a:ea typeface="Nunito"/>
                <a:cs typeface="Nunito"/>
                <a:sym typeface="Nunito"/>
              </a:rPr>
              <a:t>2</a:t>
            </a:r>
            <a:r>
              <a:rPr lang="en" sz="1800">
                <a:solidFill>
                  <a:srgbClr val="000000"/>
                </a:solidFill>
                <a:latin typeface="Nunito"/>
                <a:ea typeface="Nunito"/>
                <a:cs typeface="Nunito"/>
                <a:sym typeface="Nunito"/>
              </a:rPr>
              <a:t> + L</a:t>
            </a:r>
            <a:r>
              <a:rPr baseline="30000" lang="en" sz="1800">
                <a:solidFill>
                  <a:srgbClr val="000000"/>
                </a:solidFill>
                <a:latin typeface="Nunito"/>
                <a:ea typeface="Nunito"/>
                <a:cs typeface="Nunito"/>
                <a:sym typeface="Nunito"/>
              </a:rPr>
              <a:t>2</a:t>
            </a:r>
            <a:r>
              <a:rPr lang="en" sz="1800">
                <a:solidFill>
                  <a:srgbClr val="000000"/>
                </a:solidFill>
                <a:latin typeface="Nunito"/>
                <a:ea typeface="Nunito"/>
                <a:cs typeface="Nunito"/>
                <a:sym typeface="Nunito"/>
              </a:rPr>
              <a:t>)</a:t>
            </a:r>
            <a:r>
              <a:rPr baseline="30000" lang="en" sz="1800">
                <a:solidFill>
                  <a:srgbClr val="000000"/>
                </a:solidFill>
                <a:latin typeface="Nunito"/>
                <a:ea typeface="Nunito"/>
                <a:cs typeface="Nunito"/>
                <a:sym typeface="Nunito"/>
              </a:rPr>
              <a:t>½ </a:t>
            </a:r>
            <a:endParaRPr baseline="30000" sz="1800">
              <a:solidFill>
                <a:srgbClr val="000000"/>
              </a:solidFill>
              <a:latin typeface="Nunito"/>
              <a:ea typeface="Nunito"/>
              <a:cs typeface="Nunito"/>
              <a:sym typeface="Nunito"/>
            </a:endParaRPr>
          </a:p>
        </p:txBody>
      </p:sp>
      <p:pic>
        <p:nvPicPr>
          <p:cNvPr id="169" name="Google Shape;169;p27"/>
          <p:cNvPicPr preferRelativeResize="0"/>
          <p:nvPr/>
        </p:nvPicPr>
        <p:blipFill>
          <a:blip r:embed="rId3">
            <a:alphaModFix/>
          </a:blip>
          <a:stretch>
            <a:fillRect/>
          </a:stretch>
        </p:blipFill>
        <p:spPr>
          <a:xfrm>
            <a:off x="1473875" y="1658850"/>
            <a:ext cx="5940575" cy="859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45900" y="270700"/>
            <a:ext cx="8452200" cy="9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Nunito"/>
                <a:ea typeface="Nunito"/>
                <a:cs typeface="Nunito"/>
                <a:sym typeface="Nunito"/>
              </a:rPr>
              <a:t>Parameters used in the simulation</a:t>
            </a:r>
            <a:endParaRPr sz="3400">
              <a:latin typeface="Nunito"/>
              <a:ea typeface="Nunito"/>
              <a:cs typeface="Nunito"/>
              <a:sym typeface="Nunito"/>
            </a:endParaRPr>
          </a:p>
          <a:p>
            <a:pPr indent="0" lvl="0" marL="0" rtl="0" algn="l">
              <a:spcBef>
                <a:spcPts val="0"/>
              </a:spcBef>
              <a:spcAft>
                <a:spcPts val="0"/>
              </a:spcAft>
              <a:buNone/>
            </a:pPr>
            <a:r>
              <a:t/>
            </a:r>
            <a:endParaRPr u="sng">
              <a:latin typeface="Nunito"/>
              <a:ea typeface="Nunito"/>
              <a:cs typeface="Nunito"/>
              <a:sym typeface="Nunito"/>
            </a:endParaRPr>
          </a:p>
          <a:p>
            <a:pPr indent="0" lvl="0" marL="457200" rtl="0" algn="l">
              <a:spcBef>
                <a:spcPts val="0"/>
              </a:spcBef>
              <a:spcAft>
                <a:spcPts val="0"/>
              </a:spcAft>
              <a:buNone/>
            </a:pPr>
            <a:r>
              <a:t/>
            </a:r>
            <a:endParaRPr sz="3400" u="sng">
              <a:latin typeface="Nunito"/>
              <a:ea typeface="Nunito"/>
              <a:cs typeface="Nunito"/>
              <a:sym typeface="Nunito"/>
            </a:endParaRPr>
          </a:p>
        </p:txBody>
      </p:sp>
      <p:sp>
        <p:nvSpPr>
          <p:cNvPr id="175" name="Google Shape;175;p28"/>
          <p:cNvSpPr txBox="1"/>
          <p:nvPr/>
        </p:nvSpPr>
        <p:spPr>
          <a:xfrm>
            <a:off x="616625" y="1218100"/>
            <a:ext cx="7760400" cy="3549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A  :  Area of the detector where lie </a:t>
            </a:r>
            <a:r>
              <a:rPr lang="en" sz="1800">
                <a:latin typeface="Nunito"/>
                <a:ea typeface="Nunito"/>
                <a:cs typeface="Nunito"/>
                <a:sym typeface="Nunito"/>
              </a:rPr>
              <a:t>Receiver</a:t>
            </a:r>
            <a:r>
              <a:rPr lang="en" sz="1800">
                <a:latin typeface="Nunito"/>
                <a:ea typeface="Nunito"/>
                <a:cs typeface="Nunito"/>
                <a:sym typeface="Nunito"/>
              </a:rPr>
              <a:t> samples  (meter square)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theta : Half-power semi-Angle of the LED cone (degree)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m :  Order of Lambertian Emission</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Ts : Gain of Optical Fiber</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Psi_c : Field of view at the Receiver (degree)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n : Refractive Index</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height : Height of Transmitter from base (meter)</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s</a:t>
            </a:r>
            <a:r>
              <a:rPr lang="en" sz="1800">
                <a:latin typeface="Nunito"/>
                <a:ea typeface="Nunito"/>
                <a:cs typeface="Nunito"/>
                <a:sym typeface="Nunito"/>
              </a:rPr>
              <a:t>amples : No. of Receiver samples at different distances</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r</a:t>
            </a:r>
            <a:r>
              <a:rPr lang="en" sz="1800">
                <a:latin typeface="Nunito"/>
                <a:ea typeface="Nunito"/>
                <a:cs typeface="Nunito"/>
                <a:sym typeface="Nunito"/>
              </a:rPr>
              <a:t>adius : Radius of the LED cone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Phi : Angle of Irradiance (degree)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Psi : Angle of Incidence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d : Distance between Transmitter and Receiver</a:t>
            </a:r>
            <a:endParaRPr sz="18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127425"/>
            <a:ext cx="8520600" cy="6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latin typeface="Nunito"/>
                <a:ea typeface="Nunito"/>
                <a:cs typeface="Nunito"/>
                <a:sym typeface="Nunito"/>
              </a:rPr>
              <a:t>Simulation - Step by step</a:t>
            </a:r>
            <a:endParaRPr sz="3800">
              <a:latin typeface="Nunito"/>
              <a:ea typeface="Nunito"/>
              <a:cs typeface="Nunito"/>
              <a:sym typeface="Nunito"/>
            </a:endParaRPr>
          </a:p>
        </p:txBody>
      </p:sp>
      <p:sp>
        <p:nvSpPr>
          <p:cNvPr id="181" name="Google Shape;181;p29"/>
          <p:cNvSpPr txBox="1"/>
          <p:nvPr>
            <p:ph idx="2" type="body"/>
          </p:nvPr>
        </p:nvSpPr>
        <p:spPr>
          <a:xfrm>
            <a:off x="406200" y="901650"/>
            <a:ext cx="8426100" cy="396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Nunito"/>
              <a:buAutoNum type="arabicPeriod"/>
            </a:pPr>
            <a:r>
              <a:rPr lang="en" sz="1800">
                <a:solidFill>
                  <a:srgbClr val="000000"/>
                </a:solidFill>
                <a:latin typeface="Nunito"/>
                <a:ea typeface="Nunito"/>
                <a:cs typeface="Nunito"/>
                <a:sym typeface="Nunito"/>
              </a:rPr>
              <a:t>Initialization</a:t>
            </a:r>
            <a:r>
              <a:rPr lang="en" sz="1800">
                <a:solidFill>
                  <a:srgbClr val="000000"/>
                </a:solidFill>
                <a:latin typeface="Nunito"/>
                <a:ea typeface="Nunito"/>
                <a:cs typeface="Nunito"/>
                <a:sym typeface="Nunito"/>
              </a:rPr>
              <a:t> all the parameters required.</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AutoNum type="arabicPeriod"/>
            </a:pPr>
            <a:r>
              <a:rPr lang="en" sz="1800">
                <a:solidFill>
                  <a:srgbClr val="000000"/>
                </a:solidFill>
                <a:latin typeface="Nunito"/>
                <a:ea typeface="Nunito"/>
                <a:cs typeface="Nunito"/>
                <a:sym typeface="Nunito"/>
              </a:rPr>
              <a:t>Random </a:t>
            </a:r>
            <a:r>
              <a:rPr lang="en" sz="1800">
                <a:solidFill>
                  <a:srgbClr val="000000"/>
                </a:solidFill>
                <a:latin typeface="Nunito"/>
                <a:ea typeface="Nunito"/>
                <a:cs typeface="Nunito"/>
                <a:sym typeface="Nunito"/>
              </a:rPr>
              <a:t>assignation</a:t>
            </a:r>
            <a:r>
              <a:rPr lang="en" sz="1800">
                <a:solidFill>
                  <a:srgbClr val="000000"/>
                </a:solidFill>
                <a:latin typeface="Nunito"/>
                <a:ea typeface="Nunito"/>
                <a:cs typeface="Nunito"/>
                <a:sym typeface="Nunito"/>
              </a:rPr>
              <a:t> of Receiver samples in the area of base circle of the LED cone.</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AutoNum type="arabicPeriod"/>
            </a:pPr>
            <a:r>
              <a:rPr lang="en" sz="1800">
                <a:solidFill>
                  <a:srgbClr val="000000"/>
                </a:solidFill>
                <a:latin typeface="Nunito"/>
                <a:ea typeface="Nunito"/>
                <a:cs typeface="Nunito"/>
                <a:sym typeface="Nunito"/>
              </a:rPr>
              <a:t>Calculation of order of Lambertian Emmision using the given formula.</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AutoNum type="arabicPeriod"/>
            </a:pPr>
            <a:r>
              <a:rPr lang="en" sz="1800">
                <a:solidFill>
                  <a:srgbClr val="000000"/>
                </a:solidFill>
                <a:latin typeface="Nunito"/>
                <a:ea typeface="Nunito"/>
                <a:cs typeface="Nunito"/>
                <a:sym typeface="Nunito"/>
              </a:rPr>
              <a:t>Calculation of angle of irradiation for each sample by using its coordinates.</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AutoNum type="arabicPeriod"/>
            </a:pPr>
            <a:r>
              <a:rPr lang="en" sz="1800">
                <a:solidFill>
                  <a:srgbClr val="000000"/>
                </a:solidFill>
                <a:latin typeface="Nunito"/>
                <a:ea typeface="Nunito"/>
                <a:cs typeface="Nunito"/>
                <a:sym typeface="Nunito"/>
              </a:rPr>
              <a:t>Measurement of channel gain using the before-mentioned mathematical formula.</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AutoNum type="arabicPeriod"/>
            </a:pPr>
            <a:r>
              <a:rPr lang="en" sz="1800">
                <a:solidFill>
                  <a:srgbClr val="000000"/>
                </a:solidFill>
                <a:latin typeface="Nunito"/>
                <a:ea typeface="Nunito"/>
                <a:cs typeface="Nunito"/>
                <a:sym typeface="Nunito"/>
              </a:rPr>
              <a:t>Using the above calculated values, calculation and plotting of Probability Distribution Function with different values of channel gain.</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AutoNum type="arabicPeriod"/>
            </a:pPr>
            <a:r>
              <a:rPr lang="en" sz="1800">
                <a:solidFill>
                  <a:srgbClr val="000000"/>
                </a:solidFill>
                <a:latin typeface="Nunito"/>
                <a:ea typeface="Nunito"/>
                <a:cs typeface="Nunito"/>
                <a:sym typeface="Nunito"/>
              </a:rPr>
              <a:t>CAlculation of Signal -to-Noise Ratio using transmitted power, bandwidth  and received power.</a:t>
            </a:r>
            <a:endParaRPr sz="1800">
              <a:solidFill>
                <a:srgbClr val="000000"/>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0"/>
          <p:cNvPicPr preferRelativeResize="0"/>
          <p:nvPr/>
        </p:nvPicPr>
        <p:blipFill rotWithShape="1">
          <a:blip r:embed="rId3">
            <a:alphaModFix/>
          </a:blip>
          <a:srcRect b="10386" l="28707" r="27517" t="30835"/>
          <a:stretch/>
        </p:blipFill>
        <p:spPr>
          <a:xfrm>
            <a:off x="0" y="0"/>
            <a:ext cx="5369101"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09.05.XX</a:t>
            </a:r>
            <a:endParaRPr b="1" sz="1600">
              <a:solidFill>
                <a:schemeClr val="lt1"/>
              </a:solidFill>
            </a:endParaRPr>
          </a:p>
        </p:txBody>
      </p:sp>
      <p:sp>
        <p:nvSpPr>
          <p:cNvPr id="192" name="Google Shape;192;p31"/>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11.01.XX</a:t>
            </a:r>
            <a:endParaRPr b="1" sz="1600">
              <a:solidFill>
                <a:schemeClr val="lt1"/>
              </a:solidFill>
            </a:endParaRPr>
          </a:p>
        </p:txBody>
      </p:sp>
      <p:pic>
        <p:nvPicPr>
          <p:cNvPr id="193" name="Google Shape;193;p31"/>
          <p:cNvPicPr preferRelativeResize="0"/>
          <p:nvPr/>
        </p:nvPicPr>
        <p:blipFill rotWithShape="1">
          <a:blip r:embed="rId3">
            <a:alphaModFix/>
          </a:blip>
          <a:srcRect b="8762" l="24966" r="21731" t="26424"/>
          <a:stretch/>
        </p:blipFill>
        <p:spPr>
          <a:xfrm>
            <a:off x="-92975" y="166963"/>
            <a:ext cx="5655575" cy="5114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498300" y="272700"/>
            <a:ext cx="7818600" cy="7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000000"/>
                </a:solidFill>
                <a:latin typeface="Nunito"/>
                <a:ea typeface="Nunito"/>
                <a:cs typeface="Nunito"/>
                <a:sym typeface="Nunito"/>
              </a:rPr>
              <a:t>Why </a:t>
            </a:r>
            <a:r>
              <a:rPr lang="en" sz="3400">
                <a:solidFill>
                  <a:srgbClr val="000000"/>
                </a:solidFill>
                <a:latin typeface="Nunito"/>
                <a:ea typeface="Nunito"/>
                <a:cs typeface="Nunito"/>
                <a:sym typeface="Nunito"/>
              </a:rPr>
              <a:t>Visible Light Communication ?</a:t>
            </a:r>
            <a:endParaRPr sz="3400">
              <a:solidFill>
                <a:srgbClr val="000000"/>
              </a:solidFill>
              <a:latin typeface="Nunito"/>
              <a:ea typeface="Nunito"/>
              <a:cs typeface="Nunito"/>
              <a:sym typeface="Nunito"/>
            </a:endParaRPr>
          </a:p>
        </p:txBody>
      </p:sp>
      <p:sp>
        <p:nvSpPr>
          <p:cNvPr id="64" name="Google Shape;64;p14"/>
          <p:cNvSpPr txBox="1"/>
          <p:nvPr/>
        </p:nvSpPr>
        <p:spPr>
          <a:xfrm>
            <a:off x="141000" y="1127950"/>
            <a:ext cx="8862000" cy="35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The Radio Frequency (RF) communication has limited spectrum which is congested and hence not enough to satisfy the requirements.</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RF communication requires a separate setup for transmission and reception of RF waves.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RF communication is also prone to interference due to </a:t>
            </a:r>
            <a:r>
              <a:rPr lang="en" sz="1800">
                <a:latin typeface="Nunito"/>
                <a:ea typeface="Nunito"/>
                <a:cs typeface="Nunito"/>
                <a:sym typeface="Nunito"/>
              </a:rPr>
              <a:t>frequency</a:t>
            </a:r>
            <a:r>
              <a:rPr lang="en" sz="1800">
                <a:latin typeface="Nunito"/>
                <a:ea typeface="Nunito"/>
                <a:cs typeface="Nunito"/>
                <a:sym typeface="Nunito"/>
              </a:rPr>
              <a:t> reuse.</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0" lvl="0" marL="457200" rtl="0" algn="l">
              <a:spcBef>
                <a:spcPts val="0"/>
              </a:spcBef>
              <a:spcAft>
                <a:spcPts val="0"/>
              </a:spcAft>
              <a:buNone/>
            </a:pPr>
            <a:r>
              <a:rPr lang="en" sz="1800">
                <a:latin typeface="Nunito"/>
                <a:ea typeface="Nunito"/>
                <a:cs typeface="Nunito"/>
                <a:sym typeface="Nunito"/>
              </a:rPr>
              <a:t>Overcoming the above limitations, Visible Light Communication is a preferred communication technique because of its</a:t>
            </a:r>
            <a:r>
              <a:rPr lang="en" sz="1800">
                <a:uFill>
                  <a:noFill/>
                </a:uFill>
                <a:latin typeface="Nunito"/>
                <a:ea typeface="Nunito"/>
                <a:cs typeface="Nunito"/>
                <a:sym typeface="Nunito"/>
                <a:hlinkClick r:id="rId3"/>
              </a:rPr>
              <a:t> </a:t>
            </a:r>
            <a:r>
              <a:rPr b="1" lang="en" sz="1800">
                <a:uFill>
                  <a:noFill/>
                </a:uFill>
                <a:latin typeface="Nunito"/>
                <a:ea typeface="Nunito"/>
                <a:cs typeface="Nunito"/>
                <a:sym typeface="Nunito"/>
                <a:hlinkClick r:id="rId4"/>
              </a:rPr>
              <a:t>higher bandwidth</a:t>
            </a:r>
            <a:r>
              <a:rPr b="1" lang="en" sz="1800">
                <a:latin typeface="Nunito"/>
                <a:ea typeface="Nunito"/>
                <a:cs typeface="Nunito"/>
                <a:sym typeface="Nunito"/>
              </a:rPr>
              <a:t> and immunity to interference</a:t>
            </a:r>
            <a:r>
              <a:rPr lang="en" sz="1800">
                <a:latin typeface="Nunito"/>
                <a:ea typeface="Nunito"/>
                <a:cs typeface="Nunito"/>
                <a:sym typeface="Nunito"/>
              </a:rPr>
              <a:t> from electromagnetic sources.</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0" lvl="0" marL="457200" rtl="0" algn="l">
              <a:spcBef>
                <a:spcPts val="0"/>
              </a:spcBef>
              <a:spcAft>
                <a:spcPts val="0"/>
              </a:spcAft>
              <a:buNone/>
            </a:pPr>
            <a:r>
              <a:rPr lang="en" sz="1800">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2"/>
          <p:cNvPicPr preferRelativeResize="0"/>
          <p:nvPr/>
        </p:nvPicPr>
        <p:blipFill rotWithShape="1">
          <a:blip r:embed="rId3">
            <a:alphaModFix/>
          </a:blip>
          <a:srcRect b="14255" l="30022" r="24578" t="16845"/>
          <a:stretch/>
        </p:blipFill>
        <p:spPr>
          <a:xfrm>
            <a:off x="148175" y="556425"/>
            <a:ext cx="4352598" cy="42027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311700" y="398550"/>
            <a:ext cx="8320800" cy="45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Nunito"/>
                <a:ea typeface="Nunito"/>
                <a:cs typeface="Nunito"/>
                <a:sym typeface="Nunito"/>
              </a:rPr>
              <a:t>  Expression of Probability Density Function</a:t>
            </a:r>
            <a:r>
              <a:rPr lang="en" sz="1800">
                <a:solidFill>
                  <a:srgbClr val="000000"/>
                </a:solidFill>
                <a:latin typeface="Nunito"/>
                <a:ea typeface="Nunito"/>
                <a:cs typeface="Nunito"/>
                <a:sym typeface="Nunito"/>
              </a:rPr>
              <a:t> of Channel Gain in LOS </a:t>
            </a:r>
            <a:r>
              <a:rPr lang="en" sz="1800">
                <a:solidFill>
                  <a:srgbClr val="000000"/>
                </a:solidFill>
                <a:latin typeface="Nunito"/>
                <a:ea typeface="Nunito"/>
                <a:cs typeface="Nunito"/>
                <a:sym typeface="Nunito"/>
              </a:rPr>
              <a:t>Scenario</a:t>
            </a:r>
            <a:r>
              <a:rPr lang="en" sz="1800">
                <a:solidFill>
                  <a:srgbClr val="000000"/>
                </a:solidFill>
                <a:latin typeface="Nunito"/>
                <a:ea typeface="Nunito"/>
                <a:cs typeface="Nunito"/>
                <a:sym typeface="Nunito"/>
              </a:rPr>
              <a:t>:</a:t>
            </a:r>
            <a:endParaRPr sz="1800">
              <a:solidFill>
                <a:srgbClr val="000000"/>
              </a:solidFill>
              <a:latin typeface="Nunito"/>
              <a:ea typeface="Nunito"/>
              <a:cs typeface="Nunito"/>
              <a:sym typeface="Nunito"/>
            </a:endParaRPr>
          </a:p>
          <a:p>
            <a:pPr indent="0" lvl="0" marL="0" rtl="0" algn="l">
              <a:spcBef>
                <a:spcPts val="1600"/>
              </a:spcBef>
              <a:spcAft>
                <a:spcPts val="0"/>
              </a:spcAft>
              <a:buNone/>
            </a:pPr>
            <a:r>
              <a:t/>
            </a:r>
            <a:endParaRPr sz="1800">
              <a:solidFill>
                <a:srgbClr val="000000"/>
              </a:solidFill>
              <a:latin typeface="Nunito"/>
              <a:ea typeface="Nunito"/>
              <a:cs typeface="Nunito"/>
              <a:sym typeface="Nunito"/>
            </a:endParaRPr>
          </a:p>
          <a:p>
            <a:pPr indent="0" lvl="0" marL="0" rtl="0" algn="l">
              <a:spcBef>
                <a:spcPts val="1600"/>
              </a:spcBef>
              <a:spcAft>
                <a:spcPts val="0"/>
              </a:spcAft>
              <a:buNone/>
            </a:pPr>
            <a:r>
              <a:t/>
            </a:r>
            <a:endParaRPr sz="1800">
              <a:solidFill>
                <a:srgbClr val="000000"/>
              </a:solidFill>
              <a:latin typeface="Nunito"/>
              <a:ea typeface="Nunito"/>
              <a:cs typeface="Nunito"/>
              <a:sym typeface="Nunito"/>
            </a:endParaRPr>
          </a:p>
          <a:p>
            <a:pPr indent="0" lvl="0" marL="0" rtl="0" algn="l">
              <a:spcBef>
                <a:spcPts val="1600"/>
              </a:spcBef>
              <a:spcAft>
                <a:spcPts val="0"/>
              </a:spcAft>
              <a:buNone/>
            </a:pPr>
            <a:r>
              <a:rPr lang="en" sz="1800">
                <a:solidFill>
                  <a:srgbClr val="000000"/>
                </a:solidFill>
                <a:latin typeface="Nunito"/>
                <a:ea typeface="Nunito"/>
                <a:cs typeface="Nunito"/>
                <a:sym typeface="Nunito"/>
              </a:rPr>
              <a:t>w</a:t>
            </a:r>
            <a:r>
              <a:rPr lang="en" sz="1800">
                <a:solidFill>
                  <a:srgbClr val="000000"/>
                </a:solidFill>
                <a:latin typeface="Nunito"/>
                <a:ea typeface="Nunito"/>
                <a:cs typeface="Nunito"/>
                <a:sym typeface="Nunito"/>
              </a:rPr>
              <a:t>here </a:t>
            </a:r>
            <a:endParaRPr sz="1800">
              <a:solidFill>
                <a:srgbClr val="000000"/>
              </a:solidFill>
              <a:latin typeface="Nunito"/>
              <a:ea typeface="Nunito"/>
              <a:cs typeface="Nunito"/>
              <a:sym typeface="Nunito"/>
            </a:endParaRPr>
          </a:p>
          <a:p>
            <a:pPr indent="-342900" lvl="0" marL="457200" rtl="0" algn="l">
              <a:spcBef>
                <a:spcPts val="160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  </a:t>
            </a:r>
            <a:endParaRPr sz="1800">
              <a:solidFill>
                <a:srgbClr val="000000"/>
              </a:solidFill>
              <a:latin typeface="Nunito"/>
              <a:ea typeface="Nunito"/>
              <a:cs typeface="Nunito"/>
              <a:sym typeface="Nunito"/>
            </a:endParaRPr>
          </a:p>
          <a:p>
            <a:pPr indent="0" lvl="0" marL="0" rtl="0" algn="l">
              <a:spcBef>
                <a:spcPts val="1600"/>
              </a:spcBef>
              <a:spcAft>
                <a:spcPts val="0"/>
              </a:spcAft>
              <a:buNone/>
            </a:pPr>
            <a:r>
              <a:t/>
            </a:r>
            <a:endParaRPr sz="1800">
              <a:solidFill>
                <a:srgbClr val="000000"/>
              </a:solidFill>
              <a:latin typeface="Nunito"/>
              <a:ea typeface="Nunito"/>
              <a:cs typeface="Nunito"/>
              <a:sym typeface="Nunito"/>
            </a:endParaRPr>
          </a:p>
          <a:p>
            <a:pPr indent="-342900" lvl="0" marL="457200" rtl="0" algn="l">
              <a:spcBef>
                <a:spcPts val="160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 A constant for the considered system</a:t>
            </a:r>
            <a:endParaRPr sz="1800">
              <a:solidFill>
                <a:srgbClr val="000000"/>
              </a:solidFill>
              <a:latin typeface="Nunito"/>
              <a:ea typeface="Nunito"/>
              <a:cs typeface="Nunito"/>
              <a:sym typeface="Nunito"/>
            </a:endParaRPr>
          </a:p>
          <a:p>
            <a:pPr indent="0" lvl="0" marL="914400" rtl="0" algn="l">
              <a:spcBef>
                <a:spcPts val="1600"/>
              </a:spcBef>
              <a:spcAft>
                <a:spcPts val="1600"/>
              </a:spcAft>
              <a:buNone/>
            </a:pPr>
            <a:r>
              <a:t/>
            </a:r>
            <a:endParaRPr sz="1800">
              <a:solidFill>
                <a:srgbClr val="000000"/>
              </a:solidFill>
              <a:latin typeface="Nunito"/>
              <a:ea typeface="Nunito"/>
              <a:cs typeface="Nunito"/>
              <a:sym typeface="Nunito"/>
            </a:endParaRPr>
          </a:p>
        </p:txBody>
      </p:sp>
      <p:pic>
        <p:nvPicPr>
          <p:cNvPr id="204" name="Google Shape;204;p33"/>
          <p:cNvPicPr preferRelativeResize="0"/>
          <p:nvPr/>
        </p:nvPicPr>
        <p:blipFill>
          <a:blip r:embed="rId4">
            <a:alphaModFix/>
          </a:blip>
          <a:stretch>
            <a:fillRect/>
          </a:stretch>
        </p:blipFill>
        <p:spPr>
          <a:xfrm>
            <a:off x="857250" y="827175"/>
            <a:ext cx="7188875" cy="1116275"/>
          </a:xfrm>
          <a:prstGeom prst="rect">
            <a:avLst/>
          </a:prstGeom>
          <a:noFill/>
          <a:ln>
            <a:noFill/>
          </a:ln>
        </p:spPr>
      </p:pic>
      <p:pic>
        <p:nvPicPr>
          <p:cNvPr id="205" name="Google Shape;205;p33"/>
          <p:cNvPicPr preferRelativeResize="0"/>
          <p:nvPr/>
        </p:nvPicPr>
        <p:blipFill>
          <a:blip r:embed="rId5">
            <a:alphaModFix/>
          </a:blip>
          <a:stretch>
            <a:fillRect/>
          </a:stretch>
        </p:blipFill>
        <p:spPr>
          <a:xfrm>
            <a:off x="857250" y="2316075"/>
            <a:ext cx="4257350" cy="1116275"/>
          </a:xfrm>
          <a:prstGeom prst="rect">
            <a:avLst/>
          </a:prstGeom>
          <a:noFill/>
          <a:ln>
            <a:noFill/>
          </a:ln>
        </p:spPr>
      </p:pic>
      <p:pic>
        <p:nvPicPr>
          <p:cNvPr id="206" name="Google Shape;206;p33"/>
          <p:cNvPicPr preferRelativeResize="0"/>
          <p:nvPr/>
        </p:nvPicPr>
        <p:blipFill>
          <a:blip r:embed="rId6">
            <a:alphaModFix/>
          </a:blip>
          <a:stretch>
            <a:fillRect/>
          </a:stretch>
        </p:blipFill>
        <p:spPr>
          <a:xfrm>
            <a:off x="1293400" y="4023925"/>
            <a:ext cx="5068300" cy="743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nvSpPr>
        <p:spPr>
          <a:xfrm>
            <a:off x="305250" y="224175"/>
            <a:ext cx="8610000" cy="7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E69138"/>
                </a:solidFill>
                <a:latin typeface="Nunito"/>
                <a:ea typeface="Nunito"/>
                <a:cs typeface="Nunito"/>
                <a:sym typeface="Nunito"/>
              </a:rPr>
              <a:t>Channel Gain under Blocking Scenario</a:t>
            </a:r>
            <a:endParaRPr sz="3800">
              <a:solidFill>
                <a:srgbClr val="E69138"/>
              </a:solidFill>
              <a:latin typeface="Nunito"/>
              <a:ea typeface="Nunito"/>
              <a:cs typeface="Nunito"/>
              <a:sym typeface="Nunito"/>
            </a:endParaRPr>
          </a:p>
        </p:txBody>
      </p:sp>
      <p:sp>
        <p:nvSpPr>
          <p:cNvPr id="212" name="Google Shape;212;p34"/>
          <p:cNvSpPr txBox="1"/>
          <p:nvPr/>
        </p:nvSpPr>
        <p:spPr>
          <a:xfrm>
            <a:off x="438575" y="1220500"/>
            <a:ext cx="8154600" cy="11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Two Questions that arise:</a:t>
            </a:r>
            <a:endParaRPr sz="1800">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 sz="1800">
                <a:latin typeface="Nunito"/>
                <a:ea typeface="Nunito"/>
                <a:cs typeface="Nunito"/>
                <a:sym typeface="Nunito"/>
              </a:rPr>
              <a:t>What is a blocked scenario?</a:t>
            </a:r>
            <a:endParaRPr sz="1800">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 sz="1800">
                <a:latin typeface="Nunito"/>
                <a:ea typeface="Nunito"/>
                <a:cs typeface="Nunito"/>
                <a:sym typeface="Nunito"/>
              </a:rPr>
              <a:t>How to model such a scenario?</a:t>
            </a:r>
            <a:endParaRPr sz="1800">
              <a:latin typeface="Nunito"/>
              <a:ea typeface="Nunito"/>
              <a:cs typeface="Nunito"/>
              <a:sym typeface="Nunito"/>
            </a:endParaRPr>
          </a:p>
        </p:txBody>
      </p:sp>
      <p:sp>
        <p:nvSpPr>
          <p:cNvPr id="213" name="Google Shape;213;p34"/>
          <p:cNvSpPr txBox="1"/>
          <p:nvPr/>
        </p:nvSpPr>
        <p:spPr>
          <a:xfrm>
            <a:off x="523075" y="2323675"/>
            <a:ext cx="3960300" cy="24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Answer to the </a:t>
            </a:r>
            <a:r>
              <a:rPr b="1" lang="en" sz="1800">
                <a:latin typeface="Nunito"/>
                <a:ea typeface="Nunito"/>
                <a:cs typeface="Nunito"/>
                <a:sym typeface="Nunito"/>
              </a:rPr>
              <a:t>first part</a:t>
            </a:r>
            <a:r>
              <a:rPr lang="en" sz="1800">
                <a:latin typeface="Nunito"/>
                <a:ea typeface="Nunito"/>
                <a:cs typeface="Nunito"/>
                <a:sym typeface="Nunito"/>
              </a:rPr>
              <a:t>:</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A blocked scenario refers to the case where certain of the UE equipments aka Photodetector are completely blocked(</a:t>
            </a:r>
            <a:r>
              <a:rPr b="1" lang="en" sz="1800">
                <a:latin typeface="Nunito"/>
                <a:ea typeface="Nunito"/>
                <a:cs typeface="Nunito"/>
                <a:sym typeface="Nunito"/>
              </a:rPr>
              <a:t>hidden</a:t>
            </a:r>
            <a:r>
              <a:rPr lang="en" sz="1800">
                <a:latin typeface="Nunito"/>
                <a:ea typeface="Nunito"/>
                <a:cs typeface="Nunito"/>
                <a:sym typeface="Nunito"/>
              </a:rPr>
              <a:t>) from the Photo Source as compared to the LOS links.</a:t>
            </a:r>
            <a:endParaRPr sz="18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nvSpPr>
        <p:spPr>
          <a:xfrm>
            <a:off x="473250" y="336250"/>
            <a:ext cx="8394000" cy="12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The second part: Modelling a Blocked Scenario</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By using the </a:t>
            </a:r>
            <a:r>
              <a:rPr b="1" lang="en" sz="1800">
                <a:latin typeface="Nunito"/>
                <a:ea typeface="Nunito"/>
                <a:cs typeface="Nunito"/>
                <a:sym typeface="Nunito"/>
              </a:rPr>
              <a:t>Poisson Distribution</a:t>
            </a:r>
            <a:r>
              <a:rPr lang="en" sz="1800">
                <a:latin typeface="Nunito"/>
                <a:ea typeface="Nunito"/>
                <a:cs typeface="Nunito"/>
                <a:sym typeface="Nunito"/>
              </a:rPr>
              <a:t> to do so since blocking is a rare occurrence and the number of the total samples used are large during a given time interval T.</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pic>
        <p:nvPicPr>
          <p:cNvPr id="219" name="Google Shape;219;p35"/>
          <p:cNvPicPr preferRelativeResize="0"/>
          <p:nvPr/>
        </p:nvPicPr>
        <p:blipFill>
          <a:blip r:embed="rId3">
            <a:alphaModFix/>
          </a:blip>
          <a:stretch>
            <a:fillRect/>
          </a:stretch>
        </p:blipFill>
        <p:spPr>
          <a:xfrm>
            <a:off x="609600" y="1709050"/>
            <a:ext cx="8178349" cy="2288675"/>
          </a:xfrm>
          <a:prstGeom prst="rect">
            <a:avLst/>
          </a:prstGeom>
          <a:noFill/>
          <a:ln>
            <a:noFill/>
          </a:ln>
        </p:spPr>
      </p:pic>
      <p:sp>
        <p:nvSpPr>
          <p:cNvPr id="220" name="Google Shape;220;p35"/>
          <p:cNvSpPr txBox="1"/>
          <p:nvPr/>
        </p:nvSpPr>
        <p:spPr>
          <a:xfrm>
            <a:off x="632200" y="4346450"/>
            <a:ext cx="64416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Lamda here can also be called the arrival rate of </a:t>
            </a:r>
            <a:r>
              <a:rPr lang="en" sz="1800">
                <a:latin typeface="Nunito"/>
                <a:ea typeface="Nunito"/>
                <a:cs typeface="Nunito"/>
                <a:sym typeface="Nunito"/>
              </a:rPr>
              <a:t>blockage.</a:t>
            </a:r>
            <a:endParaRPr sz="18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nvSpPr>
        <p:spPr>
          <a:xfrm>
            <a:off x="473250" y="224175"/>
            <a:ext cx="82320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Now that we know the LOS PDF and modelling blockage using Poisson. Using the before expression to obtain the PDF of Channel Gain in Blockage Scenario.</a:t>
            </a:r>
            <a:endParaRPr sz="1800">
              <a:latin typeface="Nunito"/>
              <a:ea typeface="Nunito"/>
              <a:cs typeface="Nunito"/>
              <a:sym typeface="Nunito"/>
            </a:endParaRPr>
          </a:p>
        </p:txBody>
      </p:sp>
      <p:sp>
        <p:nvSpPr>
          <p:cNvPr id="226" name="Google Shape;226;p36"/>
          <p:cNvSpPr txBox="1"/>
          <p:nvPr/>
        </p:nvSpPr>
        <p:spPr>
          <a:xfrm>
            <a:off x="610250" y="1120850"/>
            <a:ext cx="8094900" cy="27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PDF of Blockage Scenario</a:t>
            </a:r>
            <a:r>
              <a:rPr lang="en" sz="1800">
                <a:latin typeface="Nunito"/>
                <a:ea typeface="Nunito"/>
                <a:cs typeface="Nunito"/>
                <a:sym typeface="Nunito"/>
              </a:rPr>
              <a:t>(k,h) = Lamda*Time*(PDF of NLOS(h)) + (1 - Lamda*Time)*(PDF of LOS(h))</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Here</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k     = Number of </a:t>
            </a:r>
            <a:r>
              <a:rPr lang="en" sz="1800">
                <a:latin typeface="Nunito"/>
                <a:ea typeface="Nunito"/>
                <a:cs typeface="Nunito"/>
                <a:sym typeface="Nunito"/>
              </a:rPr>
              <a:t>occurrences</a:t>
            </a:r>
            <a:r>
              <a:rPr lang="en" sz="1800">
                <a:latin typeface="Nunito"/>
                <a:ea typeface="Nunito"/>
                <a:cs typeface="Nunito"/>
                <a:sym typeface="Nunito"/>
              </a:rPr>
              <a:t> of blocked UE.</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h     = Channel Gain</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Lamda = Arrival Rate of Blockage</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Time  = The duration of the Process (taken to be one for simplicity) </a:t>
            </a:r>
            <a:endParaRPr sz="180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Results</a:t>
            </a:r>
            <a:endParaRPr>
              <a:latin typeface="Nunito"/>
              <a:ea typeface="Nunito"/>
              <a:cs typeface="Nunito"/>
              <a:sym typeface="Nunito"/>
            </a:endParaRPr>
          </a:p>
        </p:txBody>
      </p:sp>
      <p:pic>
        <p:nvPicPr>
          <p:cNvPr id="232" name="Google Shape;232;p37"/>
          <p:cNvPicPr preferRelativeResize="0"/>
          <p:nvPr/>
        </p:nvPicPr>
        <p:blipFill>
          <a:blip r:embed="rId4">
            <a:alphaModFix/>
          </a:blip>
          <a:stretch>
            <a:fillRect/>
          </a:stretch>
        </p:blipFill>
        <p:spPr>
          <a:xfrm>
            <a:off x="152400" y="1246250"/>
            <a:ext cx="4993134" cy="3744850"/>
          </a:xfrm>
          <a:prstGeom prst="rect">
            <a:avLst/>
          </a:prstGeom>
          <a:noFill/>
          <a:ln>
            <a:noFill/>
          </a:ln>
        </p:spPr>
      </p:pic>
      <p:pic>
        <p:nvPicPr>
          <p:cNvPr id="233" name="Google Shape;233;p37"/>
          <p:cNvPicPr preferRelativeResize="0"/>
          <p:nvPr/>
        </p:nvPicPr>
        <p:blipFill>
          <a:blip r:embed="rId5">
            <a:alphaModFix/>
          </a:blip>
          <a:stretch>
            <a:fillRect/>
          </a:stretch>
        </p:blipFill>
        <p:spPr>
          <a:xfrm>
            <a:off x="4724400" y="1257300"/>
            <a:ext cx="4469774" cy="3352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83100" y="216650"/>
            <a:ext cx="9081600" cy="7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latin typeface="Nunito"/>
                <a:ea typeface="Nunito"/>
                <a:cs typeface="Nunito"/>
                <a:sym typeface="Nunito"/>
              </a:rPr>
              <a:t>Results: BER VS SNR for On Off Keying</a:t>
            </a:r>
            <a:endParaRPr sz="3800">
              <a:latin typeface="Nunito"/>
              <a:ea typeface="Nunito"/>
              <a:cs typeface="Nunito"/>
              <a:sym typeface="Nunito"/>
            </a:endParaRPr>
          </a:p>
        </p:txBody>
      </p:sp>
      <p:pic>
        <p:nvPicPr>
          <p:cNvPr id="239" name="Google Shape;239;p38"/>
          <p:cNvPicPr preferRelativeResize="0"/>
          <p:nvPr/>
        </p:nvPicPr>
        <p:blipFill>
          <a:blip r:embed="rId3">
            <a:alphaModFix/>
          </a:blip>
          <a:stretch>
            <a:fillRect/>
          </a:stretch>
        </p:blipFill>
        <p:spPr>
          <a:xfrm>
            <a:off x="2133600" y="1021250"/>
            <a:ext cx="5191533" cy="3893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9"/>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6" name="Google Shape;246;p39"/>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0"/>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3" name="Google Shape;253;p40"/>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1"/>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0" name="Google Shape;260;p41"/>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8" name="Shape 68"/>
        <p:cNvGrpSpPr/>
        <p:nvPr/>
      </p:nvGrpSpPr>
      <p:grpSpPr>
        <a:xfrm>
          <a:off x="0" y="0"/>
          <a:ext cx="0" cy="0"/>
          <a:chOff x="0" y="0"/>
          <a:chExt cx="0" cy="0"/>
        </a:xfrm>
      </p:grpSpPr>
      <p:sp>
        <p:nvSpPr>
          <p:cNvPr id="69" name="Google Shape;69;p15"/>
          <p:cNvSpPr txBox="1"/>
          <p:nvPr/>
        </p:nvSpPr>
        <p:spPr>
          <a:xfrm>
            <a:off x="311700" y="1040925"/>
            <a:ext cx="8613900" cy="3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0" y="66950"/>
            <a:ext cx="9085500" cy="50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Nunito"/>
              <a:ea typeface="Nunito"/>
              <a:cs typeface="Nunito"/>
              <a:sym typeface="Nunito"/>
            </a:endParaRPr>
          </a:p>
        </p:txBody>
      </p:sp>
      <p:pic>
        <p:nvPicPr>
          <p:cNvPr id="71" name="Google Shape;71;p15"/>
          <p:cNvPicPr preferRelativeResize="0"/>
          <p:nvPr/>
        </p:nvPicPr>
        <p:blipFill rotWithShape="1">
          <a:blip r:embed="rId3">
            <a:alphaModFix amt="70000"/>
          </a:blip>
          <a:srcRect b="0" l="25080" r="34511" t="0"/>
          <a:stretch/>
        </p:blipFill>
        <p:spPr>
          <a:xfrm>
            <a:off x="4" y="0"/>
            <a:ext cx="9143995" cy="5143499"/>
          </a:xfrm>
          <a:prstGeom prst="rect">
            <a:avLst/>
          </a:prstGeom>
          <a:noFill/>
          <a:ln>
            <a:noFill/>
          </a:ln>
        </p:spPr>
      </p:pic>
      <p:sp>
        <p:nvSpPr>
          <p:cNvPr id="72" name="Google Shape;72;p15"/>
          <p:cNvSpPr txBox="1"/>
          <p:nvPr/>
        </p:nvSpPr>
        <p:spPr>
          <a:xfrm>
            <a:off x="58475" y="1115525"/>
            <a:ext cx="9027000" cy="3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Nunito"/>
              <a:ea typeface="Nunito"/>
              <a:cs typeface="Nunito"/>
              <a:sym typeface="Nunito"/>
            </a:endParaRPr>
          </a:p>
          <a:p>
            <a:pPr indent="-342900" lvl="0" marL="457200" rtl="0" algn="l">
              <a:spcBef>
                <a:spcPts val="0"/>
              </a:spcBef>
              <a:spcAft>
                <a:spcPts val="0"/>
              </a:spcAft>
              <a:buSzPts val="1800"/>
              <a:buFont typeface="Nunito"/>
              <a:buChar char="●"/>
            </a:pPr>
            <a:r>
              <a:rPr b="1" lang="en" sz="1800">
                <a:latin typeface="Nunito"/>
                <a:ea typeface="Nunito"/>
                <a:cs typeface="Nunito"/>
                <a:sym typeface="Nunito"/>
              </a:rPr>
              <a:t>The low bandwidth problem in RF communication  (3 kHz-300 GHz) is resolved in VLC because of the availability of the larger bandwidth (430 THz to 790 THz).</a:t>
            </a:r>
            <a:endParaRPr b="1" sz="1800">
              <a:latin typeface="Nunito"/>
              <a:ea typeface="Nunito"/>
              <a:cs typeface="Nunito"/>
              <a:sym typeface="Nunito"/>
            </a:endParaRPr>
          </a:p>
          <a:p>
            <a:pPr indent="0" lvl="0" marL="457200" rtl="0" algn="l">
              <a:spcBef>
                <a:spcPts val="0"/>
              </a:spcBef>
              <a:spcAft>
                <a:spcPts val="0"/>
              </a:spcAft>
              <a:buNone/>
            </a:pPr>
            <a:r>
              <a:t/>
            </a:r>
            <a:endParaRPr b="1" sz="1800">
              <a:latin typeface="Nunito"/>
              <a:ea typeface="Nunito"/>
              <a:cs typeface="Nunito"/>
              <a:sym typeface="Nunito"/>
            </a:endParaRPr>
          </a:p>
          <a:p>
            <a:pPr indent="-342900" lvl="0" marL="457200" rtl="0" algn="l">
              <a:spcBef>
                <a:spcPts val="0"/>
              </a:spcBef>
              <a:spcAft>
                <a:spcPts val="0"/>
              </a:spcAft>
              <a:buSzPts val="1800"/>
              <a:buFont typeface="Nunito"/>
              <a:buChar char="●"/>
            </a:pPr>
            <a:r>
              <a:rPr b="1" lang="en" sz="1800">
                <a:latin typeface="Nunito"/>
                <a:ea typeface="Nunito"/>
                <a:cs typeface="Nunito"/>
                <a:sym typeface="Nunito"/>
              </a:rPr>
              <a:t>The VLC</a:t>
            </a:r>
            <a:r>
              <a:rPr b="1" lang="en" sz="1800">
                <a:uFill>
                  <a:noFill/>
                </a:uFill>
                <a:latin typeface="Nunito"/>
                <a:ea typeface="Nunito"/>
                <a:cs typeface="Nunito"/>
                <a:sym typeface="Nunito"/>
                <a:hlinkClick r:id="rId4"/>
              </a:rPr>
              <a:t> receiver</a:t>
            </a:r>
            <a:r>
              <a:rPr b="1" lang="en" sz="1800">
                <a:latin typeface="Nunito"/>
                <a:ea typeface="Nunito"/>
                <a:cs typeface="Nunito"/>
                <a:sym typeface="Nunito"/>
              </a:rPr>
              <a:t> only receives signals if they reside in the same room as the transmitter, therefore the receivers outside the room of the VLC source will not be able to receive the signals and thus, it has the immunity to security issues that occurs in the RF communication systems. </a:t>
            </a:r>
            <a:endParaRPr b="1" sz="1800">
              <a:latin typeface="Nunito"/>
              <a:ea typeface="Nunito"/>
              <a:cs typeface="Nunito"/>
              <a:sym typeface="Nunito"/>
            </a:endParaRPr>
          </a:p>
          <a:p>
            <a:pPr indent="0" lvl="0" marL="0" rtl="0" algn="l">
              <a:spcBef>
                <a:spcPts val="0"/>
              </a:spcBef>
              <a:spcAft>
                <a:spcPts val="0"/>
              </a:spcAft>
              <a:buNone/>
            </a:pPr>
            <a:r>
              <a:t/>
            </a:r>
            <a:endParaRPr b="1" sz="1800">
              <a:latin typeface="Nunito"/>
              <a:ea typeface="Nunito"/>
              <a:cs typeface="Nunito"/>
              <a:sym typeface="Nunito"/>
            </a:endParaRPr>
          </a:p>
          <a:p>
            <a:pPr indent="-342900" lvl="0" marL="457200" rtl="0" algn="l">
              <a:spcBef>
                <a:spcPts val="0"/>
              </a:spcBef>
              <a:spcAft>
                <a:spcPts val="0"/>
              </a:spcAft>
              <a:buSzPts val="1800"/>
              <a:buFont typeface="Nunito"/>
              <a:buChar char="●"/>
            </a:pPr>
            <a:r>
              <a:rPr b="1" lang="en" sz="1800">
                <a:latin typeface="Nunito"/>
                <a:ea typeface="Nunito"/>
                <a:cs typeface="Nunito"/>
                <a:sym typeface="Nunito"/>
              </a:rPr>
              <a:t>As a visible light source can be used both for illumination and communication, therefore, it saves the extra power that is required in RF communication.</a:t>
            </a:r>
            <a:endParaRPr b="1" sz="1800">
              <a:latin typeface="Nunito"/>
              <a:ea typeface="Nunito"/>
              <a:cs typeface="Nunito"/>
              <a:sym typeface="Nunito"/>
            </a:endParaRPr>
          </a:p>
          <a:p>
            <a:pPr indent="0" lvl="0" marL="457200" rtl="0" algn="l">
              <a:spcBef>
                <a:spcPts val="0"/>
              </a:spcBef>
              <a:spcAft>
                <a:spcPts val="0"/>
              </a:spcAft>
              <a:buNone/>
            </a:pPr>
            <a:r>
              <a:t/>
            </a:r>
            <a:endParaRPr b="1" sz="1800">
              <a:latin typeface="Nunito"/>
              <a:ea typeface="Nunito"/>
              <a:cs typeface="Nunito"/>
              <a:sym typeface="Nunito"/>
            </a:endParaRPr>
          </a:p>
          <a:p>
            <a:pPr indent="0" lvl="0" marL="0" rtl="0" algn="l">
              <a:spcBef>
                <a:spcPts val="0"/>
              </a:spcBef>
              <a:spcAft>
                <a:spcPts val="0"/>
              </a:spcAft>
              <a:buNone/>
            </a:pPr>
            <a:r>
              <a:t/>
            </a:r>
            <a:endParaRPr b="1" sz="1800">
              <a:latin typeface="Nunito"/>
              <a:ea typeface="Nunito"/>
              <a:cs typeface="Nunito"/>
              <a:sym typeface="Nunito"/>
            </a:endParaRPr>
          </a:p>
          <a:p>
            <a:pPr indent="0" lvl="0" marL="457200" rtl="0" algn="l">
              <a:spcBef>
                <a:spcPts val="0"/>
              </a:spcBef>
              <a:spcAft>
                <a:spcPts val="0"/>
              </a:spcAft>
              <a:buNone/>
            </a:pPr>
            <a:r>
              <a:t/>
            </a:r>
            <a:endParaRPr b="1" sz="1800">
              <a:latin typeface="Nunito"/>
              <a:ea typeface="Nunito"/>
              <a:cs typeface="Nunito"/>
              <a:sym typeface="Nunito"/>
            </a:endParaRPr>
          </a:p>
          <a:p>
            <a:pPr indent="0" lvl="0" marL="457200" rtl="0" algn="l">
              <a:spcBef>
                <a:spcPts val="0"/>
              </a:spcBef>
              <a:spcAft>
                <a:spcPts val="0"/>
              </a:spcAft>
              <a:buNone/>
            </a:pPr>
            <a:r>
              <a:t/>
            </a:r>
            <a:endParaRPr b="1" sz="1800">
              <a:latin typeface="Nunito"/>
              <a:ea typeface="Nunito"/>
              <a:cs typeface="Nunito"/>
              <a:sym typeface="Nunito"/>
            </a:endParaRPr>
          </a:p>
          <a:p>
            <a:pPr indent="0" lvl="0" marL="457200" rtl="0" algn="l">
              <a:spcBef>
                <a:spcPts val="0"/>
              </a:spcBef>
              <a:spcAft>
                <a:spcPts val="0"/>
              </a:spcAft>
              <a:buNone/>
            </a:pPr>
            <a:r>
              <a:t/>
            </a:r>
            <a:endParaRPr b="1" sz="1800">
              <a:latin typeface="Nunito"/>
              <a:ea typeface="Nunito"/>
              <a:cs typeface="Nunito"/>
              <a:sym typeface="Nunito"/>
            </a:endParaRPr>
          </a:p>
          <a:p>
            <a:pPr indent="0" lvl="0" marL="457200" rtl="0" algn="l">
              <a:spcBef>
                <a:spcPts val="0"/>
              </a:spcBef>
              <a:spcAft>
                <a:spcPts val="0"/>
              </a:spcAft>
              <a:buNone/>
            </a:pPr>
            <a:r>
              <a:t/>
            </a:r>
            <a:endParaRPr b="1" sz="1800">
              <a:latin typeface="Nunito"/>
              <a:ea typeface="Nunito"/>
              <a:cs typeface="Nunito"/>
              <a:sym typeface="Nunito"/>
            </a:endParaRPr>
          </a:p>
          <a:p>
            <a:pPr indent="0" lvl="0" marL="0" rtl="0" algn="l">
              <a:spcBef>
                <a:spcPts val="0"/>
              </a:spcBef>
              <a:spcAft>
                <a:spcPts val="0"/>
              </a:spcAft>
              <a:buNone/>
            </a:pPr>
            <a:r>
              <a:t/>
            </a:r>
            <a:endParaRPr b="1" sz="1800">
              <a:latin typeface="Nunito"/>
              <a:ea typeface="Nunito"/>
              <a:cs typeface="Nunito"/>
              <a:sym typeface="Nunito"/>
            </a:endParaRPr>
          </a:p>
        </p:txBody>
      </p:sp>
      <p:sp>
        <p:nvSpPr>
          <p:cNvPr id="73" name="Google Shape;73;p15"/>
          <p:cNvSpPr txBox="1"/>
          <p:nvPr/>
        </p:nvSpPr>
        <p:spPr>
          <a:xfrm>
            <a:off x="224150" y="293525"/>
            <a:ext cx="8701500" cy="8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latin typeface="Nunito"/>
                <a:ea typeface="Nunito"/>
                <a:cs typeface="Nunito"/>
                <a:sym typeface="Nunito"/>
              </a:rPr>
              <a:t>Advantages of VLC:</a:t>
            </a:r>
            <a:endParaRPr sz="4200">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00" y="87800"/>
            <a:ext cx="8520600" cy="7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Conclusion</a:t>
            </a:r>
            <a:endParaRPr>
              <a:latin typeface="Comfortaa"/>
              <a:ea typeface="Comfortaa"/>
              <a:cs typeface="Comfortaa"/>
              <a:sym typeface="Comfortaa"/>
            </a:endParaRPr>
          </a:p>
        </p:txBody>
      </p:sp>
      <p:sp>
        <p:nvSpPr>
          <p:cNvPr id="266" name="Google Shape;266;p42"/>
          <p:cNvSpPr txBox="1"/>
          <p:nvPr>
            <p:ph idx="1" type="body"/>
          </p:nvPr>
        </p:nvSpPr>
        <p:spPr>
          <a:xfrm>
            <a:off x="103125" y="1152475"/>
            <a:ext cx="8729100" cy="392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Serial Data Transfer has being successfully achieved.</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End to End sensor data transfer has also being achieved.</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Image transmission model has also being prepared.</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Hence a proof of concept of using LiFi in Underwater Communication has being demonstrated for atmospheric conditions</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Theoretical evaluation of VLC channel model has been done.</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Understood what LOS channel is and derived theoretical results related to it.</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Understood what Blocking channel is and derived theoretical results related to it.</a:t>
            </a:r>
            <a:endParaRPr sz="1800">
              <a:solidFill>
                <a:srgbClr val="000000"/>
              </a:solidFill>
              <a:latin typeface="Nunito"/>
              <a:ea typeface="Nunito"/>
              <a:cs typeface="Nunito"/>
              <a:sym typeface="Nunito"/>
            </a:endParaRPr>
          </a:p>
          <a:p>
            <a:pPr indent="0" lvl="0" marL="1371600" rtl="0" algn="l">
              <a:spcBef>
                <a:spcPts val="1600"/>
              </a:spcBef>
              <a:spcAft>
                <a:spcPts val="0"/>
              </a:spcAft>
              <a:buNone/>
            </a:pPr>
            <a:r>
              <a:t/>
            </a:r>
            <a:endParaRPr sz="1800">
              <a:solidFill>
                <a:srgbClr val="000000"/>
              </a:solidFill>
              <a:latin typeface="Nunito"/>
              <a:ea typeface="Nunito"/>
              <a:cs typeface="Nunito"/>
              <a:sym typeface="Nunito"/>
            </a:endParaRPr>
          </a:p>
          <a:p>
            <a:pPr indent="0" lvl="0" marL="1371600" rtl="0" algn="l">
              <a:spcBef>
                <a:spcPts val="1600"/>
              </a:spcBef>
              <a:spcAft>
                <a:spcPts val="0"/>
              </a:spcAft>
              <a:buNone/>
            </a:pPr>
            <a:r>
              <a:t/>
            </a:r>
            <a:endParaRPr sz="1800">
              <a:solidFill>
                <a:srgbClr val="000000"/>
              </a:solidFill>
              <a:latin typeface="Nunito"/>
              <a:ea typeface="Nunito"/>
              <a:cs typeface="Nunito"/>
              <a:sym typeface="Nunito"/>
            </a:endParaRPr>
          </a:p>
          <a:p>
            <a:pPr indent="0" lvl="0" marL="914400" rtl="0" algn="l">
              <a:spcBef>
                <a:spcPts val="1600"/>
              </a:spcBef>
              <a:spcAft>
                <a:spcPts val="0"/>
              </a:spcAft>
              <a:buNone/>
            </a:pPr>
            <a:r>
              <a:t/>
            </a:r>
            <a:endParaRPr sz="1800">
              <a:solidFill>
                <a:srgbClr val="000000"/>
              </a:solidFill>
              <a:latin typeface="Nunito"/>
              <a:ea typeface="Nunito"/>
              <a:cs typeface="Nunito"/>
              <a:sym typeface="Nunito"/>
            </a:endParaRPr>
          </a:p>
          <a:p>
            <a:pPr indent="0" lvl="0" marL="0" rtl="0" algn="l">
              <a:spcBef>
                <a:spcPts val="1600"/>
              </a:spcBef>
              <a:spcAft>
                <a:spcPts val="1600"/>
              </a:spcAft>
              <a:buNone/>
            </a:pPr>
            <a:r>
              <a:t/>
            </a:r>
            <a:endParaRPr sz="1800">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7" name="Shape 77"/>
        <p:cNvGrpSpPr/>
        <p:nvPr/>
      </p:nvGrpSpPr>
      <p:grpSpPr>
        <a:xfrm>
          <a:off x="0" y="0"/>
          <a:ext cx="0" cy="0"/>
          <a:chOff x="0" y="0"/>
          <a:chExt cx="0" cy="0"/>
        </a:xfrm>
      </p:grpSpPr>
      <p:sp>
        <p:nvSpPr>
          <p:cNvPr id="78" name="Google Shape;78;p16"/>
          <p:cNvSpPr txBox="1"/>
          <p:nvPr/>
        </p:nvSpPr>
        <p:spPr>
          <a:xfrm>
            <a:off x="311700" y="1040925"/>
            <a:ext cx="8613900" cy="3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0" y="66950"/>
            <a:ext cx="9085500" cy="4903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Nunito"/>
              <a:buChar char="●"/>
            </a:pPr>
            <a:r>
              <a:rPr i="1" lang="en" sz="1800">
                <a:latin typeface="Nunito"/>
                <a:ea typeface="Nunito"/>
                <a:cs typeface="Nunito"/>
                <a:sym typeface="Nunito"/>
              </a:rPr>
              <a:t>Visible Light</a:t>
            </a:r>
            <a:r>
              <a:rPr lang="en" sz="1800">
                <a:latin typeface="Nunito"/>
                <a:ea typeface="Nunito"/>
                <a:cs typeface="Nunito"/>
                <a:sym typeface="Nunito"/>
              </a:rPr>
              <a:t> Spectrum can be of advantage due to its lower absorption underwater.</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Keeping in view the above advantages, VLC is one of the promising candidates because of its features of non-licensed channels,</a:t>
            </a:r>
            <a:r>
              <a:rPr lang="en" sz="1800">
                <a:uFill>
                  <a:noFill/>
                </a:uFill>
                <a:latin typeface="Nunito"/>
                <a:ea typeface="Nunito"/>
                <a:cs typeface="Nunito"/>
                <a:sym typeface="Nunito"/>
                <a:hlinkClick r:id="rId3"/>
              </a:rPr>
              <a:t> high bandwidth</a:t>
            </a:r>
            <a:r>
              <a:rPr lang="en" sz="1800">
                <a:latin typeface="Nunito"/>
                <a:ea typeface="Nunito"/>
                <a:cs typeface="Nunito"/>
                <a:sym typeface="Nunito"/>
              </a:rPr>
              <a:t> and</a:t>
            </a:r>
            <a:r>
              <a:rPr lang="en" sz="1800">
                <a:uFill>
                  <a:noFill/>
                </a:uFill>
                <a:latin typeface="Nunito"/>
                <a:ea typeface="Nunito"/>
                <a:cs typeface="Nunito"/>
                <a:sym typeface="Nunito"/>
                <a:hlinkClick r:id="rId4"/>
              </a:rPr>
              <a:t> low power consumption</a:t>
            </a:r>
            <a:r>
              <a:rPr lang="en" sz="1800">
                <a:latin typeface="Nunito"/>
                <a:ea typeface="Nunito"/>
                <a:cs typeface="Nunito"/>
                <a:sym typeface="Nunito"/>
              </a:rPr>
              <a:t>.</a:t>
            </a:r>
            <a:endParaRPr sz="1800">
              <a:latin typeface="Nunito"/>
              <a:ea typeface="Nunito"/>
              <a:cs typeface="Nunito"/>
              <a:sym typeface="Nunito"/>
            </a:endParaRPr>
          </a:p>
          <a:p>
            <a:pPr indent="0" lvl="0" marL="0" rtl="0" algn="l">
              <a:lnSpc>
                <a:spcPct val="115000"/>
              </a:lnSpc>
              <a:spcBef>
                <a:spcPts val="0"/>
              </a:spcBef>
              <a:spcAft>
                <a:spcPts val="0"/>
              </a:spcAft>
              <a:buNone/>
            </a:pPr>
            <a:r>
              <a:t/>
            </a:r>
            <a:endParaRPr sz="1800">
              <a:latin typeface="Nunito"/>
              <a:ea typeface="Nunito"/>
              <a:cs typeface="Nunito"/>
              <a:sym typeface="Nunito"/>
            </a:endParaRPr>
          </a:p>
          <a:p>
            <a:pPr indent="0" lvl="0" marL="457200" rtl="0" algn="l">
              <a:spcBef>
                <a:spcPts val="0"/>
              </a:spcBef>
              <a:spcAft>
                <a:spcPts val="0"/>
              </a:spcAft>
              <a:buNone/>
            </a:pPr>
            <a:r>
              <a:t/>
            </a:r>
            <a:endParaRPr sz="1800">
              <a:latin typeface="Century Gothic"/>
              <a:ea typeface="Century Gothic"/>
              <a:cs typeface="Century Gothic"/>
              <a:sym typeface="Century Gothic"/>
            </a:endParaRPr>
          </a:p>
          <a:p>
            <a:pPr indent="0" lvl="0" marL="457200" rtl="0" algn="l">
              <a:spcBef>
                <a:spcPts val="0"/>
              </a:spcBef>
              <a:spcAft>
                <a:spcPts val="0"/>
              </a:spcAft>
              <a:buNone/>
            </a:pPr>
            <a:r>
              <a:t/>
            </a:r>
            <a:endParaRPr sz="1800">
              <a:latin typeface="Century Gothic"/>
              <a:ea typeface="Century Gothic"/>
              <a:cs typeface="Century Gothic"/>
              <a:sym typeface="Century Gothic"/>
            </a:endParaRPr>
          </a:p>
          <a:p>
            <a:pPr indent="0" lvl="0" marL="0" rtl="0" algn="l">
              <a:spcBef>
                <a:spcPts val="0"/>
              </a:spcBef>
              <a:spcAft>
                <a:spcPts val="0"/>
              </a:spcAft>
              <a:buNone/>
            </a:pPr>
            <a:r>
              <a:t/>
            </a:r>
            <a:endParaRPr sz="1800">
              <a:latin typeface="Century Gothic"/>
              <a:ea typeface="Century Gothic"/>
              <a:cs typeface="Century Gothic"/>
              <a:sym typeface="Century Gothic"/>
            </a:endParaRPr>
          </a:p>
        </p:txBody>
      </p:sp>
      <p:pic>
        <p:nvPicPr>
          <p:cNvPr id="80" name="Google Shape;80;p16"/>
          <p:cNvPicPr preferRelativeResize="0"/>
          <p:nvPr/>
        </p:nvPicPr>
        <p:blipFill>
          <a:blip r:embed="rId5">
            <a:alphaModFix/>
          </a:blip>
          <a:stretch>
            <a:fillRect/>
          </a:stretch>
        </p:blipFill>
        <p:spPr>
          <a:xfrm>
            <a:off x="1271625" y="1631900"/>
            <a:ext cx="7872375" cy="351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4" name="Shape 84"/>
        <p:cNvGrpSpPr/>
        <p:nvPr/>
      </p:nvGrpSpPr>
      <p:grpSpPr>
        <a:xfrm>
          <a:off x="0" y="0"/>
          <a:ext cx="0" cy="0"/>
          <a:chOff x="0" y="0"/>
          <a:chExt cx="0" cy="0"/>
        </a:xfrm>
      </p:grpSpPr>
      <p:sp>
        <p:nvSpPr>
          <p:cNvPr id="85" name="Google Shape;85;p17"/>
          <p:cNvSpPr txBox="1"/>
          <p:nvPr/>
        </p:nvSpPr>
        <p:spPr>
          <a:xfrm>
            <a:off x="311305" y="1498802"/>
            <a:ext cx="8603100" cy="3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0" y="105425"/>
            <a:ext cx="9074100" cy="49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Nunito"/>
                <a:ea typeface="Nunito"/>
                <a:cs typeface="Nunito"/>
                <a:sym typeface="Nunito"/>
              </a:rPr>
              <a:t>Problem Statement</a:t>
            </a:r>
            <a:endParaRPr b="1" sz="3400">
              <a:latin typeface="Nunito"/>
              <a:ea typeface="Nunito"/>
              <a:cs typeface="Nunito"/>
              <a:sym typeface="Nunito"/>
            </a:endParaRPr>
          </a:p>
          <a:p>
            <a:pPr indent="0" lvl="0" marL="0" rtl="0" algn="just">
              <a:lnSpc>
                <a:spcPct val="115000"/>
              </a:lnSpc>
              <a:spcBef>
                <a:spcPts val="0"/>
              </a:spcBef>
              <a:spcAft>
                <a:spcPts val="0"/>
              </a:spcAft>
              <a:buNone/>
            </a:pPr>
            <a:r>
              <a:t/>
            </a:r>
            <a:endParaRPr sz="1800">
              <a:latin typeface="Nunito"/>
              <a:ea typeface="Nunito"/>
              <a:cs typeface="Nunito"/>
              <a:sym typeface="Nunito"/>
            </a:endParaRPr>
          </a:p>
          <a:p>
            <a:pPr indent="-342900" lvl="0" marL="457200" rtl="0" algn="just">
              <a:lnSpc>
                <a:spcPct val="115000"/>
              </a:lnSpc>
              <a:spcBef>
                <a:spcPts val="1600"/>
              </a:spcBef>
              <a:spcAft>
                <a:spcPts val="0"/>
              </a:spcAft>
              <a:buSzPts val="1800"/>
              <a:buFont typeface="Nunito"/>
              <a:buChar char="●"/>
            </a:pPr>
            <a:r>
              <a:rPr lang="en" sz="1800">
                <a:latin typeface="Nunito"/>
                <a:ea typeface="Nunito"/>
                <a:cs typeface="Nunito"/>
                <a:sym typeface="Nunito"/>
              </a:rPr>
              <a:t>Present underwater communication systems involve the transmission of information in the form of sound or electromagnetic (EM) waves. </a:t>
            </a:r>
            <a:endParaRPr sz="1800">
              <a:latin typeface="Nunito"/>
              <a:ea typeface="Nunito"/>
              <a:cs typeface="Nunito"/>
              <a:sym typeface="Nunito"/>
            </a:endParaRPr>
          </a:p>
          <a:p>
            <a:pPr indent="-342900" lvl="0" marL="457200" rtl="0" algn="just">
              <a:lnSpc>
                <a:spcPct val="115000"/>
              </a:lnSpc>
              <a:spcBef>
                <a:spcPts val="0"/>
              </a:spcBef>
              <a:spcAft>
                <a:spcPts val="0"/>
              </a:spcAft>
              <a:buSzPts val="1800"/>
              <a:buFont typeface="Nunito"/>
              <a:buChar char="●"/>
            </a:pPr>
            <a:r>
              <a:rPr lang="en" sz="1800">
                <a:latin typeface="Nunito"/>
                <a:ea typeface="Nunito"/>
                <a:cs typeface="Nunito"/>
                <a:sym typeface="Nunito"/>
              </a:rPr>
              <a:t>Since radio waves cannot be used under water because these waves are strongly absorbed by sea water within feets of their transmission and this renders it unusable underwater. </a:t>
            </a:r>
            <a:endParaRPr sz="1800">
              <a:latin typeface="Nunito"/>
              <a:ea typeface="Nunito"/>
              <a:cs typeface="Nunito"/>
              <a:sym typeface="Nunito"/>
            </a:endParaRPr>
          </a:p>
          <a:p>
            <a:pPr indent="-342900" lvl="0" marL="457200" rtl="0" algn="just">
              <a:lnSpc>
                <a:spcPct val="115000"/>
              </a:lnSpc>
              <a:spcBef>
                <a:spcPts val="0"/>
              </a:spcBef>
              <a:spcAft>
                <a:spcPts val="0"/>
              </a:spcAft>
              <a:buSzPts val="1800"/>
              <a:buFont typeface="Nunito"/>
              <a:buChar char="●"/>
            </a:pPr>
            <a:r>
              <a:rPr lang="en" sz="1800">
                <a:latin typeface="Nunito"/>
                <a:ea typeface="Nunito"/>
                <a:cs typeface="Nunito"/>
                <a:sym typeface="Nunito"/>
              </a:rPr>
              <a:t>There is a need for a robust and reliable communication system which will not be affected severely due to thermal and chemical changes in water’s composition.</a:t>
            </a:r>
            <a:endParaRPr sz="1800">
              <a:latin typeface="Nunito"/>
              <a:ea typeface="Nunito"/>
              <a:cs typeface="Nunito"/>
              <a:sym typeface="Nunito"/>
            </a:endParaRPr>
          </a:p>
          <a:p>
            <a:pPr indent="-342900" lvl="0" marL="457200" rtl="0" algn="just">
              <a:lnSpc>
                <a:spcPct val="115000"/>
              </a:lnSpc>
              <a:spcBef>
                <a:spcPts val="0"/>
              </a:spcBef>
              <a:spcAft>
                <a:spcPts val="0"/>
              </a:spcAft>
              <a:buSzPts val="1800"/>
              <a:buFont typeface="Nunito"/>
              <a:buChar char="●"/>
            </a:pPr>
            <a:r>
              <a:rPr lang="en" sz="1800">
                <a:latin typeface="Nunito"/>
                <a:ea typeface="Nunito"/>
                <a:cs typeface="Nunito"/>
                <a:sym typeface="Nunito"/>
              </a:rPr>
              <a:t>Our goal is to develop a prototype which is able to transmit information from one end to another in atmospheric conditions initially.</a:t>
            </a:r>
            <a:endParaRPr sz="1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0" name="Shape 90"/>
        <p:cNvGrpSpPr/>
        <p:nvPr/>
      </p:nvGrpSpPr>
      <p:grpSpPr>
        <a:xfrm>
          <a:off x="0" y="0"/>
          <a:ext cx="0" cy="0"/>
          <a:chOff x="0" y="0"/>
          <a:chExt cx="0" cy="0"/>
        </a:xfrm>
      </p:grpSpPr>
      <p:sp>
        <p:nvSpPr>
          <p:cNvPr id="91" name="Google Shape;91;p18"/>
          <p:cNvSpPr txBox="1"/>
          <p:nvPr/>
        </p:nvSpPr>
        <p:spPr>
          <a:xfrm>
            <a:off x="311305" y="1498802"/>
            <a:ext cx="8603100" cy="3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nvSpPr>
        <p:spPr>
          <a:xfrm>
            <a:off x="0" y="105425"/>
            <a:ext cx="9074100" cy="49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Nunito"/>
                <a:ea typeface="Nunito"/>
                <a:cs typeface="Nunito"/>
                <a:sym typeface="Nunito"/>
              </a:rPr>
              <a:t>Solution</a:t>
            </a:r>
            <a:endParaRPr b="1" sz="3400">
              <a:latin typeface="Nunito"/>
              <a:ea typeface="Nunito"/>
              <a:cs typeface="Nunito"/>
              <a:sym typeface="Nunito"/>
            </a:endParaRPr>
          </a:p>
          <a:p>
            <a:pPr indent="0" lvl="0" marL="0" rtl="0" algn="l">
              <a:spcBef>
                <a:spcPts val="0"/>
              </a:spcBef>
              <a:spcAft>
                <a:spcPts val="0"/>
              </a:spcAft>
              <a:buNone/>
            </a:pPr>
            <a:r>
              <a:t/>
            </a:r>
            <a:endParaRPr b="1" sz="1800">
              <a:latin typeface="Nunito"/>
              <a:ea typeface="Nunito"/>
              <a:cs typeface="Nunito"/>
              <a:sym typeface="Nunito"/>
            </a:endParaRPr>
          </a:p>
          <a:p>
            <a:pPr indent="-342900" lvl="0" marL="457200" rtl="0" algn="just">
              <a:lnSpc>
                <a:spcPct val="115000"/>
              </a:lnSpc>
              <a:spcBef>
                <a:spcPts val="0"/>
              </a:spcBef>
              <a:spcAft>
                <a:spcPts val="0"/>
              </a:spcAft>
              <a:buSzPts val="1800"/>
              <a:buFont typeface="Nunito"/>
              <a:buChar char="●"/>
            </a:pPr>
            <a:r>
              <a:rPr lang="en" sz="1800">
                <a:latin typeface="Nunito"/>
                <a:ea typeface="Nunito"/>
                <a:cs typeface="Nunito"/>
                <a:sym typeface="Nunito"/>
              </a:rPr>
              <a:t>Since light can travel through water, VLC based communications can offer much greater mobility. It is a method of communication via</a:t>
            </a:r>
            <a:r>
              <a:rPr lang="en" sz="1800">
                <a:uFill>
                  <a:noFill/>
                </a:uFill>
                <a:latin typeface="Nunito"/>
                <a:ea typeface="Nunito"/>
                <a:cs typeface="Nunito"/>
                <a:sym typeface="Nunito"/>
                <a:hlinkClick r:id="rId3"/>
              </a:rPr>
              <a:t> </a:t>
            </a:r>
            <a:r>
              <a:rPr lang="en" sz="1800">
                <a:latin typeface="Nunito"/>
                <a:ea typeface="Nunito"/>
                <a:cs typeface="Nunito"/>
                <a:sym typeface="Nunito"/>
              </a:rPr>
              <a:t>LED lights and can be a potential solution to this problem. </a:t>
            </a:r>
            <a:endParaRPr sz="1800">
              <a:latin typeface="Nunito"/>
              <a:ea typeface="Nunito"/>
              <a:cs typeface="Nunito"/>
              <a:sym typeface="Nunito"/>
            </a:endParaRPr>
          </a:p>
          <a:p>
            <a:pPr indent="-342900" lvl="0" marL="457200" rtl="0" algn="just">
              <a:lnSpc>
                <a:spcPct val="115000"/>
              </a:lnSpc>
              <a:spcBef>
                <a:spcPts val="0"/>
              </a:spcBef>
              <a:spcAft>
                <a:spcPts val="0"/>
              </a:spcAft>
              <a:buSzPts val="1800"/>
              <a:buFont typeface="Nunito"/>
              <a:buChar char="●"/>
            </a:pPr>
            <a:r>
              <a:rPr lang="en" sz="1800">
                <a:latin typeface="Nunito"/>
                <a:ea typeface="Nunito"/>
                <a:cs typeface="Nunito"/>
                <a:sym typeface="Nunito"/>
              </a:rPr>
              <a:t>VLC devices have a system of blinking lights that are used for transmitting data.</a:t>
            </a:r>
            <a:endParaRPr sz="1800">
              <a:latin typeface="Nunito"/>
              <a:ea typeface="Nunito"/>
              <a:cs typeface="Nunito"/>
              <a:sym typeface="Nunito"/>
            </a:endParaRPr>
          </a:p>
          <a:p>
            <a:pPr indent="-342900" lvl="0" marL="457200" rtl="0" algn="just">
              <a:lnSpc>
                <a:spcPct val="115000"/>
              </a:lnSpc>
              <a:spcBef>
                <a:spcPts val="0"/>
              </a:spcBef>
              <a:spcAft>
                <a:spcPts val="0"/>
              </a:spcAft>
              <a:buSzPts val="1800"/>
              <a:buFont typeface="Nunito"/>
              <a:buChar char="●"/>
            </a:pPr>
            <a:r>
              <a:rPr lang="en" sz="1800">
                <a:latin typeface="Nunito"/>
                <a:ea typeface="Nunito"/>
                <a:cs typeface="Nunito"/>
                <a:sym typeface="Nunito"/>
              </a:rPr>
              <a:t>These rapidly changing LED lights flash to enable data to be transferred over a Morse code-esque system of blinks. </a:t>
            </a:r>
            <a:endParaRPr sz="1800">
              <a:latin typeface="Nunito"/>
              <a:ea typeface="Nunito"/>
              <a:cs typeface="Nunito"/>
              <a:sym typeface="Nunito"/>
            </a:endParaRPr>
          </a:p>
          <a:p>
            <a:pPr indent="-342900" lvl="0" marL="457200" rtl="0" algn="just">
              <a:lnSpc>
                <a:spcPct val="115000"/>
              </a:lnSpc>
              <a:spcBef>
                <a:spcPts val="0"/>
              </a:spcBef>
              <a:spcAft>
                <a:spcPts val="0"/>
              </a:spcAft>
              <a:buSzPts val="1800"/>
              <a:buFont typeface="Nunito"/>
              <a:buChar char="●"/>
            </a:pPr>
            <a:r>
              <a:rPr lang="en" sz="1800">
                <a:latin typeface="Nunito"/>
                <a:ea typeface="Nunito"/>
                <a:cs typeface="Nunito"/>
                <a:sym typeface="Nunito"/>
              </a:rPr>
              <a:t>The LED flashes emit lights that correspond with a computer language comprised of zeros and ones. </a:t>
            </a:r>
            <a:endParaRPr sz="1800">
              <a:latin typeface="Nunito"/>
              <a:ea typeface="Nunito"/>
              <a:cs typeface="Nunito"/>
              <a:sym typeface="Nunito"/>
            </a:endParaRPr>
          </a:p>
          <a:p>
            <a:pPr indent="-342900" lvl="0" marL="457200" rtl="0" algn="just">
              <a:lnSpc>
                <a:spcPct val="115000"/>
              </a:lnSpc>
              <a:spcBef>
                <a:spcPts val="0"/>
              </a:spcBef>
              <a:spcAft>
                <a:spcPts val="0"/>
              </a:spcAft>
              <a:buSzPts val="1800"/>
              <a:buFont typeface="Nunito"/>
              <a:buChar char="●"/>
            </a:pPr>
            <a:r>
              <a:rPr lang="en" sz="1800">
                <a:latin typeface="Nunito"/>
                <a:ea typeface="Nunito"/>
                <a:cs typeface="Nunito"/>
                <a:sym typeface="Nunito"/>
              </a:rPr>
              <a:t>The lights emissions are then lodged in a gadget that computes and translates the signal into real-time data. </a:t>
            </a:r>
            <a:endParaRPr sz="1800">
              <a:latin typeface="Nunito"/>
              <a:ea typeface="Nunito"/>
              <a:cs typeface="Nunito"/>
              <a:sym typeface="Nunito"/>
            </a:endParaRPr>
          </a:p>
          <a:p>
            <a:pPr indent="-342900" lvl="0" marL="457200" rtl="0" algn="just">
              <a:lnSpc>
                <a:spcPct val="115000"/>
              </a:lnSpc>
              <a:spcBef>
                <a:spcPts val="0"/>
              </a:spcBef>
              <a:spcAft>
                <a:spcPts val="0"/>
              </a:spcAft>
              <a:buSzPts val="1800"/>
              <a:buFont typeface="Nunito"/>
              <a:buChar char="●"/>
            </a:pPr>
            <a:r>
              <a:rPr lang="en" sz="1800">
                <a:latin typeface="Nunito"/>
                <a:ea typeface="Nunito"/>
                <a:cs typeface="Nunito"/>
                <a:sym typeface="Nunito"/>
              </a:rPr>
              <a:t>As the flashes blink faster and faster, data is able to be transmitted more quickly.</a:t>
            </a:r>
            <a:endParaRPr sz="1800">
              <a:latin typeface="Nunito"/>
              <a:ea typeface="Nunito"/>
              <a:cs typeface="Nunito"/>
              <a:sym typeface="Nunito"/>
            </a:endParaRPr>
          </a:p>
          <a:p>
            <a:pPr indent="0" lvl="0" marL="0" rtl="0" algn="l">
              <a:spcBef>
                <a:spcPts val="1600"/>
              </a:spcBef>
              <a:spcAft>
                <a:spcPts val="0"/>
              </a:spcAft>
              <a:buNone/>
            </a:pPr>
            <a:r>
              <a:t/>
            </a:r>
            <a:endParaRPr b="1"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 name="Shape 96"/>
        <p:cNvGrpSpPr/>
        <p:nvPr/>
      </p:nvGrpSpPr>
      <p:grpSpPr>
        <a:xfrm>
          <a:off x="0" y="0"/>
          <a:ext cx="0" cy="0"/>
          <a:chOff x="0" y="0"/>
          <a:chExt cx="0" cy="0"/>
        </a:xfrm>
      </p:grpSpPr>
      <p:sp>
        <p:nvSpPr>
          <p:cNvPr id="97" name="Google Shape;97;p19"/>
          <p:cNvSpPr txBox="1"/>
          <p:nvPr/>
        </p:nvSpPr>
        <p:spPr>
          <a:xfrm>
            <a:off x="311305" y="1498802"/>
            <a:ext cx="8603100" cy="3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nvSpPr>
        <p:spPr>
          <a:xfrm>
            <a:off x="0" y="105425"/>
            <a:ext cx="9074100" cy="49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Nunito"/>
                <a:ea typeface="Nunito"/>
                <a:cs typeface="Nunito"/>
                <a:sym typeface="Nunito"/>
              </a:rPr>
              <a:t>Objectives:</a:t>
            </a:r>
            <a:endParaRPr b="1" sz="3000">
              <a:latin typeface="Nunito"/>
              <a:ea typeface="Nunito"/>
              <a:cs typeface="Nunito"/>
              <a:sym typeface="Nunito"/>
            </a:endParaRPr>
          </a:p>
          <a:p>
            <a:pPr indent="0" lvl="0" marL="0" rtl="0" algn="l">
              <a:spcBef>
                <a:spcPts val="0"/>
              </a:spcBef>
              <a:spcAft>
                <a:spcPts val="0"/>
              </a:spcAft>
              <a:buNone/>
            </a:pPr>
            <a:r>
              <a:t/>
            </a:r>
            <a:endParaRPr b="1" sz="3000">
              <a:latin typeface="Nunito"/>
              <a:ea typeface="Nunito"/>
              <a:cs typeface="Nunito"/>
              <a:sym typeface="Nunito"/>
            </a:endParaRPr>
          </a:p>
          <a:p>
            <a:pPr indent="0" lvl="0" marL="0" rtl="0" algn="just">
              <a:lnSpc>
                <a:spcPct val="115000"/>
              </a:lnSpc>
              <a:spcBef>
                <a:spcPts val="0"/>
              </a:spcBef>
              <a:spcAft>
                <a:spcPts val="0"/>
              </a:spcAft>
              <a:buNone/>
            </a:pPr>
            <a:r>
              <a:rPr lang="en" sz="1800">
                <a:latin typeface="Nunito"/>
                <a:ea typeface="Nunito"/>
                <a:cs typeface="Nunito"/>
                <a:sym typeface="Nunito"/>
              </a:rPr>
              <a:t>  Part One:</a:t>
            </a:r>
            <a:endParaRPr sz="1800">
              <a:latin typeface="Nunito"/>
              <a:ea typeface="Nunito"/>
              <a:cs typeface="Nunito"/>
              <a:sym typeface="Nunito"/>
            </a:endParaRPr>
          </a:p>
          <a:p>
            <a:pPr indent="-342900" lvl="0" marL="914400" rtl="0" algn="just">
              <a:lnSpc>
                <a:spcPct val="115000"/>
              </a:lnSpc>
              <a:spcBef>
                <a:spcPts val="1600"/>
              </a:spcBef>
              <a:spcAft>
                <a:spcPts val="0"/>
              </a:spcAft>
              <a:buClr>
                <a:srgbClr val="000000"/>
              </a:buClr>
              <a:buSzPts val="1800"/>
              <a:buFont typeface="Nunito"/>
              <a:buChar char="●"/>
            </a:pPr>
            <a:r>
              <a:rPr lang="en" sz="1800">
                <a:latin typeface="Nunito"/>
                <a:ea typeface="Nunito"/>
                <a:cs typeface="Nunito"/>
                <a:sym typeface="Nunito"/>
              </a:rPr>
              <a:t>Serial data </a:t>
            </a:r>
            <a:r>
              <a:rPr lang="en" sz="1800">
                <a:latin typeface="Nunito"/>
                <a:ea typeface="Nunito"/>
                <a:cs typeface="Nunito"/>
                <a:sym typeface="Nunito"/>
              </a:rPr>
              <a:t>Communication</a:t>
            </a:r>
            <a:r>
              <a:rPr lang="en" sz="1800">
                <a:latin typeface="Nunito"/>
                <a:ea typeface="Nunito"/>
                <a:cs typeface="Nunito"/>
                <a:sym typeface="Nunito"/>
              </a:rPr>
              <a:t> of characters.</a:t>
            </a:r>
            <a:endParaRPr sz="1800">
              <a:latin typeface="Nunito"/>
              <a:ea typeface="Nunito"/>
              <a:cs typeface="Nunito"/>
              <a:sym typeface="Nunito"/>
            </a:endParaRPr>
          </a:p>
          <a:p>
            <a:pPr indent="-342900" lvl="0" marL="914400" rtl="0" algn="just">
              <a:lnSpc>
                <a:spcPct val="115000"/>
              </a:lnSpc>
              <a:spcBef>
                <a:spcPts val="0"/>
              </a:spcBef>
              <a:spcAft>
                <a:spcPts val="0"/>
              </a:spcAft>
              <a:buClr>
                <a:srgbClr val="000000"/>
              </a:buClr>
              <a:buSzPts val="1800"/>
              <a:buFont typeface="Nunito"/>
              <a:buChar char="●"/>
            </a:pPr>
            <a:r>
              <a:rPr lang="en" sz="1800">
                <a:latin typeface="Nunito"/>
                <a:ea typeface="Nunito"/>
                <a:cs typeface="Nunito"/>
                <a:sym typeface="Nunito"/>
              </a:rPr>
              <a:t>Sensory data transmission and plotting the real time data using prototype.</a:t>
            </a:r>
            <a:endParaRPr sz="1800">
              <a:latin typeface="Nunito"/>
              <a:ea typeface="Nunito"/>
              <a:cs typeface="Nunito"/>
              <a:sym typeface="Nunito"/>
            </a:endParaRPr>
          </a:p>
          <a:p>
            <a:pPr indent="-342900" lvl="0" marL="914400" rtl="0" algn="just">
              <a:lnSpc>
                <a:spcPct val="115000"/>
              </a:lnSpc>
              <a:spcBef>
                <a:spcPts val="0"/>
              </a:spcBef>
              <a:spcAft>
                <a:spcPts val="0"/>
              </a:spcAft>
              <a:buClr>
                <a:srgbClr val="000000"/>
              </a:buClr>
              <a:buSzPts val="1800"/>
              <a:buFont typeface="Nunito"/>
              <a:buChar char="●"/>
            </a:pPr>
            <a:r>
              <a:rPr lang="en" sz="1800">
                <a:latin typeface="Nunito"/>
                <a:ea typeface="Nunito"/>
                <a:cs typeface="Nunito"/>
                <a:sym typeface="Nunito"/>
              </a:rPr>
              <a:t>Bulk data transmission using prototype.</a:t>
            </a:r>
            <a:endParaRPr sz="1800">
              <a:latin typeface="Nunito"/>
              <a:ea typeface="Nunito"/>
              <a:cs typeface="Nunito"/>
              <a:sym typeface="Nunito"/>
            </a:endParaRPr>
          </a:p>
          <a:p>
            <a:pPr indent="0" lvl="0" marL="0" rtl="0" algn="just">
              <a:lnSpc>
                <a:spcPct val="115000"/>
              </a:lnSpc>
              <a:spcBef>
                <a:spcPts val="1600"/>
              </a:spcBef>
              <a:spcAft>
                <a:spcPts val="0"/>
              </a:spcAft>
              <a:buNone/>
            </a:pPr>
            <a:r>
              <a:rPr lang="en" sz="1800">
                <a:latin typeface="Nunito"/>
                <a:ea typeface="Nunito"/>
                <a:cs typeface="Nunito"/>
                <a:sym typeface="Nunito"/>
              </a:rPr>
              <a:t>  Part Two:</a:t>
            </a:r>
            <a:endParaRPr sz="1800">
              <a:latin typeface="Nunito"/>
              <a:ea typeface="Nunito"/>
              <a:cs typeface="Nunito"/>
              <a:sym typeface="Nunito"/>
            </a:endParaRPr>
          </a:p>
          <a:p>
            <a:pPr indent="-342900" lvl="0" marL="914400" rtl="0" algn="just">
              <a:lnSpc>
                <a:spcPct val="115000"/>
              </a:lnSpc>
              <a:spcBef>
                <a:spcPts val="1600"/>
              </a:spcBef>
              <a:spcAft>
                <a:spcPts val="0"/>
              </a:spcAft>
              <a:buClr>
                <a:srgbClr val="000000"/>
              </a:buClr>
              <a:buSzPts val="1800"/>
              <a:buFont typeface="Nunito"/>
              <a:buChar char="●"/>
            </a:pPr>
            <a:r>
              <a:rPr lang="en" sz="1800">
                <a:latin typeface="Nunito"/>
                <a:ea typeface="Nunito"/>
                <a:cs typeface="Nunito"/>
                <a:sym typeface="Nunito"/>
              </a:rPr>
              <a:t>Simulation of Optical Wireless Communication channel.</a:t>
            </a:r>
            <a:endParaRPr sz="1800">
              <a:latin typeface="Nunito"/>
              <a:ea typeface="Nunito"/>
              <a:cs typeface="Nunito"/>
              <a:sym typeface="Nunito"/>
            </a:endParaRPr>
          </a:p>
          <a:p>
            <a:pPr indent="-342900" lvl="0" marL="914400" rtl="0" algn="just">
              <a:lnSpc>
                <a:spcPct val="115000"/>
              </a:lnSpc>
              <a:spcBef>
                <a:spcPts val="0"/>
              </a:spcBef>
              <a:spcAft>
                <a:spcPts val="0"/>
              </a:spcAft>
              <a:buClr>
                <a:srgbClr val="000000"/>
              </a:buClr>
              <a:buSzPts val="1800"/>
              <a:buFont typeface="Nunito"/>
              <a:buChar char="●"/>
            </a:pPr>
            <a:r>
              <a:rPr lang="en" sz="1800">
                <a:latin typeface="Nunito"/>
                <a:ea typeface="Nunito"/>
                <a:cs typeface="Nunito"/>
                <a:sym typeface="Nunito"/>
              </a:rPr>
              <a:t>LOS channel results.</a:t>
            </a:r>
            <a:endParaRPr sz="1800">
              <a:latin typeface="Nunito"/>
              <a:ea typeface="Nunito"/>
              <a:cs typeface="Nunito"/>
              <a:sym typeface="Nunito"/>
            </a:endParaRPr>
          </a:p>
          <a:p>
            <a:pPr indent="-342900" lvl="0" marL="914400" rtl="0" algn="just">
              <a:lnSpc>
                <a:spcPct val="115000"/>
              </a:lnSpc>
              <a:spcBef>
                <a:spcPts val="0"/>
              </a:spcBef>
              <a:spcAft>
                <a:spcPts val="0"/>
              </a:spcAft>
              <a:buClr>
                <a:srgbClr val="000000"/>
              </a:buClr>
              <a:buSzPts val="1800"/>
              <a:buFont typeface="Nunito"/>
              <a:buChar char="●"/>
            </a:pPr>
            <a:r>
              <a:rPr lang="en" sz="1800">
                <a:latin typeface="Nunito"/>
                <a:ea typeface="Nunito"/>
                <a:cs typeface="Nunito"/>
                <a:sym typeface="Nunito"/>
              </a:rPr>
              <a:t>Blocked channel results.</a:t>
            </a:r>
            <a:endParaRPr sz="1800">
              <a:latin typeface="Nunito"/>
              <a:ea typeface="Nunito"/>
              <a:cs typeface="Nunito"/>
              <a:sym typeface="Nunito"/>
            </a:endParaRPr>
          </a:p>
          <a:p>
            <a:pPr indent="0" lvl="0" marL="457200" rtl="0" algn="just">
              <a:lnSpc>
                <a:spcPct val="115000"/>
              </a:lnSpc>
              <a:spcBef>
                <a:spcPts val="1600"/>
              </a:spcBef>
              <a:spcAft>
                <a:spcPts val="0"/>
              </a:spcAft>
              <a:buNone/>
            </a:pPr>
            <a:r>
              <a:t/>
            </a:r>
            <a:endParaRPr sz="1800">
              <a:latin typeface="Nunito"/>
              <a:ea typeface="Nunito"/>
              <a:cs typeface="Nunito"/>
              <a:sym typeface="Nunito"/>
            </a:endParaRPr>
          </a:p>
          <a:p>
            <a:pPr indent="0" lvl="0" marL="0" rtl="0" algn="l">
              <a:spcBef>
                <a:spcPts val="1600"/>
              </a:spcBef>
              <a:spcAft>
                <a:spcPts val="0"/>
              </a:spcAft>
              <a:buNone/>
            </a:pPr>
            <a:r>
              <a:t/>
            </a:r>
            <a:endParaRPr sz="1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2" name="Shape 102"/>
        <p:cNvGrpSpPr/>
        <p:nvPr/>
      </p:nvGrpSpPr>
      <p:grpSpPr>
        <a:xfrm>
          <a:off x="0" y="0"/>
          <a:ext cx="0" cy="0"/>
          <a:chOff x="0" y="0"/>
          <a:chExt cx="0" cy="0"/>
        </a:xfrm>
      </p:grpSpPr>
      <p:sp>
        <p:nvSpPr>
          <p:cNvPr id="103" name="Google Shape;103;p20"/>
          <p:cNvSpPr/>
          <p:nvPr/>
        </p:nvSpPr>
        <p:spPr>
          <a:xfrm>
            <a:off x="5207125" y="3115525"/>
            <a:ext cx="1705500" cy="53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MATLAB</a:t>
            </a:r>
            <a:endParaRPr/>
          </a:p>
        </p:txBody>
      </p:sp>
      <p:sp>
        <p:nvSpPr>
          <p:cNvPr id="104" name="Google Shape;104;p20"/>
          <p:cNvSpPr/>
          <p:nvPr/>
        </p:nvSpPr>
        <p:spPr>
          <a:xfrm>
            <a:off x="7256600" y="3115525"/>
            <a:ext cx="1705500" cy="53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Processing Software</a:t>
            </a:r>
            <a:endParaRPr/>
          </a:p>
        </p:txBody>
      </p:sp>
      <p:sp>
        <p:nvSpPr>
          <p:cNvPr id="105" name="Google Shape;105;p20"/>
          <p:cNvSpPr/>
          <p:nvPr/>
        </p:nvSpPr>
        <p:spPr>
          <a:xfrm>
            <a:off x="7167200" y="1883050"/>
            <a:ext cx="1705500" cy="53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Arduino</a:t>
            </a:r>
            <a:endParaRPr/>
          </a:p>
        </p:txBody>
      </p:sp>
      <p:sp>
        <p:nvSpPr>
          <p:cNvPr id="106" name="Google Shape;106;p20"/>
          <p:cNvSpPr/>
          <p:nvPr/>
        </p:nvSpPr>
        <p:spPr>
          <a:xfrm>
            <a:off x="7167200" y="577450"/>
            <a:ext cx="1705500" cy="53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Li-Fi Nano V2</a:t>
            </a:r>
            <a:endParaRPr/>
          </a:p>
        </p:txBody>
      </p:sp>
      <p:sp>
        <p:nvSpPr>
          <p:cNvPr id="107" name="Google Shape;107;p20"/>
          <p:cNvSpPr/>
          <p:nvPr/>
        </p:nvSpPr>
        <p:spPr>
          <a:xfrm>
            <a:off x="524050" y="1883038"/>
            <a:ext cx="1705500" cy="53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Arduino</a:t>
            </a:r>
            <a:endParaRPr/>
          </a:p>
        </p:txBody>
      </p:sp>
      <p:sp>
        <p:nvSpPr>
          <p:cNvPr id="108" name="Google Shape;108;p20"/>
          <p:cNvSpPr/>
          <p:nvPr/>
        </p:nvSpPr>
        <p:spPr>
          <a:xfrm>
            <a:off x="534300" y="3115513"/>
            <a:ext cx="1705500" cy="53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Processing Software</a:t>
            </a:r>
            <a:endParaRPr/>
          </a:p>
        </p:txBody>
      </p:sp>
      <p:sp>
        <p:nvSpPr>
          <p:cNvPr id="109" name="Google Shape;109;p20"/>
          <p:cNvSpPr/>
          <p:nvPr/>
        </p:nvSpPr>
        <p:spPr>
          <a:xfrm>
            <a:off x="2794525" y="3115525"/>
            <a:ext cx="1705500" cy="53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MATLAB</a:t>
            </a:r>
            <a:endParaRPr/>
          </a:p>
        </p:txBody>
      </p:sp>
      <p:sp>
        <p:nvSpPr>
          <p:cNvPr id="110" name="Google Shape;110;p20"/>
          <p:cNvSpPr/>
          <p:nvPr/>
        </p:nvSpPr>
        <p:spPr>
          <a:xfrm>
            <a:off x="529625" y="543050"/>
            <a:ext cx="1705500" cy="53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Li-Fi Nano V2</a:t>
            </a:r>
            <a:endParaRPr/>
          </a:p>
        </p:txBody>
      </p:sp>
      <p:sp>
        <p:nvSpPr>
          <p:cNvPr id="111" name="Google Shape;111;p20"/>
          <p:cNvSpPr/>
          <p:nvPr/>
        </p:nvSpPr>
        <p:spPr>
          <a:xfrm>
            <a:off x="3304550" y="828550"/>
            <a:ext cx="2014500" cy="6447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Transmission</a:t>
            </a:r>
            <a:endParaRPr/>
          </a:p>
        </p:txBody>
      </p:sp>
      <p:cxnSp>
        <p:nvCxnSpPr>
          <p:cNvPr id="112" name="Google Shape;112;p20"/>
          <p:cNvCxnSpPr>
            <a:stCxn id="107" idx="0"/>
            <a:endCxn id="110" idx="2"/>
          </p:cNvCxnSpPr>
          <p:nvPr/>
        </p:nvCxnSpPr>
        <p:spPr>
          <a:xfrm flipH="1" rot="10800000">
            <a:off x="1376800" y="1080238"/>
            <a:ext cx="5700" cy="8028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20"/>
          <p:cNvCxnSpPr>
            <a:stCxn id="108" idx="0"/>
            <a:endCxn id="107" idx="2"/>
          </p:cNvCxnSpPr>
          <p:nvPr/>
        </p:nvCxnSpPr>
        <p:spPr>
          <a:xfrm rot="10800000">
            <a:off x="1376850" y="2420413"/>
            <a:ext cx="10200" cy="6951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20"/>
          <p:cNvCxnSpPr>
            <a:stCxn id="109" idx="1"/>
            <a:endCxn id="108" idx="3"/>
          </p:cNvCxnSpPr>
          <p:nvPr/>
        </p:nvCxnSpPr>
        <p:spPr>
          <a:xfrm rot="10800000">
            <a:off x="2239825" y="3384175"/>
            <a:ext cx="554700" cy="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20"/>
          <p:cNvSpPr/>
          <p:nvPr/>
        </p:nvSpPr>
        <p:spPr>
          <a:xfrm>
            <a:off x="631175" y="4055700"/>
            <a:ext cx="3451500" cy="695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Transmitter</a:t>
            </a:r>
            <a:endParaRPr b="1" sz="2000"/>
          </a:p>
        </p:txBody>
      </p:sp>
      <p:sp>
        <p:nvSpPr>
          <p:cNvPr id="116" name="Google Shape;116;p20"/>
          <p:cNvSpPr/>
          <p:nvPr/>
        </p:nvSpPr>
        <p:spPr>
          <a:xfrm>
            <a:off x="5421200" y="4055700"/>
            <a:ext cx="3451500" cy="695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Receiver</a:t>
            </a:r>
            <a:endParaRPr b="1" sz="2000"/>
          </a:p>
        </p:txBody>
      </p:sp>
      <p:cxnSp>
        <p:nvCxnSpPr>
          <p:cNvPr id="117" name="Google Shape;117;p20"/>
          <p:cNvCxnSpPr>
            <a:stCxn id="106" idx="2"/>
            <a:endCxn id="105" idx="0"/>
          </p:cNvCxnSpPr>
          <p:nvPr/>
        </p:nvCxnSpPr>
        <p:spPr>
          <a:xfrm>
            <a:off x="8019950" y="1114750"/>
            <a:ext cx="0" cy="7683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20"/>
          <p:cNvCxnSpPr>
            <a:stCxn id="104" idx="1"/>
            <a:endCxn id="103" idx="3"/>
          </p:cNvCxnSpPr>
          <p:nvPr/>
        </p:nvCxnSpPr>
        <p:spPr>
          <a:xfrm rot="10800000">
            <a:off x="6912500" y="3384175"/>
            <a:ext cx="344100" cy="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20"/>
          <p:cNvCxnSpPr/>
          <p:nvPr/>
        </p:nvCxnSpPr>
        <p:spPr>
          <a:xfrm>
            <a:off x="8019950" y="2383825"/>
            <a:ext cx="0" cy="7683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20"/>
          <p:cNvSpPr txBox="1"/>
          <p:nvPr/>
        </p:nvSpPr>
        <p:spPr>
          <a:xfrm>
            <a:off x="2491825" y="10975"/>
            <a:ext cx="4036200" cy="7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latin typeface="Nunito"/>
                <a:ea typeface="Nunito"/>
                <a:cs typeface="Nunito"/>
                <a:sym typeface="Nunito"/>
              </a:rPr>
              <a:t>Part One: Setup</a:t>
            </a:r>
            <a:endParaRPr sz="42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4" name="Shape 124"/>
        <p:cNvGrpSpPr/>
        <p:nvPr/>
      </p:nvGrpSpPr>
      <p:grpSpPr>
        <a:xfrm>
          <a:off x="0" y="0"/>
          <a:ext cx="0" cy="0"/>
          <a:chOff x="0" y="0"/>
          <a:chExt cx="0" cy="0"/>
        </a:xfrm>
      </p:grpSpPr>
      <p:pic>
        <p:nvPicPr>
          <p:cNvPr id="125" name="Google Shape;125;p21" title="temprature_data_graph_processing.mp4">
            <a:hlinkClick r:id="rId3"/>
          </p:cNvPr>
          <p:cNvPicPr preferRelativeResize="0"/>
          <p:nvPr/>
        </p:nvPicPr>
        <p:blipFill>
          <a:blip r:embed="rId4">
            <a:alphaModFix/>
          </a:blip>
          <a:stretch>
            <a:fillRect/>
          </a:stretch>
        </p:blipFill>
        <p:spPr>
          <a:xfrm>
            <a:off x="152400" y="1170125"/>
            <a:ext cx="4037600" cy="3352800"/>
          </a:xfrm>
          <a:prstGeom prst="rect">
            <a:avLst/>
          </a:prstGeom>
          <a:noFill/>
          <a:ln>
            <a:noFill/>
          </a:ln>
        </p:spPr>
      </p:pic>
      <p:sp>
        <p:nvSpPr>
          <p:cNvPr id="126" name="Google Shape;126;p21"/>
          <p:cNvSpPr/>
          <p:nvPr/>
        </p:nvSpPr>
        <p:spPr>
          <a:xfrm>
            <a:off x="6728175" y="711775"/>
            <a:ext cx="2256300" cy="30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rgbClr val="000000"/>
              </a:highlight>
            </a:endParaRPr>
          </a:p>
        </p:txBody>
      </p:sp>
      <p:pic>
        <p:nvPicPr>
          <p:cNvPr id="127" name="Google Shape;127;p21" title="temprature_data_graph_arduino.mp4">
            <a:hlinkClick r:id="rId5"/>
          </p:cNvPr>
          <p:cNvPicPr preferRelativeResize="0"/>
          <p:nvPr/>
        </p:nvPicPr>
        <p:blipFill>
          <a:blip r:embed="rId6">
            <a:alphaModFix/>
          </a:blip>
          <a:stretch>
            <a:fillRect/>
          </a:stretch>
        </p:blipFill>
        <p:spPr>
          <a:xfrm>
            <a:off x="4519325" y="1163725"/>
            <a:ext cx="4470400" cy="3352800"/>
          </a:xfrm>
          <a:prstGeom prst="rect">
            <a:avLst/>
          </a:prstGeom>
          <a:noFill/>
          <a:ln>
            <a:noFill/>
          </a:ln>
        </p:spPr>
      </p:pic>
      <p:sp>
        <p:nvSpPr>
          <p:cNvPr id="128" name="Google Shape;128;p21"/>
          <p:cNvSpPr txBox="1"/>
          <p:nvPr>
            <p:ph type="title"/>
          </p:nvPr>
        </p:nvSpPr>
        <p:spPr>
          <a:xfrm>
            <a:off x="311700" y="292850"/>
            <a:ext cx="4260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Nunito"/>
                <a:ea typeface="Nunito"/>
                <a:cs typeface="Nunito"/>
                <a:sym typeface="Nunito"/>
              </a:rPr>
              <a:t>Results</a:t>
            </a:r>
            <a:endParaRPr>
              <a:solidFill>
                <a:srgbClr val="000000"/>
              </a:solidFill>
              <a:latin typeface="Nunito"/>
              <a:ea typeface="Nunito"/>
              <a:cs typeface="Nunito"/>
              <a:sym typeface="Nunito"/>
            </a:endParaRPr>
          </a:p>
        </p:txBody>
      </p:sp>
      <p:sp>
        <p:nvSpPr>
          <p:cNvPr id="129" name="Google Shape;129;p21"/>
          <p:cNvSpPr txBox="1"/>
          <p:nvPr/>
        </p:nvSpPr>
        <p:spPr>
          <a:xfrm>
            <a:off x="3014050" y="4631400"/>
            <a:ext cx="30513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Sensor Data Transmission</a:t>
            </a:r>
            <a:endParaRPr b="1" sz="18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