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b007637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b007637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c9c95678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c9c95678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da3024513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da302451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1drv.ms/f/s!Ar7O8OpFLW34gioskirM1O9FLKBf" TargetMode="External"/><Relationship Id="rId4" Type="http://schemas.openxmlformats.org/officeDocument/2006/relationships/image" Target="../media/image2.png"/><Relationship Id="rId5"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70662" y="1143400"/>
            <a:ext cx="9002700" cy="16755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latin typeface="Calibri"/>
                <a:ea typeface="Calibri"/>
                <a:cs typeface="Calibri"/>
                <a:sym typeface="Calibri"/>
              </a:rPr>
              <a:t>Underwater Wireless communication can be carried out using radio frequency (RF), acoustics and optical waves. Compared to its bandwidth limited acoustic and RF counterparts, underwater optical wireless communications (UOWCs) can support higher data rates at low latency levels. RF is rendered unusable due to high attenuation and large antennas. In this scenario effective underwater </a:t>
            </a:r>
            <a:r>
              <a:rPr lang="en">
                <a:latin typeface="Calibri"/>
                <a:ea typeface="Calibri"/>
                <a:cs typeface="Calibri"/>
                <a:sym typeface="Calibri"/>
              </a:rPr>
              <a:t>communication</a:t>
            </a:r>
            <a:r>
              <a:rPr lang="en">
                <a:latin typeface="Calibri"/>
                <a:ea typeface="Calibri"/>
                <a:cs typeface="Calibri"/>
                <a:sym typeface="Calibri"/>
              </a:rPr>
              <a:t> has always been a challenge which poses many difficulties especially to scuba </a:t>
            </a:r>
            <a:r>
              <a:rPr lang="en">
                <a:latin typeface="Calibri"/>
                <a:ea typeface="Calibri"/>
                <a:cs typeface="Calibri"/>
                <a:sym typeface="Calibri"/>
              </a:rPr>
              <a:t>divers</a:t>
            </a:r>
            <a:r>
              <a:rPr lang="en">
                <a:latin typeface="Calibri"/>
                <a:ea typeface="Calibri"/>
                <a:cs typeface="Calibri"/>
                <a:sym typeface="Calibri"/>
              </a:rPr>
              <a:t> and underwater exploration. We propose to implement an Underwater Optical Wireless </a:t>
            </a:r>
            <a:r>
              <a:rPr lang="en">
                <a:latin typeface="Calibri"/>
                <a:ea typeface="Calibri"/>
                <a:cs typeface="Calibri"/>
                <a:sym typeface="Calibri"/>
              </a:rPr>
              <a:t>Communication</a:t>
            </a:r>
            <a:r>
              <a:rPr lang="en">
                <a:latin typeface="Calibri"/>
                <a:ea typeface="Calibri"/>
                <a:cs typeface="Calibri"/>
                <a:sym typeface="Calibri"/>
              </a:rPr>
              <a:t> Network using Visible Light Communication (VLC) Technology for the purpose of providing effective communication means for divers along with Sensor Nodes for </a:t>
            </a:r>
            <a:r>
              <a:rPr lang="en">
                <a:latin typeface="Calibri"/>
                <a:ea typeface="Calibri"/>
                <a:cs typeface="Calibri"/>
                <a:sym typeface="Calibri"/>
              </a:rPr>
              <a:t>monitoring</a:t>
            </a:r>
            <a:r>
              <a:rPr lang="en">
                <a:latin typeface="Calibri"/>
                <a:ea typeface="Calibri"/>
                <a:cs typeface="Calibri"/>
                <a:sym typeface="Calibri"/>
              </a:rPr>
              <a:t> the marine environment and the diver for effective real time danger warnings.</a:t>
            </a:r>
            <a:endParaRPr>
              <a:latin typeface="Calibri"/>
              <a:ea typeface="Calibri"/>
              <a:cs typeface="Calibri"/>
              <a:sym typeface="Calibri"/>
            </a:endParaRPr>
          </a:p>
        </p:txBody>
      </p:sp>
      <p:sp>
        <p:nvSpPr>
          <p:cNvPr id="55" name="Google Shape;55;p13"/>
          <p:cNvSpPr/>
          <p:nvPr/>
        </p:nvSpPr>
        <p:spPr>
          <a:xfrm>
            <a:off x="78300" y="2896075"/>
            <a:ext cx="9002700" cy="21981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b="1" lang="en">
                <a:latin typeface="Calibri"/>
                <a:ea typeface="Calibri"/>
                <a:cs typeface="Calibri"/>
                <a:sym typeface="Calibri"/>
              </a:rPr>
              <a:t>Technology Used: Visible Light Communication(VLC), Sensor Networking, IoT;</a:t>
            </a:r>
            <a:endParaRPr b="1">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
                <a:latin typeface="Calibri"/>
                <a:ea typeface="Calibri"/>
                <a:cs typeface="Calibri"/>
                <a:sym typeface="Calibri"/>
              </a:rPr>
              <a:t>The setup will be </a:t>
            </a:r>
            <a:r>
              <a:rPr b="1" lang="en">
                <a:latin typeface="Calibri"/>
                <a:ea typeface="Calibri"/>
                <a:cs typeface="Calibri"/>
                <a:sym typeface="Calibri"/>
              </a:rPr>
              <a:t>under </a:t>
            </a:r>
            <a:r>
              <a:rPr lang="en">
                <a:latin typeface="Calibri"/>
                <a:ea typeface="Calibri"/>
                <a:cs typeface="Calibri"/>
                <a:sym typeface="Calibri"/>
              </a:rPr>
              <a:t>water consisting of a transceiver pair where both nodes, each node can act as a transmitter as well as a receiver. Transmitter section will consist of a </a:t>
            </a:r>
            <a:r>
              <a:rPr b="1" lang="en">
                <a:latin typeface="Calibri"/>
                <a:ea typeface="Calibri"/>
                <a:cs typeface="Calibri"/>
                <a:sym typeface="Calibri"/>
              </a:rPr>
              <a:t>photon source </a:t>
            </a:r>
            <a:r>
              <a:rPr lang="en">
                <a:latin typeface="Calibri"/>
                <a:ea typeface="Calibri"/>
                <a:cs typeface="Calibri"/>
                <a:sym typeface="Calibri"/>
              </a:rPr>
              <a:t>(High powered LED) which will be mounted on first node and receiver will have </a:t>
            </a:r>
            <a:r>
              <a:rPr b="1" lang="en">
                <a:latin typeface="Calibri"/>
                <a:ea typeface="Calibri"/>
                <a:cs typeface="Calibri"/>
                <a:sym typeface="Calibri"/>
              </a:rPr>
              <a:t>photon detector </a:t>
            </a:r>
            <a:r>
              <a:rPr lang="en">
                <a:latin typeface="Calibri"/>
                <a:ea typeface="Calibri"/>
                <a:cs typeface="Calibri"/>
                <a:sym typeface="Calibri"/>
              </a:rPr>
              <a:t>mounted on the second node. To cover up the losses caused in the water appropriate </a:t>
            </a:r>
            <a:r>
              <a:rPr b="1" lang="en">
                <a:latin typeface="Calibri"/>
                <a:ea typeface="Calibri"/>
                <a:cs typeface="Calibri"/>
                <a:sym typeface="Calibri"/>
              </a:rPr>
              <a:t>modulation </a:t>
            </a:r>
            <a:r>
              <a:rPr lang="en">
                <a:latin typeface="Calibri"/>
                <a:ea typeface="Calibri"/>
                <a:cs typeface="Calibri"/>
                <a:sym typeface="Calibri"/>
              </a:rPr>
              <a:t>and </a:t>
            </a:r>
            <a:r>
              <a:rPr b="1" lang="en">
                <a:latin typeface="Calibri"/>
                <a:ea typeface="Calibri"/>
                <a:cs typeface="Calibri"/>
                <a:sym typeface="Calibri"/>
              </a:rPr>
              <a:t>amplification </a:t>
            </a:r>
            <a:r>
              <a:rPr lang="en">
                <a:latin typeface="Calibri"/>
                <a:ea typeface="Calibri"/>
                <a:cs typeface="Calibri"/>
                <a:sym typeface="Calibri"/>
              </a:rPr>
              <a:t>process will be adopted. We will be using edge device technology for better user readability on the surface. Different sensors on the divers suit will be used to acquire critical information like temperature, heartbeat and blood pressure, which will be transmitted using VLC to the surface. At the surface RF </a:t>
            </a:r>
            <a:r>
              <a:rPr lang="en">
                <a:latin typeface="Calibri"/>
                <a:ea typeface="Calibri"/>
                <a:cs typeface="Calibri"/>
                <a:sym typeface="Calibri"/>
              </a:rPr>
              <a:t>communication</a:t>
            </a:r>
            <a:r>
              <a:rPr lang="en">
                <a:latin typeface="Calibri"/>
                <a:ea typeface="Calibri"/>
                <a:cs typeface="Calibri"/>
                <a:sym typeface="Calibri"/>
              </a:rPr>
              <a:t> modules will be used to transfer the information to a centralized server. Resulting in a dual hop VLC-RF end-to-end communication system for acquiring mission critical underwater information.</a:t>
            </a:r>
            <a:endParaRPr b="1">
              <a:latin typeface="Calibri"/>
              <a:ea typeface="Calibri"/>
              <a:cs typeface="Calibri"/>
              <a:sym typeface="Calibri"/>
            </a:endParaRPr>
          </a:p>
        </p:txBody>
      </p:sp>
      <p:sp>
        <p:nvSpPr>
          <p:cNvPr id="56" name="Google Shape;56;p13"/>
          <p:cNvSpPr/>
          <p:nvPr/>
        </p:nvSpPr>
        <p:spPr>
          <a:xfrm>
            <a:off x="78300" y="49225"/>
            <a:ext cx="9002700" cy="1017000"/>
          </a:xfrm>
          <a:prstGeom prst="roundRect">
            <a:avLst>
              <a:gd fmla="val 16667" name="adj"/>
            </a:avLst>
          </a:prstGeom>
          <a:solidFill>
            <a:srgbClr val="6FA8DC"/>
          </a:solid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latin typeface="Calibri"/>
                <a:ea typeface="Calibri"/>
                <a:cs typeface="Calibri"/>
                <a:sym typeface="Calibri"/>
              </a:rPr>
              <a:t>Idea/Approach Details</a:t>
            </a:r>
            <a:endParaRPr b="1">
              <a:latin typeface="Calibri"/>
              <a:ea typeface="Calibri"/>
              <a:cs typeface="Calibri"/>
              <a:sym typeface="Calibri"/>
            </a:endParaRPr>
          </a:p>
          <a:p>
            <a:pPr indent="0" lvl="0" marL="0" rtl="0" algn="l">
              <a:lnSpc>
                <a:spcPct val="100000"/>
              </a:lnSpc>
              <a:spcBef>
                <a:spcPts val="0"/>
              </a:spcBef>
              <a:spcAft>
                <a:spcPts val="0"/>
              </a:spcAft>
              <a:buNone/>
            </a:pPr>
            <a:r>
              <a:rPr b="1" lang="en">
                <a:latin typeface="Calibri"/>
                <a:ea typeface="Calibri"/>
                <a:cs typeface="Calibri"/>
                <a:sym typeface="Calibri"/>
              </a:rPr>
              <a:t>Technology Bucket : Smart Communication				                      				Category: Hardware </a:t>
            </a:r>
            <a:endParaRPr b="1">
              <a:latin typeface="Calibri"/>
              <a:ea typeface="Calibri"/>
              <a:cs typeface="Calibri"/>
              <a:sym typeface="Calibri"/>
            </a:endParaRPr>
          </a:p>
          <a:p>
            <a:pPr indent="0" lvl="0" marL="0" rtl="0" algn="l">
              <a:lnSpc>
                <a:spcPct val="100000"/>
              </a:lnSpc>
              <a:spcBef>
                <a:spcPts val="0"/>
              </a:spcBef>
              <a:spcAft>
                <a:spcPts val="0"/>
              </a:spcAft>
              <a:buNone/>
            </a:pPr>
            <a:r>
              <a:rPr b="1" lang="en">
                <a:latin typeface="Calibri"/>
                <a:ea typeface="Calibri"/>
                <a:cs typeface="Calibri"/>
                <a:sym typeface="Calibri"/>
              </a:rPr>
              <a:t>Company Name/ Ministry Name: Student Innovation A.I.C.T.E. Smart India </a:t>
            </a:r>
            <a:r>
              <a:rPr b="1" lang="en">
                <a:latin typeface="Calibri"/>
                <a:ea typeface="Calibri"/>
                <a:cs typeface="Calibri"/>
                <a:sym typeface="Calibri"/>
              </a:rPr>
              <a:t>Hackathon</a:t>
            </a:r>
            <a:r>
              <a:rPr b="1" lang="en">
                <a:latin typeface="Calibri"/>
                <a:ea typeface="Calibri"/>
                <a:cs typeface="Calibri"/>
                <a:sym typeface="Calibri"/>
              </a:rPr>
              <a:t> 2019  	Problem Code : A16</a:t>
            </a:r>
            <a:endParaRPr b="1">
              <a:latin typeface="Calibri"/>
              <a:ea typeface="Calibri"/>
              <a:cs typeface="Calibri"/>
              <a:sym typeface="Calibri"/>
            </a:endParaRPr>
          </a:p>
          <a:p>
            <a:pPr indent="0" lvl="0" marL="0" rtl="0" algn="l">
              <a:lnSpc>
                <a:spcPct val="100000"/>
              </a:lnSpc>
              <a:spcBef>
                <a:spcPts val="0"/>
              </a:spcBef>
              <a:spcAft>
                <a:spcPts val="0"/>
              </a:spcAft>
              <a:buNone/>
            </a:pPr>
            <a:r>
              <a:rPr b="1" lang="en">
                <a:latin typeface="Calibri"/>
                <a:ea typeface="Calibri"/>
                <a:cs typeface="Calibri"/>
                <a:sym typeface="Calibri"/>
              </a:rPr>
              <a:t>Team Leader Name : Shrutika Bansal									College Code : 1-3709074021</a:t>
            </a:r>
            <a:endParaRPr b="1">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p:nvPr/>
        </p:nvSpPr>
        <p:spPr>
          <a:xfrm>
            <a:off x="99150" y="398660"/>
            <a:ext cx="8945700" cy="2870100"/>
          </a:xfrm>
          <a:prstGeom prst="roundRect">
            <a:avLst>
              <a:gd fmla="val 16667" name="adj"/>
            </a:avLst>
          </a:prstGeom>
          <a:solidFill>
            <a:srgbClr val="6FA8D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a:latin typeface="Calibri"/>
                <a:ea typeface="Calibri"/>
                <a:cs typeface="Calibri"/>
                <a:sym typeface="Calibri"/>
              </a:rPr>
              <a:t>Use cases regarding the project:</a:t>
            </a:r>
            <a:endParaRPr b="1">
              <a:latin typeface="Calibri"/>
              <a:ea typeface="Calibri"/>
              <a:cs typeface="Calibri"/>
              <a:sym typeface="Calibri"/>
            </a:endParaRPr>
          </a:p>
          <a:p>
            <a:pPr indent="0" lvl="0" marL="0" rtl="0" algn="just">
              <a:lnSpc>
                <a:spcPct val="100000"/>
              </a:lnSpc>
              <a:spcBef>
                <a:spcPts val="0"/>
              </a:spcBef>
              <a:spcAft>
                <a:spcPts val="0"/>
              </a:spcAft>
              <a:buNone/>
            </a:pPr>
            <a:r>
              <a:rPr lang="en" u="sng">
                <a:solidFill>
                  <a:srgbClr val="FCE5CD"/>
                </a:solidFill>
                <a:latin typeface="Calibri"/>
                <a:ea typeface="Calibri"/>
                <a:cs typeface="Calibri"/>
                <a:sym typeface="Calibri"/>
              </a:rPr>
              <a:t> </a:t>
            </a:r>
            <a:r>
              <a:rPr lang="en">
                <a:latin typeface="Calibri"/>
                <a:ea typeface="Calibri"/>
                <a:cs typeface="Calibri"/>
                <a:sym typeface="Calibri"/>
              </a:rPr>
              <a:t>The solution to Underwater Wireless Communication and Sensor Network(UWCSN) opens the door to various uses.</a:t>
            </a:r>
            <a:endParaRPr>
              <a:latin typeface="Calibri"/>
              <a:ea typeface="Calibri"/>
              <a:cs typeface="Calibri"/>
              <a:sym typeface="Calibri"/>
            </a:endParaRPr>
          </a:p>
          <a:p>
            <a:pPr indent="-317500" lvl="0" marL="457200" rtl="0" algn="just">
              <a:lnSpc>
                <a:spcPct val="100000"/>
              </a:lnSpc>
              <a:spcBef>
                <a:spcPts val="0"/>
              </a:spcBef>
              <a:spcAft>
                <a:spcPts val="0"/>
              </a:spcAft>
              <a:buSzPts val="1400"/>
              <a:buAutoNum type="arabicPeriod"/>
            </a:pPr>
            <a:r>
              <a:rPr lang="en">
                <a:latin typeface="Calibri"/>
                <a:ea typeface="Calibri"/>
                <a:cs typeface="Calibri"/>
                <a:sym typeface="Calibri"/>
              </a:rPr>
              <a:t>The Primary focus of its use will be for the convenience of the </a:t>
            </a:r>
            <a:r>
              <a:rPr b="1" lang="en">
                <a:latin typeface="Calibri"/>
                <a:ea typeface="Calibri"/>
                <a:cs typeface="Calibri"/>
                <a:sym typeface="Calibri"/>
              </a:rPr>
              <a:t>Scuba divers</a:t>
            </a:r>
            <a:r>
              <a:rPr lang="en">
                <a:latin typeface="Calibri"/>
                <a:ea typeface="Calibri"/>
                <a:cs typeface="Calibri"/>
                <a:sym typeface="Calibri"/>
              </a:rPr>
              <a:t> since it will provide for a viable communication option and vital details regarding their safety.</a:t>
            </a:r>
            <a:endParaRPr>
              <a:latin typeface="Calibri"/>
              <a:ea typeface="Calibri"/>
              <a:cs typeface="Calibri"/>
              <a:sym typeface="Calibri"/>
            </a:endParaRPr>
          </a:p>
          <a:p>
            <a:pPr indent="-317500" lvl="0" marL="457200" rtl="0" algn="just">
              <a:lnSpc>
                <a:spcPct val="100000"/>
              </a:lnSpc>
              <a:spcBef>
                <a:spcPts val="0"/>
              </a:spcBef>
              <a:spcAft>
                <a:spcPts val="0"/>
              </a:spcAft>
              <a:buSzPts val="1400"/>
              <a:buAutoNum type="arabicPeriod"/>
            </a:pPr>
            <a:r>
              <a:rPr lang="en">
                <a:latin typeface="Calibri"/>
                <a:ea typeface="Calibri"/>
                <a:cs typeface="Calibri"/>
                <a:sym typeface="Calibri"/>
              </a:rPr>
              <a:t>UWCSN will provide various governmental agencies/ armed forces </a:t>
            </a:r>
            <a:r>
              <a:rPr b="1" lang="en">
                <a:latin typeface="Calibri"/>
                <a:ea typeface="Calibri"/>
                <a:cs typeface="Calibri"/>
                <a:sym typeface="Calibri"/>
              </a:rPr>
              <a:t>underwater surveillance</a:t>
            </a:r>
            <a:r>
              <a:rPr lang="en">
                <a:latin typeface="Calibri"/>
                <a:ea typeface="Calibri"/>
                <a:cs typeface="Calibri"/>
                <a:sym typeface="Calibri"/>
              </a:rPr>
              <a:t> capabilities. For example</a:t>
            </a:r>
            <a:endParaRPr>
              <a:latin typeface="Calibri"/>
              <a:ea typeface="Calibri"/>
              <a:cs typeface="Calibri"/>
              <a:sym typeface="Calibri"/>
            </a:endParaRPr>
          </a:p>
          <a:p>
            <a:pPr indent="-317500" lvl="1" marL="914400" rtl="0" algn="just">
              <a:spcBef>
                <a:spcPts val="0"/>
              </a:spcBef>
              <a:spcAft>
                <a:spcPts val="0"/>
              </a:spcAft>
              <a:buSzPts val="1400"/>
              <a:buFont typeface="Calibri"/>
              <a:buAutoNum type="alphaLcPeriod"/>
            </a:pPr>
            <a:r>
              <a:rPr lang="en">
                <a:solidFill>
                  <a:schemeClr val="dk1"/>
                </a:solidFill>
                <a:latin typeface="Calibri"/>
                <a:ea typeface="Calibri"/>
                <a:cs typeface="Calibri"/>
                <a:sym typeface="Calibri"/>
              </a:rPr>
              <a:t>It will be of immense use in Oil Exploration and Oil Rig maintenance and data collection in real time.</a:t>
            </a:r>
            <a:endParaRPr>
              <a:solidFill>
                <a:schemeClr val="dk1"/>
              </a:solidFill>
              <a:latin typeface="Calibri"/>
              <a:ea typeface="Calibri"/>
              <a:cs typeface="Calibri"/>
              <a:sym typeface="Calibri"/>
            </a:endParaRPr>
          </a:p>
          <a:p>
            <a:pPr indent="-317500" lvl="1" marL="914400" rtl="0" algn="just">
              <a:spcBef>
                <a:spcPts val="0"/>
              </a:spcBef>
              <a:spcAft>
                <a:spcPts val="0"/>
              </a:spcAft>
              <a:buSzPts val="1400"/>
              <a:buFont typeface="Calibri"/>
              <a:buAutoNum type="alphaLcPeriod"/>
            </a:pPr>
            <a:r>
              <a:rPr b="1" lang="en">
                <a:solidFill>
                  <a:schemeClr val="dk1"/>
                </a:solidFill>
                <a:latin typeface="Calibri"/>
                <a:ea typeface="Calibri"/>
                <a:cs typeface="Calibri"/>
                <a:sym typeface="Calibri"/>
              </a:rPr>
              <a:t>Merchant Navy</a:t>
            </a:r>
            <a:r>
              <a:rPr lang="en">
                <a:solidFill>
                  <a:schemeClr val="dk1"/>
                </a:solidFill>
                <a:latin typeface="Calibri"/>
                <a:ea typeface="Calibri"/>
                <a:cs typeface="Calibri"/>
                <a:sym typeface="Calibri"/>
              </a:rPr>
              <a:t> will be immensely benefited by UWCSN. </a:t>
            </a:r>
            <a:endParaRPr>
              <a:solidFill>
                <a:schemeClr val="dk1"/>
              </a:solidFill>
              <a:latin typeface="Calibri"/>
              <a:ea typeface="Calibri"/>
              <a:cs typeface="Calibri"/>
              <a:sym typeface="Calibri"/>
            </a:endParaRPr>
          </a:p>
          <a:p>
            <a:pPr indent="-317500" lvl="1" marL="914400" rtl="0" algn="just">
              <a:spcBef>
                <a:spcPts val="0"/>
              </a:spcBef>
              <a:spcAft>
                <a:spcPts val="0"/>
              </a:spcAft>
              <a:buSzPts val="1400"/>
              <a:buFont typeface="Calibri"/>
              <a:buAutoNum type="alphaLcPeriod"/>
            </a:pPr>
            <a:r>
              <a:rPr b="1" lang="en">
                <a:solidFill>
                  <a:schemeClr val="dk1"/>
                </a:solidFill>
                <a:latin typeface="Calibri"/>
                <a:ea typeface="Calibri"/>
                <a:cs typeface="Calibri"/>
                <a:sym typeface="Calibri"/>
              </a:rPr>
              <a:t>Rescue Operation</a:t>
            </a:r>
            <a:r>
              <a:rPr lang="en">
                <a:solidFill>
                  <a:schemeClr val="dk1"/>
                </a:solidFill>
                <a:latin typeface="Calibri"/>
                <a:ea typeface="Calibri"/>
                <a:cs typeface="Calibri"/>
                <a:sym typeface="Calibri"/>
              </a:rPr>
              <a:t> in Mines and Caves will become easier and drastically reduce the time to operation of the equipment since they are lightweight, portable, low energy devices.</a:t>
            </a:r>
            <a:endParaRPr>
              <a:solidFill>
                <a:schemeClr val="dk1"/>
              </a:solidFill>
              <a:latin typeface="Calibri"/>
              <a:ea typeface="Calibri"/>
              <a:cs typeface="Calibri"/>
              <a:sym typeface="Calibri"/>
            </a:endParaRPr>
          </a:p>
          <a:p>
            <a:pPr indent="0" lvl="0" marL="457200" rtl="0" algn="just">
              <a:lnSpc>
                <a:spcPct val="100000"/>
              </a:lnSpc>
              <a:spcBef>
                <a:spcPts val="0"/>
              </a:spcBef>
              <a:spcAft>
                <a:spcPts val="0"/>
              </a:spcAft>
              <a:buNone/>
            </a:pPr>
            <a:r>
              <a:t/>
            </a:r>
            <a:endParaRPr>
              <a:solidFill>
                <a:schemeClr val="dk1"/>
              </a:solidFill>
              <a:latin typeface="Calibri"/>
              <a:ea typeface="Calibri"/>
              <a:cs typeface="Calibri"/>
              <a:sym typeface="Calibri"/>
            </a:endParaRPr>
          </a:p>
          <a:p>
            <a:pPr indent="0" lvl="0" marL="3200400" rtl="0" algn="just">
              <a:lnSpc>
                <a:spcPct val="100000"/>
              </a:lnSpc>
              <a:spcBef>
                <a:spcPts val="0"/>
              </a:spcBef>
              <a:spcAft>
                <a:spcPts val="0"/>
              </a:spcAft>
              <a:buNone/>
            </a:pPr>
            <a:r>
              <a:rPr b="1" lang="en" sz="1600">
                <a:latin typeface="Calibri"/>
                <a:ea typeface="Calibri"/>
                <a:cs typeface="Calibri"/>
                <a:sym typeface="Calibri"/>
              </a:rPr>
              <a:t>For diagrams click </a:t>
            </a:r>
            <a:r>
              <a:rPr b="1" lang="en" sz="1600" u="sng">
                <a:solidFill>
                  <a:schemeClr val="hlink"/>
                </a:solidFill>
                <a:latin typeface="Calibri"/>
                <a:ea typeface="Calibri"/>
                <a:cs typeface="Calibri"/>
                <a:sym typeface="Calibri"/>
                <a:hlinkClick r:id="rId3"/>
              </a:rPr>
              <a:t>here</a:t>
            </a:r>
            <a:r>
              <a:rPr b="1" lang="en" sz="1600">
                <a:latin typeface="Calibri"/>
                <a:ea typeface="Calibri"/>
                <a:cs typeface="Calibri"/>
                <a:sym typeface="Calibri"/>
              </a:rPr>
              <a:t>.</a:t>
            </a:r>
            <a:endParaRPr b="1" sz="1600">
              <a:latin typeface="Calibri"/>
              <a:ea typeface="Calibri"/>
              <a:cs typeface="Calibri"/>
              <a:sym typeface="Calibri"/>
            </a:endParaRPr>
          </a:p>
        </p:txBody>
      </p:sp>
      <p:pic>
        <p:nvPicPr>
          <p:cNvPr id="62" name="Google Shape;62;p14"/>
          <p:cNvPicPr preferRelativeResize="0"/>
          <p:nvPr/>
        </p:nvPicPr>
        <p:blipFill>
          <a:blip r:embed="rId4">
            <a:alphaModFix/>
          </a:blip>
          <a:stretch>
            <a:fillRect/>
          </a:stretch>
        </p:blipFill>
        <p:spPr>
          <a:xfrm>
            <a:off x="559250" y="3083100"/>
            <a:ext cx="2418576" cy="1838275"/>
          </a:xfrm>
          <a:prstGeom prst="rect">
            <a:avLst/>
          </a:prstGeom>
          <a:noFill/>
          <a:ln>
            <a:noFill/>
          </a:ln>
        </p:spPr>
      </p:pic>
      <p:pic>
        <p:nvPicPr>
          <p:cNvPr id="63" name="Google Shape;63;p14"/>
          <p:cNvPicPr preferRelativeResize="0"/>
          <p:nvPr/>
        </p:nvPicPr>
        <p:blipFill>
          <a:blip r:embed="rId5">
            <a:alphaModFix/>
          </a:blip>
          <a:stretch>
            <a:fillRect/>
          </a:stretch>
        </p:blipFill>
        <p:spPr>
          <a:xfrm>
            <a:off x="4222025" y="3081550"/>
            <a:ext cx="3345574" cy="1909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76000" y="321963"/>
            <a:ext cx="6134100" cy="2352675"/>
          </a:xfrm>
          <a:prstGeom prst="rect">
            <a:avLst/>
          </a:prstGeom>
          <a:noFill/>
          <a:ln>
            <a:noFill/>
          </a:ln>
        </p:spPr>
      </p:pic>
      <p:sp>
        <p:nvSpPr>
          <p:cNvPr id="69" name="Google Shape;69;p15"/>
          <p:cNvSpPr/>
          <p:nvPr/>
        </p:nvSpPr>
        <p:spPr>
          <a:xfrm>
            <a:off x="319925" y="2719400"/>
            <a:ext cx="8539800" cy="16611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To implement this project, we would need permission from the Telecom Regulatory Authority of India (TRAI).</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