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c37592d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c37592d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c37592df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c37592df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c37592dfd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c37592dfd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c37592d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c37592d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c37592d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c37592d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c37592df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c37592df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66600" y="59950"/>
            <a:ext cx="8410800" cy="81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100"/>
              <a:t>SARCASM DETECTION ON NEWS HEADLINES</a:t>
            </a:r>
            <a:endParaRPr b="1" sz="3100"/>
          </a:p>
        </p:txBody>
      </p:sp>
      <p:sp>
        <p:nvSpPr>
          <p:cNvPr id="86" name="Google Shape;86;p13"/>
          <p:cNvSpPr txBox="1"/>
          <p:nvPr>
            <p:ph idx="1" type="subTitle"/>
          </p:nvPr>
        </p:nvSpPr>
        <p:spPr>
          <a:xfrm>
            <a:off x="4909625" y="1430200"/>
            <a:ext cx="4188900" cy="32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TEAM MEMBERS</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AutoNum type="arabicPeriod"/>
            </a:pPr>
            <a:r>
              <a:rPr lang="en"/>
              <a:t>SHRUTI KAMBALI </a:t>
            </a:r>
            <a:r>
              <a:rPr lang="en" sz="1400"/>
              <a:t>(AI 24)</a:t>
            </a:r>
            <a:endParaRPr sz="1400"/>
          </a:p>
          <a:p>
            <a:pPr indent="-361950" lvl="0" marL="457200" rtl="0" algn="l">
              <a:spcBef>
                <a:spcPts val="0"/>
              </a:spcBef>
              <a:spcAft>
                <a:spcPts val="0"/>
              </a:spcAft>
              <a:buSzPts val="2100"/>
              <a:buAutoNum type="arabicPeriod"/>
            </a:pPr>
            <a:r>
              <a:rPr lang="en"/>
              <a:t>GHANSHYA</a:t>
            </a:r>
            <a:r>
              <a:rPr lang="en"/>
              <a:t>M </a:t>
            </a:r>
            <a:r>
              <a:rPr lang="en"/>
              <a:t>GADEKAR</a:t>
            </a:r>
            <a:r>
              <a:rPr lang="en" sz="1400"/>
              <a:t> </a:t>
            </a:r>
            <a:r>
              <a:rPr lang="en" sz="1400"/>
              <a:t>(AI 11)</a:t>
            </a:r>
            <a:endParaRPr sz="1400"/>
          </a:p>
          <a:p>
            <a:pPr indent="-361950" lvl="0" marL="457200" rtl="0" algn="l">
              <a:spcBef>
                <a:spcPts val="0"/>
              </a:spcBef>
              <a:spcAft>
                <a:spcPts val="0"/>
              </a:spcAft>
              <a:buSzPts val="2100"/>
              <a:buAutoNum type="arabicPeriod"/>
            </a:pPr>
            <a:r>
              <a:rPr lang="en"/>
              <a:t>SAHIL CHIMANE </a:t>
            </a:r>
            <a:r>
              <a:rPr lang="en" sz="1400"/>
              <a:t>(AI 7)</a:t>
            </a:r>
            <a:endParaRPr/>
          </a:p>
          <a:p>
            <a:pPr indent="-361950" lvl="0" marL="457200" rtl="0" algn="l">
              <a:spcBef>
                <a:spcPts val="0"/>
              </a:spcBef>
              <a:spcAft>
                <a:spcPts val="0"/>
              </a:spcAft>
              <a:buSzPts val="2100"/>
              <a:buAutoNum type="arabicPeriod"/>
            </a:pPr>
            <a:r>
              <a:rPr lang="en"/>
              <a:t>BHAVESH BHALERAO </a:t>
            </a:r>
            <a:r>
              <a:rPr lang="en" sz="1400"/>
              <a:t>(AI 3)</a:t>
            </a:r>
            <a:endParaRPr/>
          </a:p>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0" y="879850"/>
            <a:ext cx="3741674" cy="4263649"/>
          </a:xfrm>
          <a:prstGeom prst="rect">
            <a:avLst/>
          </a:prstGeom>
          <a:noFill/>
          <a:ln>
            <a:noFill/>
          </a:ln>
        </p:spPr>
      </p:pic>
      <p:sp>
        <p:nvSpPr>
          <p:cNvPr id="88" name="Google Shape;88;p13"/>
          <p:cNvSpPr txBox="1"/>
          <p:nvPr/>
        </p:nvSpPr>
        <p:spPr>
          <a:xfrm>
            <a:off x="3629375" y="1710950"/>
            <a:ext cx="1167900" cy="819900"/>
          </a:xfrm>
          <a:prstGeom prst="rect">
            <a:avLst/>
          </a:prstGeom>
          <a:solidFill>
            <a:srgbClr val="A3ACD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latin typeface="Roboto"/>
              <a:ea typeface="Roboto"/>
              <a:cs typeface="Roboto"/>
              <a:sym typeface="Roboto"/>
            </a:endParaRPr>
          </a:p>
          <a:p>
            <a:pPr indent="0" lvl="0" marL="0" rtl="0" algn="l">
              <a:spcBef>
                <a:spcPts val="0"/>
              </a:spcBef>
              <a:spcAft>
                <a:spcPts val="0"/>
              </a:spcAft>
              <a:buNone/>
            </a:pPr>
            <a:r>
              <a:rPr b="1" lang="en" sz="1600">
                <a:solidFill>
                  <a:schemeClr val="lt1"/>
                </a:solidFill>
                <a:latin typeface="Roboto"/>
                <a:ea typeface="Roboto"/>
                <a:cs typeface="Roboto"/>
                <a:sym typeface="Roboto"/>
              </a:rPr>
              <a:t>SARCASM</a:t>
            </a:r>
            <a:endParaRPr b="1" sz="1600">
              <a:solidFill>
                <a:schemeClr val="lt1"/>
              </a:solidFill>
              <a:latin typeface="Roboto"/>
              <a:ea typeface="Roboto"/>
              <a:cs typeface="Roboto"/>
              <a:sym typeface="Roboto"/>
            </a:endParaRPr>
          </a:p>
        </p:txBody>
      </p:sp>
      <p:sp>
        <p:nvSpPr>
          <p:cNvPr id="89" name="Google Shape;89;p13"/>
          <p:cNvSpPr txBox="1"/>
          <p:nvPr/>
        </p:nvSpPr>
        <p:spPr>
          <a:xfrm>
            <a:off x="3741675" y="4130250"/>
            <a:ext cx="763800" cy="696300"/>
          </a:xfrm>
          <a:prstGeom prst="rect">
            <a:avLst/>
          </a:prstGeom>
          <a:solidFill>
            <a:srgbClr val="8E99D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Roboto"/>
                <a:ea typeface="Roboto"/>
                <a:cs typeface="Roboto"/>
                <a:sym typeface="Roboto"/>
              </a:rPr>
              <a:t>  ?</a:t>
            </a:r>
            <a:endParaRPr b="1" sz="35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1630" l="1290" r="-1289" t="1630"/>
          <a:stretch/>
        </p:blipFill>
        <p:spPr>
          <a:xfrm>
            <a:off x="67375" y="119600"/>
            <a:ext cx="4348100" cy="4125476"/>
          </a:xfrm>
          <a:prstGeom prst="rect">
            <a:avLst/>
          </a:prstGeom>
          <a:noFill/>
          <a:ln>
            <a:noFill/>
          </a:ln>
        </p:spPr>
      </p:pic>
      <p:sp>
        <p:nvSpPr>
          <p:cNvPr id="220" name="Google Shape;220;p22"/>
          <p:cNvSpPr txBox="1"/>
          <p:nvPr/>
        </p:nvSpPr>
        <p:spPr>
          <a:xfrm>
            <a:off x="292950" y="4368600"/>
            <a:ext cx="3593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Training and validation accuracy of the Glove-LSTM model.</a:t>
            </a:r>
            <a:endParaRPr b="1">
              <a:solidFill>
                <a:schemeClr val="lt1"/>
              </a:solidFill>
            </a:endParaRPr>
          </a:p>
        </p:txBody>
      </p:sp>
      <p:pic>
        <p:nvPicPr>
          <p:cNvPr id="221" name="Google Shape;221;p22"/>
          <p:cNvPicPr preferRelativeResize="0"/>
          <p:nvPr/>
        </p:nvPicPr>
        <p:blipFill rotWithShape="1">
          <a:blip r:embed="rId4">
            <a:alphaModFix/>
          </a:blip>
          <a:srcRect b="0" l="0" r="0" t="0"/>
          <a:stretch/>
        </p:blipFill>
        <p:spPr>
          <a:xfrm>
            <a:off x="4572000" y="146175"/>
            <a:ext cx="4572000" cy="4072300"/>
          </a:xfrm>
          <a:prstGeom prst="rect">
            <a:avLst/>
          </a:prstGeom>
          <a:noFill/>
          <a:ln>
            <a:noFill/>
          </a:ln>
        </p:spPr>
      </p:pic>
      <p:sp>
        <p:nvSpPr>
          <p:cNvPr id="222" name="Google Shape;222;p22"/>
          <p:cNvSpPr txBox="1"/>
          <p:nvPr/>
        </p:nvSpPr>
        <p:spPr>
          <a:xfrm>
            <a:off x="5575225" y="42450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Training loss and validation loss of the Glove-LSTM model.</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ctrTitle"/>
          </p:nvPr>
        </p:nvSpPr>
        <p:spPr>
          <a:xfrm>
            <a:off x="1950600" y="247875"/>
            <a:ext cx="3874200" cy="68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228" name="Google Shape;228;p23"/>
          <p:cNvSpPr txBox="1"/>
          <p:nvPr>
            <p:ph idx="1" type="subTitle"/>
          </p:nvPr>
        </p:nvSpPr>
        <p:spPr>
          <a:xfrm>
            <a:off x="271500" y="1070875"/>
            <a:ext cx="7232400" cy="378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The integration of LSTM, GRU, and Bidirectional networks, along with GloVe word embeddings, has yielded promising results. These techniques have demonstrated their efficacy in capturing the intricate linguistic cues and contextual nuances that characterize sarcastic expressions. The comparative analysis of these approaches has shed light on their respective strengths and limitations, providing valuable  insights for future research and practical applications.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Furthermore, the project has addressed the class imbalance challenge inherent in sarcasm detection tasks, implementing techniques to ensure that the model learns effectively from both sarcastic and non-sarcastic instances. This robustness is </a:t>
            </a:r>
            <a:endParaRPr sz="1400"/>
          </a:p>
          <a:p>
            <a:pPr indent="0" lvl="0" marL="0" rtl="0" algn="just">
              <a:spcBef>
                <a:spcPts val="0"/>
              </a:spcBef>
              <a:spcAft>
                <a:spcPts val="0"/>
              </a:spcAft>
              <a:buNone/>
            </a:pPr>
            <a:r>
              <a:rPr lang="en" sz="1400"/>
              <a:t>critical for real-world applications where sarcasm detection  plays a pivotal role, such as media analysis and content moderation.</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By focusing on news headlines as the domain of interest, this research has also contributed to the understanding of sarcasm detection in a specific context. News articles, with their unique linguistic characteristics and sarcasm patterns, present a challenging yet important area of study.</a:t>
            </a:r>
            <a:endParaRPr sz="1400"/>
          </a:p>
          <a:p>
            <a:pPr indent="0" lvl="0" marL="0" rtl="0" algn="just">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99D6"/>
        </a:solidFill>
      </p:bgPr>
    </p:bg>
    <p:spTree>
      <p:nvGrpSpPr>
        <p:cNvPr id="232" name="Shape 232"/>
        <p:cNvGrpSpPr/>
        <p:nvPr/>
      </p:nvGrpSpPr>
      <p:grpSpPr>
        <a:xfrm>
          <a:off x="0" y="0"/>
          <a:ext cx="0" cy="0"/>
          <a:chOff x="0" y="0"/>
          <a:chExt cx="0" cy="0"/>
        </a:xfrm>
      </p:grpSpPr>
      <p:sp>
        <p:nvSpPr>
          <p:cNvPr id="233" name="Google Shape;233;p24"/>
          <p:cNvSpPr txBox="1"/>
          <p:nvPr>
            <p:ph type="title"/>
          </p:nvPr>
        </p:nvSpPr>
        <p:spPr>
          <a:xfrm>
            <a:off x="3148425" y="275225"/>
            <a:ext cx="3437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SCOPE</a:t>
            </a:r>
            <a:endParaRPr b="1"/>
          </a:p>
        </p:txBody>
      </p:sp>
      <p:sp>
        <p:nvSpPr>
          <p:cNvPr id="234" name="Google Shape;234;p24"/>
          <p:cNvSpPr txBox="1"/>
          <p:nvPr/>
        </p:nvSpPr>
        <p:spPr>
          <a:xfrm>
            <a:off x="170325" y="2052475"/>
            <a:ext cx="2709000" cy="2814000"/>
          </a:xfrm>
          <a:prstGeom prst="rect">
            <a:avLst/>
          </a:prstGeom>
          <a:noFill/>
          <a:ln cap="flat" cmpd="sng" w="38100">
            <a:solidFill>
              <a:srgbClr val="AAC3E8"/>
            </a:solidFill>
            <a:prstDash val="solid"/>
            <a:round/>
            <a:headEnd len="sm" w="sm" type="none"/>
            <a:tailEnd len="sm" w="sm" type="none"/>
          </a:ln>
        </p:spPr>
        <p:txBody>
          <a:bodyPr anchorCtr="0" anchor="t" bIns="45700" lIns="91425" spcFirstLastPara="1" rIns="91425" wrap="square" tIns="685800">
            <a:noAutofit/>
          </a:bodyPr>
          <a:lstStyle/>
          <a:p>
            <a:pPr indent="0" lvl="0" marL="0" rtl="0" algn="ctr">
              <a:spcBef>
                <a:spcPts val="0"/>
              </a:spcBef>
              <a:spcAft>
                <a:spcPts val="0"/>
              </a:spcAft>
              <a:buNone/>
            </a:pPr>
            <a:r>
              <a:rPr b="1" lang="en" sz="1800">
                <a:solidFill>
                  <a:srgbClr val="1F2C8F"/>
                </a:solidFill>
              </a:rPr>
              <a:t>Cross-Lingual Sarcasm Detection</a:t>
            </a:r>
            <a:endParaRPr b="1" sz="1800">
              <a:solidFill>
                <a:srgbClr val="1F2C8F"/>
              </a:solidFill>
            </a:endParaRPr>
          </a:p>
          <a:p>
            <a:pPr indent="0" lvl="0" marL="0" rtl="0" algn="just">
              <a:spcBef>
                <a:spcPts val="0"/>
              </a:spcBef>
              <a:spcAft>
                <a:spcPts val="0"/>
              </a:spcAft>
              <a:buNone/>
            </a:pPr>
            <a:r>
              <a:rPr b="1" lang="en" sz="1500">
                <a:solidFill>
                  <a:srgbClr val="1F2C8F"/>
                </a:solidFill>
              </a:rPr>
              <a:t> </a:t>
            </a:r>
            <a:r>
              <a:rPr lang="en">
                <a:solidFill>
                  <a:srgbClr val="1F2C8F"/>
                </a:solidFill>
              </a:rPr>
              <a:t>Extending sarcasm detection to multiple languages is essential for global news analysis. Research can focus on adapting and training models for languages other than English.</a:t>
            </a:r>
            <a:endParaRPr>
              <a:solidFill>
                <a:srgbClr val="1F2C8F"/>
              </a:solidFill>
            </a:endParaRPr>
          </a:p>
          <a:p>
            <a:pPr indent="0" lvl="0" marL="0" rtl="0" algn="ctr">
              <a:spcBef>
                <a:spcPts val="0"/>
              </a:spcBef>
              <a:spcAft>
                <a:spcPts val="0"/>
              </a:spcAft>
              <a:buNone/>
            </a:pPr>
            <a:r>
              <a:t/>
            </a:r>
            <a:endParaRPr b="1" sz="1800">
              <a:solidFill>
                <a:srgbClr val="1F2C8F"/>
              </a:solidFill>
            </a:endParaRPr>
          </a:p>
          <a:p>
            <a:pPr indent="0" lvl="0" marL="0" rtl="0" algn="ctr">
              <a:spcBef>
                <a:spcPts val="0"/>
              </a:spcBef>
              <a:spcAft>
                <a:spcPts val="0"/>
              </a:spcAft>
              <a:buNone/>
            </a:pPr>
            <a:r>
              <a:t/>
            </a:r>
            <a:endParaRPr b="1" sz="1800">
              <a:solidFill>
                <a:srgbClr val="1F2C8F"/>
              </a:solidFill>
            </a:endParaRPr>
          </a:p>
        </p:txBody>
      </p:sp>
      <p:pic>
        <p:nvPicPr>
          <p:cNvPr descr="abacus icon" id="235" name="Google Shape;235;p24"/>
          <p:cNvPicPr preferRelativeResize="0"/>
          <p:nvPr/>
        </p:nvPicPr>
        <p:blipFill rotWithShape="1">
          <a:blip r:embed="rId3">
            <a:alphaModFix/>
          </a:blip>
          <a:srcRect b="0" l="0" r="0" t="0"/>
          <a:stretch/>
        </p:blipFill>
        <p:spPr>
          <a:xfrm>
            <a:off x="959326" y="1217825"/>
            <a:ext cx="1344900" cy="1526700"/>
          </a:xfrm>
          <a:prstGeom prst="ellipse">
            <a:avLst/>
          </a:prstGeom>
          <a:solidFill>
            <a:srgbClr val="AAC3E8"/>
          </a:solidFill>
          <a:ln>
            <a:noFill/>
          </a:ln>
        </p:spPr>
      </p:pic>
      <p:sp>
        <p:nvSpPr>
          <p:cNvPr id="236" name="Google Shape;236;p24"/>
          <p:cNvSpPr txBox="1"/>
          <p:nvPr/>
        </p:nvSpPr>
        <p:spPr>
          <a:xfrm>
            <a:off x="3148425" y="2052475"/>
            <a:ext cx="2660100" cy="2754300"/>
          </a:xfrm>
          <a:prstGeom prst="rect">
            <a:avLst/>
          </a:prstGeom>
          <a:noFill/>
          <a:ln cap="flat" cmpd="sng" w="38100">
            <a:solidFill>
              <a:srgbClr val="F5CDCE"/>
            </a:solidFill>
            <a:prstDash val="solid"/>
            <a:round/>
            <a:headEnd len="sm" w="sm" type="none"/>
            <a:tailEnd len="sm" w="sm" type="none"/>
          </a:ln>
        </p:spPr>
        <p:txBody>
          <a:bodyPr anchorCtr="0" anchor="t" bIns="45700" lIns="91425" spcFirstLastPara="1" rIns="91425" wrap="square" tIns="685800">
            <a:noAutofit/>
          </a:bodyPr>
          <a:lstStyle/>
          <a:p>
            <a:pPr indent="0" lvl="0" marL="0" rtl="0" algn="ctr">
              <a:spcBef>
                <a:spcPts val="0"/>
              </a:spcBef>
              <a:spcAft>
                <a:spcPts val="0"/>
              </a:spcAft>
              <a:buNone/>
            </a:pPr>
            <a:r>
              <a:rPr b="1" lang="en" sz="1800">
                <a:solidFill>
                  <a:srgbClr val="1F2C8F"/>
                </a:solidFill>
              </a:rPr>
              <a:t>Commercial and Social Applications</a:t>
            </a:r>
            <a:endParaRPr b="1" sz="1800">
              <a:solidFill>
                <a:srgbClr val="1F2C8F"/>
              </a:solidFill>
            </a:endParaRPr>
          </a:p>
          <a:p>
            <a:pPr indent="0" lvl="0" marL="0" rtl="0" algn="just">
              <a:spcBef>
                <a:spcPts val="0"/>
              </a:spcBef>
              <a:spcAft>
                <a:spcPts val="0"/>
              </a:spcAft>
              <a:buNone/>
            </a:pPr>
            <a:r>
              <a:rPr b="1" lang="en">
                <a:solidFill>
                  <a:srgbClr val="1F2C8F"/>
                </a:solidFill>
              </a:rPr>
              <a:t>Sarcasm detection can be applied in social media sentiment analysis, chatbots, and customer service applications to improve user interactions</a:t>
            </a:r>
            <a:r>
              <a:rPr b="1" lang="en" sz="1800">
                <a:solidFill>
                  <a:srgbClr val="1F2C8F"/>
                </a:solidFill>
              </a:rPr>
              <a:t>.</a:t>
            </a:r>
            <a:endParaRPr b="1" sz="1800">
              <a:solidFill>
                <a:srgbClr val="1F2C8F"/>
              </a:solidFill>
            </a:endParaRPr>
          </a:p>
        </p:txBody>
      </p:sp>
      <p:pic>
        <p:nvPicPr>
          <p:cNvPr descr="increasing chart icon" id="237" name="Google Shape;237;p24"/>
          <p:cNvPicPr preferRelativeResize="0"/>
          <p:nvPr/>
        </p:nvPicPr>
        <p:blipFill rotWithShape="1">
          <a:blip r:embed="rId4">
            <a:alphaModFix/>
          </a:blip>
          <a:srcRect b="0" l="0" r="0" t="0"/>
          <a:stretch/>
        </p:blipFill>
        <p:spPr>
          <a:xfrm>
            <a:off x="3980200" y="1295525"/>
            <a:ext cx="1314600" cy="1364700"/>
          </a:xfrm>
          <a:prstGeom prst="ellipse">
            <a:avLst/>
          </a:prstGeom>
          <a:solidFill>
            <a:srgbClr val="F5CDCE"/>
          </a:solidFill>
          <a:ln cap="flat" cmpd="sng" w="38100">
            <a:solidFill>
              <a:srgbClr val="000000"/>
            </a:solidFill>
            <a:prstDash val="solid"/>
            <a:round/>
            <a:headEnd len="sm" w="sm" type="none"/>
            <a:tailEnd len="sm" w="sm" type="none"/>
          </a:ln>
        </p:spPr>
      </p:pic>
      <p:sp>
        <p:nvSpPr>
          <p:cNvPr id="238" name="Google Shape;238;p24"/>
          <p:cNvSpPr txBox="1"/>
          <p:nvPr/>
        </p:nvSpPr>
        <p:spPr>
          <a:xfrm>
            <a:off x="6176050" y="2052475"/>
            <a:ext cx="2832600" cy="2668200"/>
          </a:xfrm>
          <a:prstGeom prst="rect">
            <a:avLst/>
          </a:prstGeom>
          <a:noFill/>
          <a:ln cap="flat" cmpd="sng" w="38100">
            <a:solidFill>
              <a:srgbClr val="D2D592"/>
            </a:solidFill>
            <a:prstDash val="solid"/>
            <a:round/>
            <a:headEnd len="sm" w="sm" type="none"/>
            <a:tailEnd len="sm" w="sm" type="none"/>
          </a:ln>
        </p:spPr>
        <p:txBody>
          <a:bodyPr anchorCtr="0" anchor="t" bIns="45700" lIns="91425" spcFirstLastPara="1" rIns="91425" wrap="square" tIns="685800">
            <a:noAutofit/>
          </a:bodyPr>
          <a:lstStyle/>
          <a:p>
            <a:pPr indent="0" lvl="0" marL="0" rtl="0" algn="ctr">
              <a:spcBef>
                <a:spcPts val="0"/>
              </a:spcBef>
              <a:spcAft>
                <a:spcPts val="0"/>
              </a:spcAft>
              <a:buNone/>
            </a:pPr>
            <a:r>
              <a:rPr b="1" lang="en" sz="1800">
                <a:solidFill>
                  <a:srgbClr val="1F2C8F"/>
                </a:solidFill>
              </a:rPr>
              <a:t> Multimodal Fake News Detection</a:t>
            </a:r>
            <a:endParaRPr b="1" sz="1800">
              <a:solidFill>
                <a:srgbClr val="1F2C8F"/>
              </a:solidFill>
            </a:endParaRPr>
          </a:p>
          <a:p>
            <a:pPr indent="0" lvl="0" marL="0" rtl="0" algn="ctr">
              <a:spcBef>
                <a:spcPts val="0"/>
              </a:spcBef>
              <a:spcAft>
                <a:spcPts val="0"/>
              </a:spcAft>
              <a:buNone/>
            </a:pPr>
            <a:r>
              <a:t/>
            </a:r>
            <a:endParaRPr b="1" sz="1800">
              <a:solidFill>
                <a:srgbClr val="1F2C8F"/>
              </a:solidFill>
            </a:endParaRPr>
          </a:p>
          <a:p>
            <a:pPr indent="0" lvl="0" marL="0" rtl="0" algn="just">
              <a:spcBef>
                <a:spcPts val="0"/>
              </a:spcBef>
              <a:spcAft>
                <a:spcPts val="0"/>
              </a:spcAft>
              <a:buNone/>
            </a:pPr>
            <a:r>
              <a:rPr lang="en" sz="1600">
                <a:solidFill>
                  <a:srgbClr val="1F2C8F"/>
                </a:solidFill>
              </a:rPr>
              <a:t> I</a:t>
            </a:r>
            <a:r>
              <a:rPr lang="en" sz="1500">
                <a:solidFill>
                  <a:srgbClr val="1F2C8F"/>
                </a:solidFill>
              </a:rPr>
              <a:t>ntegrating sarcasm detection with fake news detection can provide a more comprehensive solution for combating misinformation in news.</a:t>
            </a:r>
            <a:endParaRPr sz="1500">
              <a:solidFill>
                <a:srgbClr val="1F2C8F"/>
              </a:solidFill>
            </a:endParaRPr>
          </a:p>
        </p:txBody>
      </p:sp>
      <p:pic>
        <p:nvPicPr>
          <p:cNvPr descr="chain link icon" id="239" name="Google Shape;239;p24"/>
          <p:cNvPicPr preferRelativeResize="0"/>
          <p:nvPr/>
        </p:nvPicPr>
        <p:blipFill rotWithShape="1">
          <a:blip r:embed="rId5">
            <a:alphaModFix/>
          </a:blip>
          <a:srcRect b="79" l="0" r="0" t="89"/>
          <a:stretch/>
        </p:blipFill>
        <p:spPr>
          <a:xfrm>
            <a:off x="6807276" y="1309181"/>
            <a:ext cx="1314600" cy="1221600"/>
          </a:xfrm>
          <a:prstGeom prst="ellipse">
            <a:avLst/>
          </a:prstGeom>
          <a:solidFill>
            <a:srgbClr val="D2D592"/>
          </a:solidFill>
          <a:ln>
            <a:noFill/>
          </a:ln>
        </p:spPr>
      </p:pic>
      <p:pic>
        <p:nvPicPr>
          <p:cNvPr id="240" name="Google Shape;240;p24"/>
          <p:cNvPicPr preferRelativeResize="0"/>
          <p:nvPr/>
        </p:nvPicPr>
        <p:blipFill rotWithShape="1">
          <a:blip r:embed="rId6">
            <a:alphaModFix/>
          </a:blip>
          <a:srcRect b="9239" l="-22610" r="22609" t="-9240"/>
          <a:stretch/>
        </p:blipFill>
        <p:spPr>
          <a:xfrm>
            <a:off x="835350" y="1430807"/>
            <a:ext cx="1314600" cy="1001418"/>
          </a:xfrm>
          <a:prstGeom prst="rect">
            <a:avLst/>
          </a:prstGeom>
          <a:noFill/>
          <a:ln>
            <a:noFill/>
          </a:ln>
        </p:spPr>
      </p:pic>
      <p:pic>
        <p:nvPicPr>
          <p:cNvPr id="241" name="Google Shape;241;p24"/>
          <p:cNvPicPr preferRelativeResize="0"/>
          <p:nvPr/>
        </p:nvPicPr>
        <p:blipFill>
          <a:blip r:embed="rId7">
            <a:alphaModFix/>
          </a:blip>
          <a:stretch>
            <a:fillRect/>
          </a:stretch>
        </p:blipFill>
        <p:spPr>
          <a:xfrm>
            <a:off x="6829000" y="1156625"/>
            <a:ext cx="1526701" cy="1526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748700" y="207850"/>
            <a:ext cx="3107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grpSp>
        <p:nvGrpSpPr>
          <p:cNvPr id="95" name="Google Shape;95;p14"/>
          <p:cNvGrpSpPr/>
          <p:nvPr/>
        </p:nvGrpSpPr>
        <p:grpSpPr>
          <a:xfrm>
            <a:off x="431905" y="1250533"/>
            <a:ext cx="3107389" cy="3470721"/>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PROBLEM STATEMENT</a:t>
            </a:r>
            <a:endParaRPr sz="1700">
              <a:solidFill>
                <a:schemeClr val="lt1"/>
              </a:solidFill>
            </a:endParaRPr>
          </a:p>
        </p:txBody>
      </p:sp>
      <p:sp>
        <p:nvSpPr>
          <p:cNvPr id="99" name="Google Shape;99;p14"/>
          <p:cNvSpPr txBox="1"/>
          <p:nvPr>
            <p:ph idx="4294967295" type="body"/>
          </p:nvPr>
        </p:nvSpPr>
        <p:spPr>
          <a:xfrm>
            <a:off x="508325" y="1850300"/>
            <a:ext cx="2583300" cy="279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Sarcasm in News Headlines</a:t>
            </a:r>
            <a:endParaRPr b="1" sz="1400"/>
          </a:p>
          <a:p>
            <a:pPr indent="-317500" lvl="0" marL="457200" rtl="0" algn="just">
              <a:spcBef>
                <a:spcPts val="0"/>
              </a:spcBef>
              <a:spcAft>
                <a:spcPts val="0"/>
              </a:spcAft>
              <a:buSzPts val="1400"/>
              <a:buChar char="●"/>
            </a:pPr>
            <a:r>
              <a:rPr b="1" lang="en" sz="1400"/>
              <a:t>Deep Learning Tools for Sarcasm Detection</a:t>
            </a:r>
            <a:endParaRPr b="1" sz="1400"/>
          </a:p>
          <a:p>
            <a:pPr indent="-317500" lvl="0" marL="457200" rtl="0" algn="just">
              <a:spcBef>
                <a:spcPts val="0"/>
              </a:spcBef>
              <a:spcAft>
                <a:spcPts val="0"/>
              </a:spcAft>
              <a:buSzPts val="1400"/>
              <a:buChar char="●"/>
            </a:pPr>
            <a:r>
              <a:rPr b="1" lang="en" sz="1400"/>
              <a:t>Promise of Deep Learning: </a:t>
            </a:r>
            <a:r>
              <a:rPr lang="en" sz="1400"/>
              <a:t>Sequential Understanding,Semantic Comprehension,Improved Accuracy</a:t>
            </a:r>
            <a:endParaRPr sz="1400"/>
          </a:p>
        </p:txBody>
      </p:sp>
      <p:grpSp>
        <p:nvGrpSpPr>
          <p:cNvPr id="100" name="Google Shape;100;p14"/>
          <p:cNvGrpSpPr/>
          <p:nvPr/>
        </p:nvGrpSpPr>
        <p:grpSpPr>
          <a:xfrm>
            <a:off x="3786440" y="1250573"/>
            <a:ext cx="4980427" cy="3470721"/>
            <a:chOff x="3320450" y="1304875"/>
            <a:chExt cx="2632500" cy="3416400"/>
          </a:xfrm>
        </p:grpSpPr>
        <p:sp>
          <p:nvSpPr>
            <p:cNvPr id="101" name="Google Shape;10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ph idx="4294967295" type="body"/>
          </p:nvPr>
        </p:nvSpPr>
        <p:spPr>
          <a:xfrm>
            <a:off x="5358125" y="1250525"/>
            <a:ext cx="24786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OBJECTIVES</a:t>
            </a:r>
            <a:endParaRPr>
              <a:solidFill>
                <a:schemeClr val="lt1"/>
              </a:solidFill>
            </a:endParaRPr>
          </a:p>
        </p:txBody>
      </p:sp>
      <p:sp>
        <p:nvSpPr>
          <p:cNvPr id="104" name="Google Shape;104;p14"/>
          <p:cNvSpPr txBox="1"/>
          <p:nvPr>
            <p:ph idx="4294967295" type="body"/>
          </p:nvPr>
        </p:nvSpPr>
        <p:spPr>
          <a:xfrm>
            <a:off x="3954950" y="1766275"/>
            <a:ext cx="4683000" cy="2904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a:t>Compare the performance of different recurrent neural network (RNN) architectures, including GRU, LSTM, and BLSTM, in sarcasm detection.</a:t>
            </a:r>
            <a:endParaRPr b="1" sz="1100"/>
          </a:p>
          <a:p>
            <a:pPr indent="-298450" lvl="0" marL="457200" rtl="0" algn="l">
              <a:spcBef>
                <a:spcPts val="0"/>
              </a:spcBef>
              <a:spcAft>
                <a:spcPts val="0"/>
              </a:spcAft>
              <a:buSzPts val="1100"/>
              <a:buChar char="●"/>
            </a:pPr>
            <a:r>
              <a:rPr b="1" lang="en" sz="1100"/>
              <a:t>Investigate the impact of pre-trained word embeddings (GloVe) on model accuracy and robustness.</a:t>
            </a:r>
            <a:endParaRPr b="1" sz="1100"/>
          </a:p>
          <a:p>
            <a:pPr indent="-298450" lvl="0" marL="457200" rtl="0" algn="l">
              <a:spcBef>
                <a:spcPts val="0"/>
              </a:spcBef>
              <a:spcAft>
                <a:spcPts val="0"/>
              </a:spcAft>
              <a:buSzPts val="1100"/>
              <a:buChar char="●"/>
            </a:pPr>
            <a:r>
              <a:rPr b="1" lang="en" sz="1100"/>
              <a:t>Analyze the strengths and weaknesses of each model architecture in the context of sarcasm detection.</a:t>
            </a:r>
            <a:endParaRPr b="1" sz="1100"/>
          </a:p>
          <a:p>
            <a:pPr indent="-298450" lvl="0" marL="457200" rtl="0" algn="l">
              <a:spcBef>
                <a:spcPts val="0"/>
              </a:spcBef>
              <a:spcAft>
                <a:spcPts val="0"/>
              </a:spcAft>
              <a:buSzPts val="1100"/>
              <a:buChar char="●"/>
            </a:pPr>
            <a:r>
              <a:rPr b="1" lang="en" sz="1100"/>
              <a:t>Provide insights into the practical application of these models in real-world scenarios, such as news filtering and sentiment analysis.</a:t>
            </a:r>
            <a:endParaRPr b="1" sz="1100"/>
          </a:p>
          <a:p>
            <a:pPr indent="-298450" lvl="0" marL="457200" rtl="0" algn="l">
              <a:spcBef>
                <a:spcPts val="0"/>
              </a:spcBef>
              <a:spcAft>
                <a:spcPts val="0"/>
              </a:spcAft>
              <a:buSzPts val="1100"/>
              <a:buChar char="●"/>
            </a:pPr>
            <a:r>
              <a:rPr b="1" lang="en" sz="1100"/>
              <a:t>Contribute to the advancement of natural language processing (NLP) techniques for improved news interpretation and information reliability.</a:t>
            </a:r>
            <a:endParaRPr b="1"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descr="Background pointer shape in timeline graphic" id="109" name="Google Shape;109;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Ambiguity and Subtlety</a:t>
            </a:r>
            <a:endParaRPr b="1" sz="1600">
              <a:solidFill>
                <a:schemeClr val="lt1"/>
              </a:solidFill>
            </a:endParaRPr>
          </a:p>
        </p:txBody>
      </p:sp>
      <p:grpSp>
        <p:nvGrpSpPr>
          <p:cNvPr id="111" name="Google Shape;111;p15"/>
          <p:cNvGrpSpPr/>
          <p:nvPr/>
        </p:nvGrpSpPr>
        <p:grpSpPr>
          <a:xfrm>
            <a:off x="969270" y="1610215"/>
            <a:ext cx="198900" cy="593656"/>
            <a:chOff x="777447" y="1610215"/>
            <a:chExt cx="198900" cy="593656"/>
          </a:xfrm>
        </p:grpSpPr>
        <p:cxnSp>
          <p:nvCxnSpPr>
            <p:cNvPr id="112" name="Google Shape;11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3" name="Google Shape;113;p1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5"/>
          <p:cNvSpPr txBox="1"/>
          <p:nvPr>
            <p:ph idx="4294967295" type="body"/>
          </p:nvPr>
        </p:nvSpPr>
        <p:spPr>
          <a:xfrm>
            <a:off x="183575" y="465175"/>
            <a:ext cx="2906700" cy="118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100"/>
              <a:t>Sarcasm is often subtle and context-dependent, making it challenging to detect accurately. Headlines may contain indirect cues that require advanced natural language understanding.</a:t>
            </a:r>
            <a:endParaRPr b="1" sz="1100"/>
          </a:p>
          <a:p>
            <a:pPr indent="0" lvl="0" marL="0" rtl="0" algn="just">
              <a:spcBef>
                <a:spcPts val="1600"/>
              </a:spcBef>
              <a:spcAft>
                <a:spcPts val="0"/>
              </a:spcAft>
              <a:buNone/>
            </a:pPr>
            <a:r>
              <a:t/>
            </a:r>
            <a:endParaRPr b="1" sz="1100"/>
          </a:p>
          <a:p>
            <a:pPr indent="0" lvl="0" marL="0" rtl="0" algn="just">
              <a:spcBef>
                <a:spcPts val="1600"/>
              </a:spcBef>
              <a:spcAft>
                <a:spcPts val="1600"/>
              </a:spcAft>
              <a:buNone/>
            </a:pPr>
            <a:r>
              <a:t/>
            </a:r>
            <a:endParaRPr b="1" sz="1100"/>
          </a:p>
        </p:txBody>
      </p:sp>
      <p:sp>
        <p:nvSpPr>
          <p:cNvPr descr="Background pointer shape in timeline graphic" id="115" name="Google Shape;115;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Data Imbalance</a:t>
            </a:r>
            <a:endParaRPr b="1" sz="1600">
              <a:solidFill>
                <a:schemeClr val="lt1"/>
              </a:solidFill>
            </a:endParaRPr>
          </a:p>
        </p:txBody>
      </p:sp>
      <p:grpSp>
        <p:nvGrpSpPr>
          <p:cNvPr id="117" name="Google Shape;117;p15"/>
          <p:cNvGrpSpPr/>
          <p:nvPr/>
        </p:nvGrpSpPr>
        <p:grpSpPr>
          <a:xfrm>
            <a:off x="2684632" y="2938958"/>
            <a:ext cx="198900" cy="593656"/>
            <a:chOff x="2223534" y="2938958"/>
            <a:chExt cx="198900" cy="593656"/>
          </a:xfrm>
        </p:grpSpPr>
        <p:cxnSp>
          <p:nvCxnSpPr>
            <p:cNvPr id="118" name="Google Shape;118;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1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5"/>
          <p:cNvSpPr txBox="1"/>
          <p:nvPr>
            <p:ph idx="4294967295" type="body"/>
          </p:nvPr>
        </p:nvSpPr>
        <p:spPr>
          <a:xfrm>
            <a:off x="969275" y="3586350"/>
            <a:ext cx="2648700" cy="14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News datasets may be imbalanced, with a disproportionate number of non-sarcastic headlines compared to sarcastic ones. This can lead to biased model performance.</a:t>
            </a:r>
            <a:endParaRPr b="1" sz="1200"/>
          </a:p>
          <a:p>
            <a:pPr indent="0" lvl="0" marL="0" rtl="0" algn="just">
              <a:spcBef>
                <a:spcPts val="1600"/>
              </a:spcBef>
              <a:spcAft>
                <a:spcPts val="0"/>
              </a:spcAft>
              <a:buNone/>
            </a:pPr>
            <a:r>
              <a:t/>
            </a:r>
            <a:endParaRPr b="1" sz="1200"/>
          </a:p>
          <a:p>
            <a:pPr indent="0" lvl="0" marL="0" rtl="0" algn="just">
              <a:spcBef>
                <a:spcPts val="1600"/>
              </a:spcBef>
              <a:spcAft>
                <a:spcPts val="1600"/>
              </a:spcAft>
              <a:buNone/>
            </a:pPr>
            <a:r>
              <a:t/>
            </a:r>
            <a:endParaRPr b="1" sz="1100"/>
          </a:p>
        </p:txBody>
      </p:sp>
      <p:sp>
        <p:nvSpPr>
          <p:cNvPr descr="Background pointer shape in timeline graphic" id="121" name="Google Shape;121;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Limited Annotated Data</a:t>
            </a:r>
            <a:endParaRPr b="1" sz="1600">
              <a:solidFill>
                <a:schemeClr val="lt1"/>
              </a:solidFill>
            </a:endParaRPr>
          </a:p>
        </p:txBody>
      </p:sp>
      <p:grpSp>
        <p:nvGrpSpPr>
          <p:cNvPr id="123" name="Google Shape;123;p15"/>
          <p:cNvGrpSpPr/>
          <p:nvPr/>
        </p:nvGrpSpPr>
        <p:grpSpPr>
          <a:xfrm>
            <a:off x="4319545" y="1610215"/>
            <a:ext cx="198900" cy="593656"/>
            <a:chOff x="3918084" y="1610215"/>
            <a:chExt cx="198900" cy="593656"/>
          </a:xfrm>
        </p:grpSpPr>
        <p:cxnSp>
          <p:nvCxnSpPr>
            <p:cNvPr id="124" name="Google Shape;124;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idx="4294967295" type="body"/>
          </p:nvPr>
        </p:nvSpPr>
        <p:spPr>
          <a:xfrm>
            <a:off x="3324375" y="465175"/>
            <a:ext cx="2648700" cy="1324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200"/>
              <a:t>Sarcasm-labeled news headlines may be scarce, requiring careful data collection and annotation efforts. Limited data can hinder model training and generalization.</a:t>
            </a:r>
            <a:endParaRPr b="1" sz="1200"/>
          </a:p>
        </p:txBody>
      </p:sp>
      <p:sp>
        <p:nvSpPr>
          <p:cNvPr descr="Background pointer shape in timeline graphic" id="127" name="Google Shape;127;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5"/>
          <p:cNvSpPr txBox="1"/>
          <p:nvPr>
            <p:ph idx="4294967295" type="body"/>
          </p:nvPr>
        </p:nvSpPr>
        <p:spPr>
          <a:xfrm>
            <a:off x="5422462" y="2336550"/>
            <a:ext cx="15261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Generalization</a:t>
            </a:r>
            <a:endParaRPr b="1" sz="1600">
              <a:solidFill>
                <a:schemeClr val="lt1"/>
              </a:solidFill>
            </a:endParaRPr>
          </a:p>
        </p:txBody>
      </p:sp>
      <p:grpSp>
        <p:nvGrpSpPr>
          <p:cNvPr id="129" name="Google Shape;129;p15"/>
          <p:cNvGrpSpPr/>
          <p:nvPr/>
        </p:nvGrpSpPr>
        <p:grpSpPr>
          <a:xfrm>
            <a:off x="5973070" y="2938958"/>
            <a:ext cx="198900" cy="593656"/>
            <a:chOff x="5958946" y="2938958"/>
            <a:chExt cx="198900" cy="593656"/>
          </a:xfrm>
        </p:grpSpPr>
        <p:cxnSp>
          <p:nvCxnSpPr>
            <p:cNvPr id="130" name="Google Shape;130;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5"/>
          <p:cNvSpPr txBox="1"/>
          <p:nvPr>
            <p:ph idx="4294967295" type="body"/>
          </p:nvPr>
        </p:nvSpPr>
        <p:spPr>
          <a:xfrm>
            <a:off x="5021925" y="3586350"/>
            <a:ext cx="2805000" cy="1183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200"/>
              <a:t>Complex model architectures like BLSTM and the incorporation of GloVe embeddings introduce additional hyperparameters and potential overfitting challenges.</a:t>
            </a:r>
            <a:endParaRPr b="1" sz="1200"/>
          </a:p>
        </p:txBody>
      </p:sp>
      <p:sp>
        <p:nvSpPr>
          <p:cNvPr descr="Background pointer shape in timeline graphic" id="133" name="Google Shape;133;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Model Complexity</a:t>
            </a:r>
            <a:endParaRPr b="1" sz="1600">
              <a:solidFill>
                <a:schemeClr val="lt1"/>
              </a:solidFill>
            </a:endParaRPr>
          </a:p>
        </p:txBody>
      </p:sp>
      <p:grpSp>
        <p:nvGrpSpPr>
          <p:cNvPr id="135" name="Google Shape;135;p15"/>
          <p:cNvGrpSpPr/>
          <p:nvPr/>
        </p:nvGrpSpPr>
        <p:grpSpPr>
          <a:xfrm>
            <a:off x="7669807" y="1610215"/>
            <a:ext cx="198900" cy="593656"/>
            <a:chOff x="3918084" y="1610215"/>
            <a:chExt cx="198900" cy="593656"/>
          </a:xfrm>
        </p:grpSpPr>
        <p:cxnSp>
          <p:nvCxnSpPr>
            <p:cNvPr id="136" name="Google Shape;136;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5"/>
          <p:cNvSpPr txBox="1"/>
          <p:nvPr>
            <p:ph idx="4294967295" type="body"/>
          </p:nvPr>
        </p:nvSpPr>
        <p:spPr>
          <a:xfrm>
            <a:off x="6504325" y="385675"/>
            <a:ext cx="2424300" cy="1324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100"/>
              <a:t>Complex model architectures like BLSTM and the incorporation of GloVe embeddings introduce additional hyperparameters and potential overfitting challenges.</a:t>
            </a:r>
            <a:endParaRPr b="1" sz="1100"/>
          </a:p>
        </p:txBody>
      </p:sp>
      <p:sp>
        <p:nvSpPr>
          <p:cNvPr id="139" name="Google Shape;139;p15"/>
          <p:cNvSpPr txBox="1"/>
          <p:nvPr/>
        </p:nvSpPr>
        <p:spPr>
          <a:xfrm>
            <a:off x="2684625" y="-101075"/>
            <a:ext cx="4195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Roboto"/>
                <a:ea typeface="Roboto"/>
                <a:cs typeface="Roboto"/>
                <a:sym typeface="Roboto"/>
              </a:rPr>
              <a:t>Challenges deep-dive</a:t>
            </a:r>
            <a:endParaRPr b="1" sz="29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5078000" y="82550"/>
            <a:ext cx="3652200" cy="6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a:t>
            </a:r>
            <a:endParaRPr b="1">
              <a:solidFill>
                <a:schemeClr val="lt1"/>
              </a:solidFill>
            </a:endParaRPr>
          </a:p>
        </p:txBody>
      </p:sp>
      <p:sp>
        <p:nvSpPr>
          <p:cNvPr id="145" name="Google Shape;145;p16"/>
          <p:cNvSpPr txBox="1"/>
          <p:nvPr>
            <p:ph idx="2" type="body"/>
          </p:nvPr>
        </p:nvSpPr>
        <p:spPr>
          <a:xfrm>
            <a:off x="5367000" y="791575"/>
            <a:ext cx="3315900" cy="2502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Data Acquisition</a:t>
            </a:r>
            <a:endParaRPr/>
          </a:p>
          <a:p>
            <a:pPr indent="-342900" lvl="0" marL="457200" rtl="0" algn="l">
              <a:spcBef>
                <a:spcPts val="0"/>
              </a:spcBef>
              <a:spcAft>
                <a:spcPts val="0"/>
              </a:spcAft>
              <a:buSzPts val="1800"/>
              <a:buAutoNum type="arabicPeriod"/>
            </a:pPr>
            <a:r>
              <a:rPr lang="en"/>
              <a:t>Data Preprocessing</a:t>
            </a:r>
            <a:endParaRPr/>
          </a:p>
          <a:p>
            <a:pPr indent="-342900" lvl="0" marL="457200" rtl="0" algn="l">
              <a:spcBef>
                <a:spcPts val="0"/>
              </a:spcBef>
              <a:spcAft>
                <a:spcPts val="0"/>
              </a:spcAft>
              <a:buSzPts val="1800"/>
              <a:buAutoNum type="arabicPeriod"/>
            </a:pPr>
            <a:r>
              <a:rPr lang="en"/>
              <a:t>Sarcasm Detection</a:t>
            </a:r>
            <a:endParaRPr/>
          </a:p>
          <a:p>
            <a:pPr indent="-342900" lvl="0" marL="457200" rtl="0" algn="l">
              <a:spcBef>
                <a:spcPts val="0"/>
              </a:spcBef>
              <a:spcAft>
                <a:spcPts val="0"/>
              </a:spcAft>
              <a:buSzPts val="1800"/>
              <a:buAutoNum type="arabicPeriod"/>
            </a:pPr>
            <a:r>
              <a:rPr lang="en"/>
              <a:t>Evaluation</a:t>
            </a:r>
            <a:endParaRPr/>
          </a:p>
        </p:txBody>
      </p:sp>
      <p:pic>
        <p:nvPicPr>
          <p:cNvPr id="146" name="Google Shape;146;p16"/>
          <p:cNvPicPr preferRelativeResize="0"/>
          <p:nvPr/>
        </p:nvPicPr>
        <p:blipFill>
          <a:blip r:embed="rId3">
            <a:alphaModFix/>
          </a:blip>
          <a:stretch>
            <a:fillRect/>
          </a:stretch>
        </p:blipFill>
        <p:spPr>
          <a:xfrm>
            <a:off x="0" y="0"/>
            <a:ext cx="4572001"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5156700" y="1587425"/>
            <a:ext cx="3863400" cy="157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t>IMPLEMENTATION STEPS</a:t>
            </a:r>
            <a:endParaRPr b="1" sz="3300"/>
          </a:p>
        </p:txBody>
      </p:sp>
      <p:pic>
        <p:nvPicPr>
          <p:cNvPr id="152" name="Google Shape;152;p17"/>
          <p:cNvPicPr preferRelativeResize="0"/>
          <p:nvPr/>
        </p:nvPicPr>
        <p:blipFill>
          <a:blip r:embed="rId3">
            <a:alphaModFix/>
          </a:blip>
          <a:stretch>
            <a:fillRect/>
          </a:stretch>
        </p:blipFill>
        <p:spPr>
          <a:xfrm>
            <a:off x="0" y="21213"/>
            <a:ext cx="5055625" cy="5101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5291425" y="1924350"/>
            <a:ext cx="30885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NETWORK ARCHITECTURE</a:t>
            </a:r>
            <a:endParaRPr b="1" sz="2500"/>
          </a:p>
        </p:txBody>
      </p:sp>
      <p:pic>
        <p:nvPicPr>
          <p:cNvPr id="158" name="Google Shape;158;p18"/>
          <p:cNvPicPr preferRelativeResize="0"/>
          <p:nvPr/>
        </p:nvPicPr>
        <p:blipFill>
          <a:blip r:embed="rId3">
            <a:alphaModFix/>
          </a:blip>
          <a:stretch>
            <a:fillRect/>
          </a:stretch>
        </p:blipFill>
        <p:spPr>
          <a:xfrm>
            <a:off x="0" y="26100"/>
            <a:ext cx="4862725" cy="5091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4965775" y="1778350"/>
            <a:ext cx="3605100" cy="9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FLOW OF SYSTEM</a:t>
            </a:r>
            <a:endParaRPr b="1" sz="3200"/>
          </a:p>
        </p:txBody>
      </p:sp>
      <p:pic>
        <p:nvPicPr>
          <p:cNvPr id="164" name="Google Shape;164;p19"/>
          <p:cNvPicPr preferRelativeResize="0"/>
          <p:nvPr/>
        </p:nvPicPr>
        <p:blipFill>
          <a:blip r:embed="rId3">
            <a:alphaModFix/>
          </a:blip>
          <a:stretch>
            <a:fillRect/>
          </a:stretch>
        </p:blipFill>
        <p:spPr>
          <a:xfrm>
            <a:off x="0" y="0"/>
            <a:ext cx="451654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5190050" y="89850"/>
            <a:ext cx="28188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900">
                <a:solidFill>
                  <a:schemeClr val="lt1"/>
                </a:solidFill>
              </a:rPr>
              <a:t>RESULT </a:t>
            </a:r>
            <a:endParaRPr b="1" sz="2900">
              <a:solidFill>
                <a:schemeClr val="lt1"/>
              </a:solidFill>
            </a:endParaRPr>
          </a:p>
        </p:txBody>
      </p:sp>
      <p:pic>
        <p:nvPicPr>
          <p:cNvPr id="170" name="Google Shape;170;p20"/>
          <p:cNvPicPr preferRelativeResize="0"/>
          <p:nvPr/>
        </p:nvPicPr>
        <p:blipFill>
          <a:blip r:embed="rId3">
            <a:alphaModFix/>
          </a:blip>
          <a:stretch>
            <a:fillRect/>
          </a:stretch>
        </p:blipFill>
        <p:spPr>
          <a:xfrm>
            <a:off x="324675" y="675600"/>
            <a:ext cx="3863250" cy="2780374"/>
          </a:xfrm>
          <a:prstGeom prst="rect">
            <a:avLst/>
          </a:prstGeom>
          <a:noFill/>
          <a:ln>
            <a:noFill/>
          </a:ln>
        </p:spPr>
      </p:pic>
      <p:pic>
        <p:nvPicPr>
          <p:cNvPr id="171" name="Google Shape;171;p20"/>
          <p:cNvPicPr preferRelativeResize="0"/>
          <p:nvPr/>
        </p:nvPicPr>
        <p:blipFill>
          <a:blip r:embed="rId4">
            <a:alphaModFix/>
          </a:blip>
          <a:stretch>
            <a:fillRect/>
          </a:stretch>
        </p:blipFill>
        <p:spPr>
          <a:xfrm>
            <a:off x="170400" y="3406300"/>
            <a:ext cx="4306600" cy="1591200"/>
          </a:xfrm>
          <a:prstGeom prst="rect">
            <a:avLst/>
          </a:prstGeom>
          <a:noFill/>
          <a:ln>
            <a:noFill/>
          </a:ln>
          <a:effectLst>
            <a:outerShdw blurRad="57150" rotWithShape="0" algn="bl" dir="5400000" dist="19050">
              <a:srgbClr val="000000">
                <a:alpha val="50000"/>
              </a:srgbClr>
            </a:outerShdw>
          </a:effectLst>
        </p:spPr>
      </p:pic>
      <p:pic>
        <p:nvPicPr>
          <p:cNvPr id="172" name="Google Shape;172;p20"/>
          <p:cNvPicPr preferRelativeResize="0"/>
          <p:nvPr/>
        </p:nvPicPr>
        <p:blipFill>
          <a:blip r:embed="rId5">
            <a:alphaModFix/>
          </a:blip>
          <a:stretch>
            <a:fillRect/>
          </a:stretch>
        </p:blipFill>
        <p:spPr>
          <a:xfrm>
            <a:off x="4707500" y="666600"/>
            <a:ext cx="4306601" cy="4099025"/>
          </a:xfrm>
          <a:prstGeom prst="rect">
            <a:avLst/>
          </a:prstGeom>
          <a:noFill/>
          <a:ln>
            <a:noFill/>
          </a:ln>
        </p:spPr>
      </p:pic>
      <p:sp>
        <p:nvSpPr>
          <p:cNvPr id="173" name="Google Shape;173;p20"/>
          <p:cNvSpPr txBox="1"/>
          <p:nvPr/>
        </p:nvSpPr>
        <p:spPr>
          <a:xfrm>
            <a:off x="152400" y="152400"/>
            <a:ext cx="3791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Roboto"/>
                <a:ea typeface="Roboto"/>
                <a:cs typeface="Roboto"/>
                <a:sym typeface="Roboto"/>
              </a:rPr>
              <a:t>EVALUATION</a:t>
            </a:r>
            <a:r>
              <a:rPr b="1" lang="en" sz="2200">
                <a:solidFill>
                  <a:schemeClr val="dk1"/>
                </a:solidFill>
                <a:latin typeface="Roboto"/>
                <a:ea typeface="Roboto"/>
                <a:cs typeface="Roboto"/>
                <a:sym typeface="Roboto"/>
              </a:rPr>
              <a:t> </a:t>
            </a:r>
            <a:r>
              <a:rPr b="1" lang="en" sz="2200">
                <a:solidFill>
                  <a:schemeClr val="dk1"/>
                </a:solidFill>
                <a:latin typeface="Roboto"/>
                <a:ea typeface="Roboto"/>
                <a:cs typeface="Roboto"/>
                <a:sym typeface="Roboto"/>
              </a:rPr>
              <a:t>METRICS</a:t>
            </a:r>
            <a:endParaRPr b="1" sz="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474950" y="145025"/>
            <a:ext cx="4531800" cy="607800"/>
          </a:xfrm>
          <a:prstGeom prst="rect">
            <a:avLst/>
          </a:prstGeom>
          <a:solidFill>
            <a:srgbClr val="9225A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EVALUATION CRITERIA</a:t>
            </a:r>
            <a:endParaRPr b="1" sz="3000">
              <a:solidFill>
                <a:srgbClr val="FFFFFF"/>
              </a:solidFill>
              <a:latin typeface="Roboto"/>
              <a:ea typeface="Roboto"/>
              <a:cs typeface="Roboto"/>
              <a:sym typeface="Roboto"/>
            </a:endParaRPr>
          </a:p>
        </p:txBody>
      </p:sp>
      <p:grpSp>
        <p:nvGrpSpPr>
          <p:cNvPr id="179" name="Google Shape;179;p21"/>
          <p:cNvGrpSpPr/>
          <p:nvPr/>
        </p:nvGrpSpPr>
        <p:grpSpPr>
          <a:xfrm>
            <a:off x="308850" y="1194125"/>
            <a:ext cx="3558363" cy="973500"/>
            <a:chOff x="308850" y="1194125"/>
            <a:chExt cx="3558363" cy="973500"/>
          </a:xfrm>
        </p:grpSpPr>
        <p:cxnSp>
          <p:nvCxnSpPr>
            <p:cNvPr id="180" name="Google Shape;180;p21"/>
            <p:cNvCxnSpPr/>
            <p:nvPr/>
          </p:nvCxnSpPr>
          <p:spPr>
            <a:xfrm rot="10800000">
              <a:off x="2642013" y="1654113"/>
              <a:ext cx="1225200" cy="0"/>
            </a:xfrm>
            <a:prstGeom prst="straightConnector1">
              <a:avLst/>
            </a:prstGeom>
            <a:noFill/>
            <a:ln cap="flat" cmpd="sng" w="9525">
              <a:solidFill>
                <a:srgbClr val="9225A5"/>
              </a:solidFill>
              <a:prstDash val="solid"/>
              <a:round/>
              <a:headEnd len="sm" w="sm" type="none"/>
              <a:tailEnd len="med" w="med" type="oval"/>
            </a:ln>
          </p:spPr>
        </p:cxnSp>
        <p:sp>
          <p:nvSpPr>
            <p:cNvPr id="181" name="Google Shape;181;p21"/>
            <p:cNvSpPr txBox="1"/>
            <p:nvPr/>
          </p:nvSpPr>
          <p:spPr>
            <a:xfrm>
              <a:off x="308850" y="1194125"/>
              <a:ext cx="2124000" cy="9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 Accuracy (ACC)</a:t>
              </a:r>
              <a:endParaRPr b="1" sz="900">
                <a:latin typeface="Roboto"/>
                <a:ea typeface="Roboto"/>
                <a:cs typeface="Roboto"/>
                <a:sym typeface="Roboto"/>
              </a:endParaRPr>
            </a:p>
            <a:p>
              <a:pPr indent="0" lvl="0" marL="0" rtl="0" algn="l">
                <a:spcBef>
                  <a:spcPts val="0"/>
                </a:spcBef>
                <a:spcAft>
                  <a:spcPts val="1600"/>
                </a:spcAft>
                <a:buNone/>
              </a:pPr>
              <a:r>
                <a:rPr lang="en" sz="900">
                  <a:latin typeface="Roboto"/>
                  <a:ea typeface="Roboto"/>
                  <a:cs typeface="Roboto"/>
                  <a:sym typeface="Roboto"/>
                </a:rPr>
                <a:t>The proportion of correctly classified headlines (both sarcastic and non-sarcastic) to the total number of headlines.</a:t>
              </a:r>
              <a:endParaRPr b="1" sz="900">
                <a:latin typeface="Roboto"/>
                <a:ea typeface="Roboto"/>
                <a:cs typeface="Roboto"/>
                <a:sym typeface="Roboto"/>
              </a:endParaRPr>
            </a:p>
          </p:txBody>
        </p:sp>
      </p:grpSp>
      <p:grpSp>
        <p:nvGrpSpPr>
          <p:cNvPr id="182" name="Google Shape;182;p21"/>
          <p:cNvGrpSpPr/>
          <p:nvPr/>
        </p:nvGrpSpPr>
        <p:grpSpPr>
          <a:xfrm>
            <a:off x="226575" y="2608925"/>
            <a:ext cx="3345363" cy="1247100"/>
            <a:chOff x="226575" y="2608925"/>
            <a:chExt cx="3345363" cy="1247100"/>
          </a:xfrm>
        </p:grpSpPr>
        <p:cxnSp>
          <p:nvCxnSpPr>
            <p:cNvPr id="183" name="Google Shape;183;p21"/>
            <p:cNvCxnSpPr/>
            <p:nvPr/>
          </p:nvCxnSpPr>
          <p:spPr>
            <a:xfrm rot="10800000">
              <a:off x="2641938" y="3108425"/>
              <a:ext cx="930000" cy="0"/>
            </a:xfrm>
            <a:prstGeom prst="straightConnector1">
              <a:avLst/>
            </a:prstGeom>
            <a:noFill/>
            <a:ln cap="flat" cmpd="sng" w="9525">
              <a:solidFill>
                <a:srgbClr val="7F2090"/>
              </a:solidFill>
              <a:prstDash val="solid"/>
              <a:round/>
              <a:headEnd len="sm" w="sm" type="none"/>
              <a:tailEnd len="med" w="med" type="oval"/>
            </a:ln>
          </p:spPr>
        </p:cxnSp>
        <p:sp>
          <p:nvSpPr>
            <p:cNvPr id="184" name="Google Shape;184;p21"/>
            <p:cNvSpPr txBox="1"/>
            <p:nvPr/>
          </p:nvSpPr>
          <p:spPr>
            <a:xfrm>
              <a:off x="226575" y="2608925"/>
              <a:ext cx="2374800" cy="12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a:p>
              <a:pPr indent="0" lvl="0" marL="0" rtl="0" algn="ctr">
                <a:spcBef>
                  <a:spcPts val="0"/>
                </a:spcBef>
                <a:spcAft>
                  <a:spcPts val="0"/>
                </a:spcAft>
                <a:buNone/>
              </a:pPr>
              <a:r>
                <a:rPr b="1" lang="en" sz="1200">
                  <a:latin typeface="Roboto"/>
                  <a:ea typeface="Roboto"/>
                  <a:cs typeface="Roboto"/>
                  <a:sym typeface="Roboto"/>
                </a:rPr>
                <a:t>Precision and Recall</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Precision: The ratio of correctly predicted sarcastic headlines to all actual sarcastic headlines.</a:t>
              </a:r>
              <a:r>
                <a:rPr lang="en" sz="900">
                  <a:latin typeface="Roboto"/>
                  <a:ea typeface="Roboto"/>
                  <a:cs typeface="Roboto"/>
                  <a:sym typeface="Roboto"/>
                </a:rPr>
                <a:t>.</a:t>
              </a:r>
              <a:endParaRPr sz="900">
                <a:latin typeface="Roboto"/>
                <a:ea typeface="Roboto"/>
                <a:cs typeface="Roboto"/>
                <a:sym typeface="Roboto"/>
              </a:endParaRPr>
            </a:p>
            <a:p>
              <a:pPr indent="0" lvl="0" marL="0" rtl="0" algn="l">
                <a:spcBef>
                  <a:spcPts val="1600"/>
                </a:spcBef>
                <a:spcAft>
                  <a:spcPts val="1600"/>
                </a:spcAft>
                <a:buNone/>
              </a:pPr>
              <a:r>
                <a:rPr lang="en" sz="900">
                  <a:latin typeface="Roboto"/>
                  <a:ea typeface="Roboto"/>
                  <a:cs typeface="Roboto"/>
                  <a:sym typeface="Roboto"/>
                </a:rPr>
                <a:t>Recall:  The ratio of correctly predicted sarcastic headlines to all actual sarcastic headlines.</a:t>
              </a:r>
              <a:endParaRPr sz="900">
                <a:latin typeface="Roboto"/>
                <a:ea typeface="Roboto"/>
                <a:cs typeface="Roboto"/>
                <a:sym typeface="Roboto"/>
              </a:endParaRPr>
            </a:p>
          </p:txBody>
        </p:sp>
      </p:grpSp>
      <p:grpSp>
        <p:nvGrpSpPr>
          <p:cNvPr id="185" name="Google Shape;185;p21"/>
          <p:cNvGrpSpPr/>
          <p:nvPr/>
        </p:nvGrpSpPr>
        <p:grpSpPr>
          <a:xfrm>
            <a:off x="4657738" y="3688525"/>
            <a:ext cx="4174563" cy="973500"/>
            <a:chOff x="4657738" y="3688525"/>
            <a:chExt cx="4174563" cy="973500"/>
          </a:xfrm>
        </p:grpSpPr>
        <p:cxnSp>
          <p:nvCxnSpPr>
            <p:cNvPr id="186" name="Google Shape;186;p21"/>
            <p:cNvCxnSpPr/>
            <p:nvPr/>
          </p:nvCxnSpPr>
          <p:spPr>
            <a:xfrm>
              <a:off x="4657738" y="3854000"/>
              <a:ext cx="1838700" cy="0"/>
            </a:xfrm>
            <a:prstGeom prst="straightConnector1">
              <a:avLst/>
            </a:prstGeom>
            <a:noFill/>
            <a:ln cap="flat" cmpd="sng" w="9525">
              <a:solidFill>
                <a:srgbClr val="761E86"/>
              </a:solidFill>
              <a:prstDash val="solid"/>
              <a:round/>
              <a:headEnd len="sm" w="sm" type="none"/>
              <a:tailEnd len="med" w="med" type="oval"/>
            </a:ln>
          </p:spPr>
        </p:cxnSp>
        <p:sp>
          <p:nvSpPr>
            <p:cNvPr id="187" name="Google Shape;187;p21"/>
            <p:cNvSpPr txBox="1"/>
            <p:nvPr/>
          </p:nvSpPr>
          <p:spPr>
            <a:xfrm>
              <a:off x="6708300" y="3688525"/>
              <a:ext cx="2124000" cy="97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 F1-Score</a:t>
              </a:r>
              <a:endParaRPr b="1" sz="800">
                <a:latin typeface="Roboto"/>
                <a:ea typeface="Roboto"/>
                <a:cs typeface="Roboto"/>
                <a:sym typeface="Roboto"/>
              </a:endParaRPr>
            </a:p>
            <a:p>
              <a:pPr indent="0" lvl="0" marL="0" rtl="0" algn="l">
                <a:spcBef>
                  <a:spcPts val="0"/>
                </a:spcBef>
                <a:spcAft>
                  <a:spcPts val="1600"/>
                </a:spcAft>
                <a:buNone/>
              </a:pPr>
              <a:r>
                <a:rPr lang="en" sz="900">
                  <a:latin typeface="Roboto"/>
                  <a:ea typeface="Roboto"/>
                  <a:cs typeface="Roboto"/>
                  <a:sym typeface="Roboto"/>
                </a:rPr>
                <a:t>T</a:t>
              </a:r>
              <a:r>
                <a:rPr lang="en" sz="1000">
                  <a:latin typeface="Roboto"/>
                  <a:ea typeface="Roboto"/>
                  <a:cs typeface="Roboto"/>
                  <a:sym typeface="Roboto"/>
                </a:rPr>
                <a:t>he harmonic mean of precision and recall, combining both metrics into a single value.</a:t>
              </a:r>
              <a:endParaRPr b="1" sz="1000">
                <a:latin typeface="Roboto"/>
                <a:ea typeface="Roboto"/>
                <a:cs typeface="Roboto"/>
                <a:sym typeface="Roboto"/>
              </a:endParaRPr>
            </a:p>
          </p:txBody>
        </p:sp>
      </p:grpSp>
      <p:grpSp>
        <p:nvGrpSpPr>
          <p:cNvPr id="188" name="Google Shape;188;p21"/>
          <p:cNvGrpSpPr/>
          <p:nvPr/>
        </p:nvGrpSpPr>
        <p:grpSpPr>
          <a:xfrm>
            <a:off x="5209838" y="858625"/>
            <a:ext cx="3787813" cy="1247100"/>
            <a:chOff x="5209838" y="858625"/>
            <a:chExt cx="3787813" cy="1247100"/>
          </a:xfrm>
        </p:grpSpPr>
        <p:sp>
          <p:nvSpPr>
            <p:cNvPr id="189" name="Google Shape;189;p21"/>
            <p:cNvSpPr txBox="1"/>
            <p:nvPr/>
          </p:nvSpPr>
          <p:spPr>
            <a:xfrm>
              <a:off x="6496550" y="858625"/>
              <a:ext cx="2501100" cy="1247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200">
                <a:latin typeface="Roboto"/>
                <a:ea typeface="Roboto"/>
                <a:cs typeface="Roboto"/>
                <a:sym typeface="Roboto"/>
              </a:endParaRPr>
            </a:p>
            <a:p>
              <a:pPr indent="0" lvl="0" marL="0" rtl="0" algn="just">
                <a:spcBef>
                  <a:spcPts val="0"/>
                </a:spcBef>
                <a:spcAft>
                  <a:spcPts val="0"/>
                </a:spcAft>
                <a:buNone/>
              </a:pPr>
              <a:r>
                <a:rPr b="1" lang="en" sz="1200">
                  <a:latin typeface="Roboto"/>
                  <a:ea typeface="Roboto"/>
                  <a:cs typeface="Roboto"/>
                  <a:sym typeface="Roboto"/>
                </a:rPr>
                <a:t>Confusion Matrix Analysis</a:t>
              </a:r>
              <a:endParaRPr b="1" sz="1200">
                <a:latin typeface="Roboto"/>
                <a:ea typeface="Roboto"/>
                <a:cs typeface="Roboto"/>
                <a:sym typeface="Roboto"/>
              </a:endParaRPr>
            </a:p>
            <a:p>
              <a:pPr indent="0" lvl="0" marL="0" rtl="0" algn="just">
                <a:spcBef>
                  <a:spcPts val="0"/>
                </a:spcBef>
                <a:spcAft>
                  <a:spcPts val="0"/>
                </a:spcAft>
                <a:buNone/>
              </a:pPr>
              <a:r>
                <a:rPr lang="en" sz="800">
                  <a:latin typeface="Roboto"/>
                  <a:ea typeface="Roboto"/>
                  <a:cs typeface="Roboto"/>
                  <a:sym typeface="Roboto"/>
                </a:rPr>
                <a:t>True Positives (TP): Sarcastic headlines correctly classified.</a:t>
              </a:r>
              <a:endParaRPr sz="800">
                <a:latin typeface="Roboto"/>
                <a:ea typeface="Roboto"/>
                <a:cs typeface="Roboto"/>
                <a:sym typeface="Roboto"/>
              </a:endParaRPr>
            </a:p>
            <a:p>
              <a:pPr indent="0" lvl="0" marL="0" rtl="0" algn="just">
                <a:spcBef>
                  <a:spcPts val="0"/>
                </a:spcBef>
                <a:spcAft>
                  <a:spcPts val="0"/>
                </a:spcAft>
                <a:buNone/>
              </a:pPr>
              <a:r>
                <a:rPr lang="en" sz="800">
                  <a:latin typeface="Roboto"/>
                  <a:ea typeface="Roboto"/>
                  <a:cs typeface="Roboto"/>
                  <a:sym typeface="Roboto"/>
                </a:rPr>
                <a:t>True Negatives (TN): Non-sarcastic headlines correctly classified.</a:t>
              </a:r>
              <a:endParaRPr sz="800">
                <a:latin typeface="Roboto"/>
                <a:ea typeface="Roboto"/>
                <a:cs typeface="Roboto"/>
                <a:sym typeface="Roboto"/>
              </a:endParaRPr>
            </a:p>
            <a:p>
              <a:pPr indent="0" lvl="0" marL="0" rtl="0" algn="just">
                <a:spcBef>
                  <a:spcPts val="0"/>
                </a:spcBef>
                <a:spcAft>
                  <a:spcPts val="0"/>
                </a:spcAft>
                <a:buNone/>
              </a:pPr>
              <a:r>
                <a:rPr lang="en" sz="800">
                  <a:latin typeface="Roboto"/>
                  <a:ea typeface="Roboto"/>
                  <a:cs typeface="Roboto"/>
                  <a:sym typeface="Roboto"/>
                </a:rPr>
                <a:t>False Positives (FP): Non-sarcastic headlines incorrectly classified as sarcastic.</a:t>
              </a:r>
              <a:endParaRPr sz="800">
                <a:latin typeface="Roboto"/>
                <a:ea typeface="Roboto"/>
                <a:cs typeface="Roboto"/>
                <a:sym typeface="Roboto"/>
              </a:endParaRPr>
            </a:p>
            <a:p>
              <a:pPr indent="0" lvl="0" marL="0" rtl="0" algn="just">
                <a:spcBef>
                  <a:spcPts val="0"/>
                </a:spcBef>
                <a:spcAft>
                  <a:spcPts val="0"/>
                </a:spcAft>
                <a:buNone/>
              </a:pPr>
              <a:r>
                <a:rPr lang="en" sz="800">
                  <a:latin typeface="Roboto"/>
                  <a:ea typeface="Roboto"/>
                  <a:cs typeface="Roboto"/>
                  <a:sym typeface="Roboto"/>
                </a:rPr>
                <a:t>False Negatives (FN): Sarcastic headlines incorrectly classified as non-sarcastic.</a:t>
              </a:r>
              <a:endParaRPr sz="800">
                <a:latin typeface="Roboto"/>
                <a:ea typeface="Roboto"/>
                <a:cs typeface="Roboto"/>
                <a:sym typeface="Roboto"/>
              </a:endParaRPr>
            </a:p>
            <a:p>
              <a:pPr indent="0" lvl="0" marL="0" rtl="0" algn="just">
                <a:spcBef>
                  <a:spcPts val="0"/>
                </a:spcBef>
                <a:spcAft>
                  <a:spcPts val="0"/>
                </a:spcAft>
                <a:buNone/>
              </a:pPr>
              <a:r>
                <a:t/>
              </a:r>
              <a:endParaRPr sz="800">
                <a:latin typeface="Roboto"/>
                <a:ea typeface="Roboto"/>
                <a:cs typeface="Roboto"/>
                <a:sym typeface="Roboto"/>
              </a:endParaRPr>
            </a:p>
            <a:p>
              <a:pPr indent="0" lvl="0" marL="0" rtl="0" algn="just">
                <a:spcBef>
                  <a:spcPts val="0"/>
                </a:spcBef>
                <a:spcAft>
                  <a:spcPts val="1600"/>
                </a:spcAft>
                <a:buNone/>
              </a:pPr>
              <a:r>
                <a:t/>
              </a:r>
              <a:endParaRPr b="1" sz="800">
                <a:latin typeface="Roboto"/>
                <a:ea typeface="Roboto"/>
                <a:cs typeface="Roboto"/>
                <a:sym typeface="Roboto"/>
              </a:endParaRPr>
            </a:p>
          </p:txBody>
        </p:sp>
        <p:cxnSp>
          <p:nvCxnSpPr>
            <p:cNvPr id="190" name="Google Shape;190;p21"/>
            <p:cNvCxnSpPr/>
            <p:nvPr/>
          </p:nvCxnSpPr>
          <p:spPr>
            <a:xfrm>
              <a:off x="5209838" y="1654113"/>
              <a:ext cx="1286700" cy="0"/>
            </a:xfrm>
            <a:prstGeom prst="straightConnector1">
              <a:avLst/>
            </a:prstGeom>
            <a:noFill/>
            <a:ln cap="flat" cmpd="sng" w="9525">
              <a:solidFill>
                <a:srgbClr val="551561"/>
              </a:solidFill>
              <a:prstDash val="solid"/>
              <a:round/>
              <a:headEnd len="sm" w="sm" type="none"/>
              <a:tailEnd len="med" w="med" type="oval"/>
            </a:ln>
          </p:spPr>
        </p:cxnSp>
      </p:grpSp>
      <p:grpSp>
        <p:nvGrpSpPr>
          <p:cNvPr id="191" name="Google Shape;191;p21"/>
          <p:cNvGrpSpPr/>
          <p:nvPr/>
        </p:nvGrpSpPr>
        <p:grpSpPr>
          <a:xfrm>
            <a:off x="5610288" y="2369879"/>
            <a:ext cx="3387213" cy="1149300"/>
            <a:chOff x="5610288" y="2369879"/>
            <a:chExt cx="3387213" cy="1149300"/>
          </a:xfrm>
        </p:grpSpPr>
        <p:cxnSp>
          <p:nvCxnSpPr>
            <p:cNvPr id="192" name="Google Shape;192;p21"/>
            <p:cNvCxnSpPr/>
            <p:nvPr/>
          </p:nvCxnSpPr>
          <p:spPr>
            <a:xfrm>
              <a:off x="5610288" y="2775650"/>
              <a:ext cx="886200" cy="0"/>
            </a:xfrm>
            <a:prstGeom prst="straightConnector1">
              <a:avLst/>
            </a:prstGeom>
            <a:noFill/>
            <a:ln cap="flat" cmpd="sng" w="9525">
              <a:solidFill>
                <a:srgbClr val="701C7F"/>
              </a:solidFill>
              <a:prstDash val="solid"/>
              <a:round/>
              <a:headEnd len="sm" w="sm" type="none"/>
              <a:tailEnd len="med" w="med" type="oval"/>
            </a:ln>
          </p:spPr>
        </p:cxnSp>
        <p:sp>
          <p:nvSpPr>
            <p:cNvPr id="193" name="Google Shape;193;p21"/>
            <p:cNvSpPr txBox="1"/>
            <p:nvPr/>
          </p:nvSpPr>
          <p:spPr>
            <a:xfrm>
              <a:off x="6696500" y="2369879"/>
              <a:ext cx="2301000" cy="11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Training and validation accuracy </a:t>
              </a:r>
              <a:endParaRPr b="1" sz="1200">
                <a:latin typeface="Roboto"/>
                <a:ea typeface="Roboto"/>
                <a:cs typeface="Roboto"/>
                <a:sym typeface="Roboto"/>
              </a:endParaRPr>
            </a:p>
            <a:p>
              <a:pPr indent="0" lvl="0" marL="0" rtl="0" algn="l">
                <a:spcBef>
                  <a:spcPts val="0"/>
                </a:spcBef>
                <a:spcAft>
                  <a:spcPts val="1600"/>
                </a:spcAft>
                <a:buNone/>
              </a:pPr>
              <a:r>
                <a:rPr lang="en" sz="900">
                  <a:latin typeface="Roboto"/>
                  <a:ea typeface="Roboto"/>
                  <a:cs typeface="Roboto"/>
                  <a:sym typeface="Roboto"/>
                </a:rPr>
                <a:t>The training accuracy curve shows how well the model fits the training data over time, indicating convergence and potential overfitting. Meanwhile, the validation accuracy curve evaluates the model's ability to generalize to unseen data.</a:t>
              </a:r>
              <a:endParaRPr sz="600">
                <a:latin typeface="Roboto"/>
                <a:ea typeface="Roboto"/>
                <a:cs typeface="Roboto"/>
                <a:sym typeface="Roboto"/>
              </a:endParaRPr>
            </a:p>
          </p:txBody>
        </p:sp>
      </p:grpSp>
      <p:grpSp>
        <p:nvGrpSpPr>
          <p:cNvPr id="194" name="Google Shape;194;p21"/>
          <p:cNvGrpSpPr/>
          <p:nvPr/>
        </p:nvGrpSpPr>
        <p:grpSpPr>
          <a:xfrm>
            <a:off x="2601236" y="654951"/>
            <a:ext cx="3922200" cy="3915924"/>
            <a:chOff x="2610905" y="610653"/>
            <a:chExt cx="3922200" cy="3922200"/>
          </a:xfrm>
        </p:grpSpPr>
        <p:sp>
          <p:nvSpPr>
            <p:cNvPr id="195" name="Google Shape;195;p21"/>
            <p:cNvSpPr/>
            <p:nvPr/>
          </p:nvSpPr>
          <p:spPr>
            <a:xfrm rot="-4980021">
              <a:off x="3204123" y="1186472"/>
              <a:ext cx="2771960" cy="2771960"/>
            </a:xfrm>
            <a:prstGeom prst="blockArc">
              <a:avLst>
                <a:gd fmla="val 12602522" name="adj1"/>
                <a:gd fmla="val 16867657" name="adj2"/>
                <a:gd fmla="val 20844" name="adj3"/>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7920309">
              <a:off x="3183402" y="1183149"/>
              <a:ext cx="2777207" cy="2777207"/>
            </a:xfrm>
            <a:prstGeom prst="blockArc">
              <a:avLst>
                <a:gd fmla="val 12602522" name="adj1"/>
                <a:gd fmla="val 16867657" name="adj2"/>
                <a:gd fmla="val 20844" name="adj3"/>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rot="3600063">
              <a:off x="3186335" y="1195681"/>
              <a:ext cx="2777488" cy="2777488"/>
            </a:xfrm>
            <a:prstGeom prst="blockArc">
              <a:avLst>
                <a:gd fmla="val 12602522" name="adj1"/>
                <a:gd fmla="val 16867657" name="adj2"/>
                <a:gd fmla="val 20844" name="adj3"/>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rot="4024705">
              <a:off x="5326681" y="1940898"/>
              <a:ext cx="578477" cy="579147"/>
            </a:xfrm>
            <a:prstGeom prst="pie">
              <a:avLst>
                <a:gd fmla="val 6190354" name="adj1"/>
                <a:gd fmla="val 14996165" name="adj2"/>
              </a:avLst>
            </a:prstGeom>
            <a:solidFill>
              <a:srgbClr val="701C7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rot="-6816027">
              <a:off x="5326729" y="1940918"/>
              <a:ext cx="578485" cy="579035"/>
            </a:xfrm>
            <a:prstGeom prst="pie">
              <a:avLst>
                <a:gd fmla="val 4028252" name="adj1"/>
                <a:gd fmla="val 17183677"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rot="-9359762">
              <a:off x="3193941" y="1176205"/>
              <a:ext cx="2777287" cy="2777287"/>
            </a:xfrm>
            <a:prstGeom prst="blockArc">
              <a:avLst>
                <a:gd fmla="val 12602522" name="adj1"/>
                <a:gd fmla="val 16867657" name="adj2"/>
                <a:gd fmla="val 20844" name="adj3"/>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8936366">
              <a:off x="3659126" y="3173505"/>
              <a:ext cx="578551" cy="578963"/>
            </a:xfrm>
            <a:prstGeom prst="pie">
              <a:avLst>
                <a:gd fmla="val 6190354" name="adj1"/>
                <a:gd fmla="val 14996165" name="adj2"/>
              </a:avLst>
            </a:prstGeom>
            <a:solidFill>
              <a:srgbClr val="7F20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1824498">
              <a:off x="3659375" y="3173497"/>
              <a:ext cx="578475" cy="578885"/>
            </a:xfrm>
            <a:prstGeom prst="pie">
              <a:avLst>
                <a:gd fmla="val 4028252" name="adj1"/>
                <a:gd fmla="val 17183677" name="adj2"/>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rot="-600092">
              <a:off x="3198852" y="1195456"/>
              <a:ext cx="2777611" cy="2777611"/>
            </a:xfrm>
            <a:prstGeom prst="blockArc">
              <a:avLst>
                <a:gd fmla="val 12513247" name="adj1"/>
                <a:gd fmla="val 16867657" name="adj2"/>
                <a:gd fmla="val 20844" name="adj3"/>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rot="-176551">
              <a:off x="4312105" y="1195442"/>
              <a:ext cx="578563" cy="579162"/>
            </a:xfrm>
            <a:prstGeom prst="pie">
              <a:avLst>
                <a:gd fmla="val 6190354" name="adj1"/>
                <a:gd fmla="val 14996165" name="adj2"/>
              </a:avLst>
            </a:prstGeom>
            <a:solidFill>
              <a:srgbClr val="55156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584085">
              <a:off x="4312088" y="1195622"/>
              <a:ext cx="578340" cy="578939"/>
            </a:xfrm>
            <a:prstGeom prst="pie">
              <a:avLst>
                <a:gd fmla="val 4028252" name="adj1"/>
                <a:gd fmla="val 17183677" name="adj2"/>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8344778">
              <a:off x="4940929" y="3162886"/>
              <a:ext cx="578465" cy="578888"/>
            </a:xfrm>
            <a:prstGeom prst="pie">
              <a:avLst>
                <a:gd fmla="val 6190354" name="adj1"/>
                <a:gd fmla="val 14996165" name="adj2"/>
              </a:avLst>
            </a:prstGeom>
            <a:solidFill>
              <a:srgbClr val="761E8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rot="-2495643">
              <a:off x="4941000" y="3162728"/>
              <a:ext cx="578445" cy="579093"/>
            </a:xfrm>
            <a:prstGeom prst="pie">
              <a:avLst>
                <a:gd fmla="val 4028252" name="adj1"/>
                <a:gd fmla="val 17183677" name="adj2"/>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4556960">
              <a:off x="3257335" y="1939059"/>
              <a:ext cx="578302" cy="578957"/>
            </a:xfrm>
            <a:prstGeom prst="pie">
              <a:avLst>
                <a:gd fmla="val 6190354" name="adj1"/>
                <a:gd fmla="val 14996165" name="adj2"/>
              </a:avLst>
            </a:prstGeom>
            <a:solidFill>
              <a:srgbClr val="9225A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rot="6204541">
              <a:off x="3257468" y="1938977"/>
              <a:ext cx="578264" cy="578917"/>
            </a:xfrm>
            <a:prstGeom prst="pie">
              <a:avLst>
                <a:gd fmla="val 4028252" name="adj1"/>
                <a:gd fmla="val 17183677" name="adj2"/>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211" name="Google Shape;211;p21"/>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212" name="Google Shape;212;p21"/>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213" name="Google Shape;213;p21"/>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214" name="Google Shape;214;p21"/>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