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4"/>
  </p:notesMasterIdLst>
  <p:handoutMasterIdLst>
    <p:handoutMasterId r:id="rId25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23" r:id="rId12"/>
    <p:sldId id="318" r:id="rId13"/>
    <p:sldId id="324" r:id="rId14"/>
    <p:sldId id="319" r:id="rId15"/>
    <p:sldId id="325" r:id="rId16"/>
    <p:sldId id="322" r:id="rId17"/>
    <p:sldId id="326" r:id="rId18"/>
    <p:sldId id="327" r:id="rId19"/>
    <p:sldId id="328" r:id="rId20"/>
    <p:sldId id="329" r:id="rId21"/>
    <p:sldId id="330" r:id="rId22"/>
    <p:sldId id="297" r:id="rId2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80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1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76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89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99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27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1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rutilap/html-portfolio.git" TargetMode="External"/><Relationship Id="rId2" Type="http://schemas.openxmlformats.org/officeDocument/2006/relationships/hyperlink" Target="https://github.com/Shrutilap/Missy-resume.git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Shrutilap/colour-vocab-website.git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Web development internship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progress: week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Section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r>
              <a:rPr lang="en-US" dirty="0"/>
              <a:t>Multipage Websites</a:t>
            </a:r>
          </a:p>
        </p:txBody>
      </p:sp>
    </p:spTree>
    <p:extLst>
      <p:ext uri="{BB962C8B-B14F-4D97-AF65-F5344CB8AC3E}">
        <p14:creationId xmlns:p14="http://schemas.microsoft.com/office/powerpoint/2010/main" val="1912557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EDE079-5D43-5C22-5813-332F348D4082}"/>
              </a:ext>
            </a:extLst>
          </p:cNvPr>
          <p:cNvSpPr txBox="1"/>
          <p:nvPr/>
        </p:nvSpPr>
        <p:spPr>
          <a:xfrm>
            <a:off x="1366683" y="692943"/>
            <a:ext cx="98715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Computer File paths : </a:t>
            </a:r>
          </a:p>
          <a:p>
            <a:endParaRPr lang="en-IN" dirty="0">
              <a:solidFill>
                <a:schemeClr val="accent6"/>
              </a:solidFill>
            </a:endParaRPr>
          </a:p>
          <a:p>
            <a:r>
              <a:rPr lang="en-IN" dirty="0">
                <a:solidFill>
                  <a:schemeClr val="accent6"/>
                </a:solidFill>
              </a:rPr>
              <a:t>../  </a:t>
            </a:r>
            <a:r>
              <a:rPr lang="en-IN" dirty="0">
                <a:solidFill>
                  <a:schemeClr val="accent6"/>
                </a:solidFill>
                <a:sym typeface="Wingdings" panose="05000000000000000000" pitchFamily="2" charset="2"/>
              </a:rPr>
              <a:t> go up a level out of the current working directory.</a:t>
            </a:r>
          </a:p>
          <a:p>
            <a:r>
              <a:rPr lang="en-IN" dirty="0">
                <a:solidFill>
                  <a:schemeClr val="accent6"/>
                </a:solidFill>
                <a:sym typeface="Wingdings" panose="05000000000000000000" pitchFamily="2" charset="2"/>
              </a:rPr>
              <a:t>./    stay in the same directory.</a:t>
            </a:r>
          </a:p>
          <a:p>
            <a:endParaRPr lang="en-IN" dirty="0">
              <a:solidFill>
                <a:schemeClr val="accent6"/>
              </a:solidFill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chemeClr val="accent6"/>
                </a:solidFill>
                <a:sym typeface="Wingdings" panose="05000000000000000000" pitchFamily="2" charset="2"/>
              </a:rPr>
              <a:t>Multiple webpages can be added using anchor tags and </a:t>
            </a:r>
            <a:r>
              <a:rPr lang="en-IN" dirty="0" err="1">
                <a:solidFill>
                  <a:schemeClr val="accent6"/>
                </a:solidFill>
                <a:sym typeface="Wingdings" panose="05000000000000000000" pitchFamily="2" charset="2"/>
              </a:rPr>
              <a:t>hrefs</a:t>
            </a:r>
            <a:r>
              <a:rPr lang="en-IN" dirty="0">
                <a:solidFill>
                  <a:schemeClr val="accent6"/>
                </a:solidFill>
                <a:sym typeface="Wingdings" panose="05000000000000000000" pitchFamily="2" charset="2"/>
              </a:rPr>
              <a:t>.</a:t>
            </a:r>
          </a:p>
          <a:p>
            <a:endParaRPr lang="en-IN" dirty="0">
              <a:solidFill>
                <a:schemeClr val="accent6"/>
              </a:solidFill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chemeClr val="accent6"/>
                </a:solidFill>
                <a:sym typeface="Wingdings" panose="05000000000000000000" pitchFamily="2" charset="2"/>
              </a:rPr>
              <a:t>HTML Boilerplate:</a:t>
            </a:r>
          </a:p>
          <a:p>
            <a:endParaRPr lang="en-IN" dirty="0">
              <a:solidFill>
                <a:schemeClr val="accent6"/>
              </a:solidFill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chemeClr val="accent6"/>
                </a:solidFill>
                <a:sym typeface="Wingdings" panose="05000000000000000000" pitchFamily="2" charset="2"/>
              </a:rPr>
              <a:t>&lt;!DOCTYPE html&gt;</a:t>
            </a:r>
          </a:p>
          <a:p>
            <a:r>
              <a:rPr lang="en-IN" dirty="0">
                <a:solidFill>
                  <a:schemeClr val="accent6"/>
                </a:solidFill>
                <a:sym typeface="Wingdings" panose="05000000000000000000" pitchFamily="2" charset="2"/>
              </a:rPr>
              <a:t>&lt;html lang="en"&gt;</a:t>
            </a:r>
          </a:p>
          <a:p>
            <a:r>
              <a:rPr lang="en-IN" dirty="0">
                <a:solidFill>
                  <a:schemeClr val="accent6"/>
                </a:solidFill>
                <a:sym typeface="Wingdings" panose="05000000000000000000" pitchFamily="2" charset="2"/>
              </a:rPr>
              <a:t>&lt;head&gt;</a:t>
            </a:r>
          </a:p>
          <a:p>
            <a:r>
              <a:rPr lang="en-IN" dirty="0">
                <a:solidFill>
                  <a:schemeClr val="accent6"/>
                </a:solidFill>
                <a:sym typeface="Wingdings" panose="05000000000000000000" pitchFamily="2" charset="2"/>
              </a:rPr>
              <a:t>  &lt;meta charset="UTF-8"&gt;</a:t>
            </a:r>
          </a:p>
          <a:p>
            <a:r>
              <a:rPr lang="en-IN" dirty="0">
                <a:solidFill>
                  <a:schemeClr val="accent6"/>
                </a:solidFill>
                <a:sym typeface="Wingdings" panose="05000000000000000000" pitchFamily="2" charset="2"/>
              </a:rPr>
              <a:t>  &lt;meta name="viewport" content="width=device-width, initial-scale=1.0"&gt;</a:t>
            </a:r>
          </a:p>
          <a:p>
            <a:r>
              <a:rPr lang="en-IN" dirty="0">
                <a:solidFill>
                  <a:schemeClr val="accent6"/>
                </a:solidFill>
                <a:sym typeface="Wingdings" panose="05000000000000000000" pitchFamily="2" charset="2"/>
              </a:rPr>
              <a:t>  &lt;title&gt;Document&lt;/title&gt;</a:t>
            </a:r>
          </a:p>
          <a:p>
            <a:r>
              <a:rPr lang="en-IN" dirty="0">
                <a:solidFill>
                  <a:schemeClr val="accent6"/>
                </a:solidFill>
                <a:sym typeface="Wingdings" panose="05000000000000000000" pitchFamily="2" charset="2"/>
              </a:rPr>
              <a:t>&lt;/head&gt;</a:t>
            </a:r>
          </a:p>
          <a:p>
            <a:r>
              <a:rPr lang="en-IN" dirty="0">
                <a:solidFill>
                  <a:schemeClr val="accent6"/>
                </a:solidFill>
                <a:sym typeface="Wingdings" panose="05000000000000000000" pitchFamily="2" charset="2"/>
              </a:rPr>
              <a:t>&lt;body&gt;</a:t>
            </a:r>
          </a:p>
          <a:p>
            <a:r>
              <a:rPr lang="en-IN" dirty="0">
                <a:solidFill>
                  <a:schemeClr val="accent6"/>
                </a:solidFill>
                <a:sym typeface="Wingdings" panose="05000000000000000000" pitchFamily="2" charset="2"/>
              </a:rPr>
              <a:t>  </a:t>
            </a:r>
          </a:p>
          <a:p>
            <a:r>
              <a:rPr lang="en-IN" dirty="0">
                <a:solidFill>
                  <a:schemeClr val="accent6"/>
                </a:solidFill>
                <a:sym typeface="Wingdings" panose="05000000000000000000" pitchFamily="2" charset="2"/>
              </a:rPr>
              <a:t>&lt;/body&gt;</a:t>
            </a:r>
          </a:p>
          <a:p>
            <a:r>
              <a:rPr lang="en-IN" dirty="0">
                <a:solidFill>
                  <a:schemeClr val="accent6"/>
                </a:solidFill>
                <a:sym typeface="Wingdings" panose="05000000000000000000" pitchFamily="2" charset="2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Section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r>
              <a:rPr lang="en-US" dirty="0"/>
              <a:t>Introduction to CSS</a:t>
            </a:r>
          </a:p>
        </p:txBody>
      </p:sp>
    </p:spTree>
    <p:extLst>
      <p:ext uri="{BB962C8B-B14F-4D97-AF65-F5344CB8AC3E}">
        <p14:creationId xmlns:p14="http://schemas.microsoft.com/office/powerpoint/2010/main" val="1122821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87ADC7-F8A2-5EFB-D5B2-D5089FBD5849}"/>
              </a:ext>
            </a:extLst>
          </p:cNvPr>
          <p:cNvSpPr txBox="1"/>
          <p:nvPr/>
        </p:nvSpPr>
        <p:spPr>
          <a:xfrm>
            <a:off x="904568" y="457199"/>
            <a:ext cx="10382864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6"/>
                </a:solidFill>
              </a:rPr>
              <a:t>Adding CSS to the website:</a:t>
            </a:r>
          </a:p>
          <a:p>
            <a:endParaRPr lang="en-IN" sz="32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/>
                </a:solidFill>
              </a:rPr>
              <a:t>Inline – CSS added to a single element.</a:t>
            </a:r>
          </a:p>
          <a:p>
            <a:r>
              <a:rPr lang="en-IN" dirty="0">
                <a:solidFill>
                  <a:schemeClr val="accent6"/>
                </a:solidFill>
              </a:rPr>
              <a:t>&lt;!DOCTYPE html&gt;</a:t>
            </a:r>
          </a:p>
          <a:p>
            <a:r>
              <a:rPr lang="en-IN" dirty="0">
                <a:solidFill>
                  <a:schemeClr val="accent6"/>
                </a:solidFill>
              </a:rPr>
              <a:t>&lt;html lang="en"&gt;</a:t>
            </a:r>
          </a:p>
          <a:p>
            <a:endParaRPr lang="en-IN" dirty="0">
              <a:solidFill>
                <a:schemeClr val="accent6"/>
              </a:solidFill>
            </a:endParaRPr>
          </a:p>
          <a:p>
            <a:r>
              <a:rPr lang="en-IN" dirty="0">
                <a:solidFill>
                  <a:schemeClr val="accent6"/>
                </a:solidFill>
              </a:rPr>
              <a:t>&lt;head&gt;</a:t>
            </a:r>
          </a:p>
          <a:p>
            <a:r>
              <a:rPr lang="en-IN" dirty="0">
                <a:solidFill>
                  <a:schemeClr val="accent6"/>
                </a:solidFill>
              </a:rPr>
              <a:t>  &lt;meta charset="UTF-8"&gt;</a:t>
            </a:r>
          </a:p>
          <a:p>
            <a:r>
              <a:rPr lang="en-IN" dirty="0">
                <a:solidFill>
                  <a:schemeClr val="accent6"/>
                </a:solidFill>
              </a:rPr>
              <a:t>  &lt;title&gt;Inline&lt;/title&gt;</a:t>
            </a:r>
          </a:p>
          <a:p>
            <a:r>
              <a:rPr lang="en-IN" dirty="0">
                <a:solidFill>
                  <a:schemeClr val="accent6"/>
                </a:solidFill>
              </a:rPr>
              <a:t>&lt;/head&gt;</a:t>
            </a:r>
          </a:p>
          <a:p>
            <a:endParaRPr lang="en-IN" dirty="0">
              <a:solidFill>
                <a:schemeClr val="accent6"/>
              </a:solidFill>
            </a:endParaRPr>
          </a:p>
          <a:p>
            <a:r>
              <a:rPr lang="en-IN" dirty="0">
                <a:solidFill>
                  <a:schemeClr val="accent6"/>
                </a:solidFill>
              </a:rPr>
              <a:t>&lt;body&gt;</a:t>
            </a:r>
          </a:p>
          <a:p>
            <a:r>
              <a:rPr lang="en-IN" dirty="0">
                <a:solidFill>
                  <a:schemeClr val="accent6"/>
                </a:solidFill>
              </a:rPr>
              <a:t>&lt;h1 style = "color : blue;"&gt;Style Me in Blue!&lt;/h1&gt;</a:t>
            </a:r>
          </a:p>
          <a:p>
            <a:r>
              <a:rPr lang="en-IN" dirty="0">
                <a:solidFill>
                  <a:schemeClr val="accent6"/>
                </a:solidFill>
              </a:rPr>
              <a:t>&lt;/body&gt;</a:t>
            </a:r>
          </a:p>
          <a:p>
            <a:endParaRPr lang="en-IN" dirty="0">
              <a:solidFill>
                <a:schemeClr val="accent6"/>
              </a:solidFill>
            </a:endParaRPr>
          </a:p>
          <a:p>
            <a:endParaRPr lang="en-IN" dirty="0">
              <a:solidFill>
                <a:schemeClr val="accent6"/>
              </a:solidFill>
            </a:endParaRPr>
          </a:p>
          <a:p>
            <a:endParaRPr lang="en-IN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/>
                </a:solidFill>
              </a:rPr>
              <a:t>External – Can be applied to a multipage website as well.</a:t>
            </a:r>
          </a:p>
          <a:p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87ADC7-F8A2-5EFB-D5B2-D5089FBD5849}"/>
              </a:ext>
            </a:extLst>
          </p:cNvPr>
          <p:cNvSpPr txBox="1"/>
          <p:nvPr/>
        </p:nvSpPr>
        <p:spPr>
          <a:xfrm>
            <a:off x="1043162" y="737187"/>
            <a:ext cx="10382864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6"/>
                </a:solidFill>
              </a:rPr>
              <a:t>Adding CSS to the website:</a:t>
            </a:r>
          </a:p>
          <a:p>
            <a:endParaRPr lang="en-IN" sz="32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/>
                </a:solidFill>
              </a:rPr>
              <a:t>Internal – Adding CSS to an entire webpage</a:t>
            </a:r>
          </a:p>
          <a:p>
            <a:endParaRPr lang="en-IN" dirty="0">
              <a:solidFill>
                <a:schemeClr val="accent6"/>
              </a:solidFill>
            </a:endParaRPr>
          </a:p>
          <a:p>
            <a:r>
              <a:rPr lang="en-IN" dirty="0">
                <a:solidFill>
                  <a:schemeClr val="accent6"/>
                </a:solidFill>
              </a:rPr>
              <a:t>&lt;!DOCTYPE html&gt;</a:t>
            </a:r>
          </a:p>
          <a:p>
            <a:r>
              <a:rPr lang="en-IN" dirty="0">
                <a:solidFill>
                  <a:schemeClr val="accent6"/>
                </a:solidFill>
              </a:rPr>
              <a:t>&lt;html lang="en"&gt;</a:t>
            </a:r>
          </a:p>
          <a:p>
            <a:endParaRPr lang="en-IN" dirty="0">
              <a:solidFill>
                <a:schemeClr val="accent6"/>
              </a:solidFill>
            </a:endParaRPr>
          </a:p>
          <a:p>
            <a:r>
              <a:rPr lang="en-IN" dirty="0">
                <a:solidFill>
                  <a:schemeClr val="accent6"/>
                </a:solidFill>
              </a:rPr>
              <a:t>&lt;head&gt;</a:t>
            </a:r>
          </a:p>
          <a:p>
            <a:r>
              <a:rPr lang="en-IN" dirty="0">
                <a:solidFill>
                  <a:schemeClr val="accent6"/>
                </a:solidFill>
              </a:rPr>
              <a:t>  &lt;meta charset="UTF-8"&gt;</a:t>
            </a:r>
          </a:p>
          <a:p>
            <a:r>
              <a:rPr lang="en-IN" dirty="0">
                <a:solidFill>
                  <a:schemeClr val="accent6"/>
                </a:solidFill>
              </a:rPr>
              <a:t>  &lt;title&gt;Internal&lt;/title&gt;</a:t>
            </a:r>
          </a:p>
          <a:p>
            <a:r>
              <a:rPr lang="en-IN" dirty="0">
                <a:solidFill>
                  <a:schemeClr val="accent6"/>
                </a:solidFill>
              </a:rPr>
              <a:t>  &lt;style&gt;</a:t>
            </a:r>
          </a:p>
          <a:p>
            <a:r>
              <a:rPr lang="en-IN" dirty="0">
                <a:solidFill>
                  <a:schemeClr val="accent6"/>
                </a:solidFill>
              </a:rPr>
              <a:t>    h1{</a:t>
            </a:r>
          </a:p>
          <a:p>
            <a:r>
              <a:rPr lang="en-IN" dirty="0">
                <a:solidFill>
                  <a:schemeClr val="accent6"/>
                </a:solidFill>
              </a:rPr>
              <a:t>      color: red ;</a:t>
            </a:r>
          </a:p>
          <a:p>
            <a:r>
              <a:rPr lang="en-IN" dirty="0">
                <a:solidFill>
                  <a:schemeClr val="accent6"/>
                </a:solidFill>
              </a:rPr>
              <a:t>    }</a:t>
            </a:r>
          </a:p>
          <a:p>
            <a:r>
              <a:rPr lang="en-IN" dirty="0">
                <a:solidFill>
                  <a:schemeClr val="accent6"/>
                </a:solidFill>
              </a:rPr>
              <a:t>  &lt;/style&gt;</a:t>
            </a:r>
          </a:p>
          <a:p>
            <a:r>
              <a:rPr lang="en-IN" dirty="0">
                <a:solidFill>
                  <a:schemeClr val="accent6"/>
                </a:solidFill>
              </a:rPr>
              <a:t>&lt;/head&gt;</a:t>
            </a:r>
          </a:p>
          <a:p>
            <a:endParaRPr lang="en-IN" dirty="0">
              <a:solidFill>
                <a:schemeClr val="accent6"/>
              </a:solidFill>
            </a:endParaRPr>
          </a:p>
          <a:p>
            <a:r>
              <a:rPr lang="en-IN" dirty="0">
                <a:solidFill>
                  <a:schemeClr val="accent6"/>
                </a:solidFill>
              </a:rPr>
              <a:t>&lt;body&gt;</a:t>
            </a:r>
          </a:p>
          <a:p>
            <a:r>
              <a:rPr lang="en-IN" dirty="0">
                <a:solidFill>
                  <a:schemeClr val="accent6"/>
                </a:solidFill>
              </a:rPr>
              <a:t>&lt;h1&gt;Style Me in Red!&lt;/h1&gt;</a:t>
            </a:r>
          </a:p>
          <a:p>
            <a:r>
              <a:rPr lang="en-IN" dirty="0">
                <a:solidFill>
                  <a:schemeClr val="accent6"/>
                </a:solidFill>
              </a:rPr>
              <a:t>&lt;/body&gt;</a:t>
            </a:r>
          </a:p>
          <a:p>
            <a:endParaRPr lang="en-IN" dirty="0">
              <a:solidFill>
                <a:schemeClr val="accent6"/>
              </a:solidFill>
            </a:endParaRPr>
          </a:p>
          <a:p>
            <a:endParaRPr lang="en-IN" dirty="0">
              <a:solidFill>
                <a:schemeClr val="accent6"/>
              </a:solidFill>
            </a:endParaRPr>
          </a:p>
          <a:p>
            <a:endParaRPr lang="en-IN" dirty="0">
              <a:solidFill>
                <a:schemeClr val="accent6"/>
              </a:solidFill>
            </a:endParaRPr>
          </a:p>
          <a:p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480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87ADC7-F8A2-5EFB-D5B2-D5089FBD5849}"/>
              </a:ext>
            </a:extLst>
          </p:cNvPr>
          <p:cNvSpPr txBox="1"/>
          <p:nvPr/>
        </p:nvSpPr>
        <p:spPr>
          <a:xfrm>
            <a:off x="1043162" y="737187"/>
            <a:ext cx="10382864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6"/>
                </a:solidFill>
              </a:rPr>
              <a:t>Adding CSS to the website: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6"/>
              </a:solidFill>
            </a:endParaRPr>
          </a:p>
          <a:p>
            <a:endParaRPr lang="en-IN" dirty="0">
              <a:solidFill>
                <a:schemeClr val="accent6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/>
                </a:solidFill>
              </a:rPr>
              <a:t>External – CSS can be applied to multipage website as well</a:t>
            </a:r>
          </a:p>
          <a:p>
            <a:pPr lvl="1"/>
            <a:r>
              <a:rPr lang="en-IN" dirty="0">
                <a:solidFill>
                  <a:schemeClr val="accent6"/>
                </a:solidFill>
              </a:rPr>
              <a:t>			We link the CSS file to the html file by mentioning the relationship in head and the 				location of the CSS file in the directory.</a:t>
            </a:r>
          </a:p>
          <a:p>
            <a:pPr lvl="1"/>
            <a:endParaRPr lang="en-IN" dirty="0">
              <a:solidFill>
                <a:schemeClr val="accent6"/>
              </a:solidFill>
            </a:endParaRPr>
          </a:p>
          <a:p>
            <a:pPr lvl="1"/>
            <a:r>
              <a:rPr lang="en-IN" dirty="0">
                <a:solidFill>
                  <a:schemeClr val="accent6"/>
                </a:solidFill>
              </a:rPr>
              <a:t>&lt;!DOCTYPE html&gt;</a:t>
            </a:r>
          </a:p>
          <a:p>
            <a:pPr lvl="1"/>
            <a:r>
              <a:rPr lang="en-IN" dirty="0">
                <a:solidFill>
                  <a:schemeClr val="accent6"/>
                </a:solidFill>
              </a:rPr>
              <a:t>&lt;html lang="en"&gt;</a:t>
            </a:r>
          </a:p>
          <a:p>
            <a:pPr lvl="1"/>
            <a:r>
              <a:rPr lang="en-IN" dirty="0">
                <a:solidFill>
                  <a:schemeClr val="accent6"/>
                </a:solidFill>
              </a:rPr>
              <a:t>&lt;head&gt;</a:t>
            </a:r>
          </a:p>
          <a:p>
            <a:pPr lvl="1"/>
            <a:r>
              <a:rPr lang="en-IN" dirty="0">
                <a:solidFill>
                  <a:schemeClr val="accent6"/>
                </a:solidFill>
              </a:rPr>
              <a:t>  &lt;meta charset="UTF-8"&gt;</a:t>
            </a:r>
          </a:p>
          <a:p>
            <a:pPr lvl="1"/>
            <a:r>
              <a:rPr lang="en-IN" dirty="0">
                <a:solidFill>
                  <a:schemeClr val="accent6"/>
                </a:solidFill>
              </a:rPr>
              <a:t>  &lt;title&gt;External&lt;/title&gt;</a:t>
            </a:r>
          </a:p>
          <a:p>
            <a:pPr lvl="1"/>
            <a:r>
              <a:rPr lang="en-IN" dirty="0">
                <a:solidFill>
                  <a:schemeClr val="accent6"/>
                </a:solidFill>
              </a:rPr>
              <a:t>  &lt;link</a:t>
            </a:r>
          </a:p>
          <a:p>
            <a:pPr lvl="1"/>
            <a:r>
              <a:rPr lang="en-IN" dirty="0">
                <a:solidFill>
                  <a:schemeClr val="accent6"/>
                </a:solidFill>
              </a:rPr>
              <a:t>  </a:t>
            </a:r>
            <a:r>
              <a:rPr lang="en-IN" dirty="0" err="1">
                <a:solidFill>
                  <a:schemeClr val="accent6"/>
                </a:solidFill>
              </a:rPr>
              <a:t>rel</a:t>
            </a:r>
            <a:r>
              <a:rPr lang="en-IN" dirty="0">
                <a:solidFill>
                  <a:schemeClr val="accent6"/>
                </a:solidFill>
              </a:rPr>
              <a:t> = "stylesheet"</a:t>
            </a:r>
          </a:p>
          <a:p>
            <a:pPr lvl="1"/>
            <a:r>
              <a:rPr lang="en-IN" dirty="0">
                <a:solidFill>
                  <a:schemeClr val="accent6"/>
                </a:solidFill>
              </a:rPr>
              <a:t>  href = "./style.css"/&gt;</a:t>
            </a:r>
          </a:p>
          <a:p>
            <a:pPr lvl="1"/>
            <a:r>
              <a:rPr lang="en-IN" dirty="0">
                <a:solidFill>
                  <a:schemeClr val="accent6"/>
                </a:solidFill>
              </a:rPr>
              <a:t>&lt;/head&gt;</a:t>
            </a:r>
          </a:p>
          <a:p>
            <a:pPr lvl="1"/>
            <a:r>
              <a:rPr lang="en-IN" dirty="0">
                <a:solidFill>
                  <a:schemeClr val="accent6"/>
                </a:solidFill>
              </a:rPr>
              <a:t>&lt;body&gt;</a:t>
            </a:r>
          </a:p>
          <a:p>
            <a:pPr lvl="1"/>
            <a:r>
              <a:rPr lang="en-IN" dirty="0">
                <a:solidFill>
                  <a:schemeClr val="accent6"/>
                </a:solidFill>
              </a:rPr>
              <a:t>  &lt;h1&gt;Style Me in Green&lt;/h1&gt;</a:t>
            </a:r>
          </a:p>
          <a:p>
            <a:pPr lvl="1"/>
            <a:r>
              <a:rPr lang="en-IN" dirty="0">
                <a:solidFill>
                  <a:schemeClr val="accent6"/>
                </a:solidFill>
              </a:rPr>
              <a:t>&lt;/body&gt;</a:t>
            </a:r>
          </a:p>
          <a:p>
            <a:pPr lvl="1"/>
            <a:r>
              <a:rPr lang="en-IN" dirty="0">
                <a:solidFill>
                  <a:schemeClr val="accent6"/>
                </a:solidFill>
              </a:rPr>
              <a:t>&lt;/html&gt;</a:t>
            </a:r>
          </a:p>
          <a:p>
            <a:endParaRPr lang="en-IN" dirty="0">
              <a:solidFill>
                <a:schemeClr val="accent6"/>
              </a:solidFill>
            </a:endParaRPr>
          </a:p>
          <a:p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515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1A17FC-1CB2-0EAE-0F0E-DEA94C2D8545}"/>
              </a:ext>
            </a:extLst>
          </p:cNvPr>
          <p:cNvSpPr txBox="1"/>
          <p:nvPr/>
        </p:nvSpPr>
        <p:spPr>
          <a:xfrm>
            <a:off x="1111045" y="348814"/>
            <a:ext cx="10756491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6"/>
                </a:solidFill>
              </a:rPr>
              <a:t>CSS Selector:</a:t>
            </a:r>
          </a:p>
          <a:p>
            <a:endParaRPr lang="en-IN" sz="2400" b="1" dirty="0">
              <a:solidFill>
                <a:schemeClr val="accent6"/>
              </a:solidFill>
            </a:endParaRPr>
          </a:p>
          <a:p>
            <a:endParaRPr lang="en-IN" b="1" dirty="0">
              <a:solidFill>
                <a:schemeClr val="accent6"/>
              </a:solidFill>
            </a:endParaRPr>
          </a:p>
          <a:p>
            <a:r>
              <a:rPr lang="en-IN" dirty="0">
                <a:solidFill>
                  <a:schemeClr val="accent6"/>
                </a:solidFill>
              </a:rPr>
              <a:t>name of tag{</a:t>
            </a:r>
          </a:p>
          <a:p>
            <a:r>
              <a:rPr lang="en-IN" dirty="0">
                <a:solidFill>
                  <a:schemeClr val="accent6"/>
                </a:solidFill>
              </a:rPr>
              <a:t>			css</a:t>
            </a:r>
          </a:p>
          <a:p>
            <a:r>
              <a:rPr lang="en-IN" dirty="0">
                <a:solidFill>
                  <a:schemeClr val="accent6"/>
                </a:solidFill>
              </a:rPr>
              <a:t>		    }</a:t>
            </a:r>
          </a:p>
          <a:p>
            <a:r>
              <a:rPr lang="en-IN" dirty="0">
                <a:solidFill>
                  <a:schemeClr val="accent6"/>
                </a:solidFill>
              </a:rPr>
              <a:t>The css is applied to the tag mentioned outside curly braces.</a:t>
            </a:r>
          </a:p>
          <a:p>
            <a:endParaRPr lang="en-IN" dirty="0">
              <a:solidFill>
                <a:schemeClr val="accent6"/>
              </a:solidFill>
            </a:endParaRPr>
          </a:p>
          <a:p>
            <a:r>
              <a:rPr lang="en-IN" dirty="0">
                <a:solidFill>
                  <a:schemeClr val="accent6"/>
                </a:solidFill>
              </a:rPr>
              <a:t>Example, </a:t>
            </a:r>
          </a:p>
          <a:p>
            <a:r>
              <a:rPr lang="en-IN" dirty="0">
                <a:solidFill>
                  <a:schemeClr val="accent6"/>
                </a:solidFill>
              </a:rPr>
              <a:t>p{</a:t>
            </a:r>
          </a:p>
          <a:p>
            <a:r>
              <a:rPr lang="en-IN" dirty="0">
                <a:solidFill>
                  <a:schemeClr val="accent6"/>
                </a:solidFill>
              </a:rPr>
              <a:t>  color :red;</a:t>
            </a:r>
          </a:p>
          <a:p>
            <a:r>
              <a:rPr lang="en-IN" dirty="0">
                <a:solidFill>
                  <a:schemeClr val="accent6"/>
                </a:solidFill>
              </a:rPr>
              <a:t>}</a:t>
            </a:r>
          </a:p>
          <a:p>
            <a:r>
              <a:rPr lang="en-IN" dirty="0">
                <a:solidFill>
                  <a:schemeClr val="accent6"/>
                </a:solidFill>
              </a:rPr>
              <a:t>Here css is added to all paragraph elements.</a:t>
            </a:r>
          </a:p>
          <a:p>
            <a:endParaRPr lang="en-IN" dirty="0">
              <a:solidFill>
                <a:schemeClr val="accent6"/>
              </a:solidFill>
            </a:endParaRPr>
          </a:p>
          <a:p>
            <a:r>
              <a:rPr lang="en-IN" sz="2400" b="1" dirty="0">
                <a:solidFill>
                  <a:schemeClr val="accent6"/>
                </a:solidFill>
              </a:rPr>
              <a:t>Class selector : </a:t>
            </a:r>
          </a:p>
          <a:p>
            <a:endParaRPr lang="en-IN" dirty="0">
              <a:solidFill>
                <a:schemeClr val="accent6"/>
              </a:solidFill>
            </a:endParaRPr>
          </a:p>
          <a:p>
            <a:r>
              <a:rPr lang="en-IN" dirty="0">
                <a:solidFill>
                  <a:schemeClr val="accent6"/>
                </a:solidFill>
              </a:rPr>
              <a:t>Class is an attribute that can be added to any html element. We can group the elements in a class.</a:t>
            </a:r>
          </a:p>
          <a:p>
            <a:r>
              <a:rPr lang="en-IN" dirty="0">
                <a:solidFill>
                  <a:schemeClr val="accent6"/>
                </a:solidFill>
              </a:rPr>
              <a:t>Example,</a:t>
            </a:r>
          </a:p>
          <a:p>
            <a:r>
              <a:rPr lang="en-IN" dirty="0">
                <a:solidFill>
                  <a:schemeClr val="accent6"/>
                </a:solidFill>
              </a:rPr>
              <a:t>.class_name{</a:t>
            </a:r>
          </a:p>
          <a:p>
            <a:r>
              <a:rPr lang="en-IN" dirty="0">
                <a:solidFill>
                  <a:schemeClr val="accent6"/>
                </a:solidFill>
              </a:rPr>
              <a:t>  font-size: 20px;</a:t>
            </a:r>
          </a:p>
          <a:p>
            <a:r>
              <a:rPr lang="en-IN" dirty="0">
                <a:solidFill>
                  <a:schemeClr val="accent6"/>
                </a:solidFill>
              </a:rPr>
              <a:t>}</a:t>
            </a:r>
          </a:p>
          <a:p>
            <a:endParaRPr lang="en-IN" dirty="0">
              <a:solidFill>
                <a:schemeClr val="accent6"/>
              </a:solidFill>
            </a:endParaRPr>
          </a:p>
          <a:p>
            <a:endParaRPr lang="en-IN" dirty="0">
              <a:solidFill>
                <a:schemeClr val="accent6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238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1A17FC-1CB2-0EAE-0F0E-DEA94C2D8545}"/>
              </a:ext>
            </a:extLst>
          </p:cNvPr>
          <p:cNvSpPr txBox="1"/>
          <p:nvPr/>
        </p:nvSpPr>
        <p:spPr>
          <a:xfrm>
            <a:off x="1297858" y="299653"/>
            <a:ext cx="10756491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6"/>
                </a:solidFill>
              </a:rPr>
              <a:t>ID Selector:</a:t>
            </a:r>
          </a:p>
          <a:p>
            <a:endParaRPr lang="en-IN" sz="2400" b="1" dirty="0">
              <a:solidFill>
                <a:schemeClr val="accent6"/>
              </a:solidFill>
            </a:endParaRPr>
          </a:p>
          <a:p>
            <a:r>
              <a:rPr lang="en-IN" dirty="0">
                <a:solidFill>
                  <a:schemeClr val="accent6"/>
                </a:solidFill>
              </a:rPr>
              <a:t>ID selector targets one element in a single html page.</a:t>
            </a:r>
          </a:p>
          <a:p>
            <a:r>
              <a:rPr lang="en-IN" dirty="0">
                <a:solidFill>
                  <a:schemeClr val="accent6"/>
                </a:solidFill>
              </a:rPr>
              <a:t>Example,</a:t>
            </a:r>
          </a:p>
          <a:p>
            <a:endParaRPr lang="en-IN" dirty="0">
              <a:solidFill>
                <a:schemeClr val="accent6"/>
              </a:solidFill>
            </a:endParaRPr>
          </a:p>
          <a:p>
            <a:r>
              <a:rPr lang="en-IN" dirty="0">
                <a:solidFill>
                  <a:schemeClr val="accent6"/>
                </a:solidFill>
              </a:rPr>
              <a:t>#id-selector- name{</a:t>
            </a:r>
          </a:p>
          <a:p>
            <a:r>
              <a:rPr lang="en-IN" dirty="0">
                <a:solidFill>
                  <a:schemeClr val="accent6"/>
                </a:solidFill>
              </a:rPr>
              <a:t>  color: green;</a:t>
            </a:r>
          </a:p>
          <a:p>
            <a:r>
              <a:rPr lang="en-IN" dirty="0">
                <a:solidFill>
                  <a:schemeClr val="accent6"/>
                </a:solidFill>
              </a:rPr>
              <a:t>}</a:t>
            </a:r>
          </a:p>
          <a:p>
            <a:endParaRPr lang="en-IN" dirty="0">
              <a:solidFill>
                <a:schemeClr val="accent6"/>
              </a:solidFill>
            </a:endParaRPr>
          </a:p>
          <a:p>
            <a:endParaRPr lang="en-IN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A Class name can be used by multiple HTML elements, while an ID name must only be used by one HTML element within the page.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IN" sz="2400" b="1" dirty="0">
                <a:solidFill>
                  <a:schemeClr val="accent6"/>
                </a:solidFill>
              </a:rPr>
              <a:t>Attribute Selector:</a:t>
            </a:r>
          </a:p>
          <a:p>
            <a:endParaRPr lang="en-IN" sz="2400" b="1" dirty="0">
              <a:solidFill>
                <a:schemeClr val="accent6"/>
              </a:solidFill>
            </a:endParaRPr>
          </a:p>
          <a:p>
            <a:r>
              <a:rPr lang="en-IN" dirty="0">
                <a:solidFill>
                  <a:schemeClr val="accent6"/>
                </a:solidFill>
              </a:rPr>
              <a:t>Only the attribute of a particular html element is applied CSS.</a:t>
            </a:r>
          </a:p>
          <a:p>
            <a:r>
              <a:rPr lang="en-IN" dirty="0">
                <a:solidFill>
                  <a:schemeClr val="accent6"/>
                </a:solidFill>
              </a:rPr>
              <a:t>Example,</a:t>
            </a:r>
          </a:p>
          <a:p>
            <a:r>
              <a:rPr lang="en-IN" dirty="0">
                <a:solidFill>
                  <a:schemeClr val="accent6"/>
                </a:solidFill>
              </a:rPr>
              <a:t>p[draggable]{</a:t>
            </a:r>
          </a:p>
          <a:p>
            <a:r>
              <a:rPr lang="en-IN" dirty="0">
                <a:solidFill>
                  <a:schemeClr val="accent6"/>
                </a:solidFill>
              </a:rPr>
              <a:t>			color : red;</a:t>
            </a:r>
          </a:p>
          <a:p>
            <a:r>
              <a:rPr lang="en-IN" dirty="0">
                <a:solidFill>
                  <a:schemeClr val="accent6"/>
                </a:solidFill>
              </a:rPr>
              <a:t>		     }</a:t>
            </a:r>
          </a:p>
          <a:p>
            <a:r>
              <a:rPr lang="en-IN" dirty="0">
                <a:solidFill>
                  <a:schemeClr val="accent6"/>
                </a:solidFill>
              </a:rPr>
              <a:t>CSS is applied only on draggable attribute of paragraph element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982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32FA4-70BA-32BF-15B8-2E4336E588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767F46-DB44-8C20-F47F-8774F031C890}"/>
              </a:ext>
            </a:extLst>
          </p:cNvPr>
          <p:cNvSpPr txBox="1"/>
          <p:nvPr/>
        </p:nvSpPr>
        <p:spPr>
          <a:xfrm>
            <a:off x="1563329" y="1288026"/>
            <a:ext cx="95962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6"/>
                </a:solidFill>
              </a:rPr>
              <a:t>Projects:</a:t>
            </a:r>
          </a:p>
          <a:p>
            <a:endParaRPr lang="en-IN" sz="2800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accent6"/>
                </a:solidFill>
                <a:hlinkClick r:id="rId2"/>
              </a:rPr>
              <a:t>https://github.com/Shrutilap/Missy-resume.git</a:t>
            </a:r>
            <a:endParaRPr lang="en-IN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accent6"/>
                </a:solidFill>
                <a:hlinkClick r:id="rId3"/>
              </a:rPr>
              <a:t>https://github.com/Shrutilap/html-portfolio.git</a:t>
            </a:r>
            <a:endParaRPr lang="en-IN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accent6"/>
                </a:solidFill>
                <a:hlinkClick r:id="rId4"/>
              </a:rPr>
              <a:t>https://github.com/Shrutilap/colour-vocab-website.git</a:t>
            </a:r>
            <a:endParaRPr lang="en-IN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accent6"/>
                </a:solidFill>
              </a:rPr>
              <a:t>https://github.com/Shrutilap/css-selectors.git</a:t>
            </a:r>
          </a:p>
        </p:txBody>
      </p:sp>
    </p:spTree>
    <p:extLst>
      <p:ext uri="{BB962C8B-B14F-4D97-AF65-F5344CB8AC3E}">
        <p14:creationId xmlns:p14="http://schemas.microsoft.com/office/powerpoint/2010/main" val="1527662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Shruti Lapalkar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Section 1</a:t>
            </a:r>
          </a:p>
          <a:p>
            <a:r>
              <a:rPr lang="en-US" dirty="0"/>
              <a:t>Section 2</a:t>
            </a:r>
          </a:p>
          <a:p>
            <a:r>
              <a:rPr lang="en-US" dirty="0"/>
              <a:t>Section 3</a:t>
            </a:r>
          </a:p>
          <a:p>
            <a:r>
              <a:rPr lang="en-US" dirty="0"/>
              <a:t>Section 4</a:t>
            </a:r>
          </a:p>
          <a:p>
            <a:r>
              <a:rPr lang="en-US" dirty="0"/>
              <a:t>Section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414" y="914139"/>
            <a:ext cx="5723586" cy="4739104"/>
          </a:xfrm>
        </p:spPr>
        <p:txBody>
          <a:bodyPr/>
          <a:lstStyle/>
          <a:p>
            <a:r>
              <a:rPr lang="en-US" dirty="0"/>
              <a:t>Section 1</a:t>
            </a:r>
          </a:p>
        </p:txBody>
      </p:sp>
      <p:pic>
        <p:nvPicPr>
          <p:cNvPr id="1026" name="Picture 2" descr="10 BEST TOOLS FOR FRONT END WEB DEVELOPMENT">
            <a:extLst>
              <a:ext uri="{FF2B5EF4-FFF2-40B4-BE49-F238E27FC236}">
                <a16:creationId xmlns:a16="http://schemas.microsoft.com/office/drawing/2014/main" id="{7081BCE8-1907-CFFE-9606-72850D995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89" y="186813"/>
            <a:ext cx="5072552" cy="594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89704"/>
            <a:ext cx="10058399" cy="719430"/>
          </a:xfrm>
        </p:spPr>
        <p:txBody>
          <a:bodyPr/>
          <a:lstStyle/>
          <a:p>
            <a:r>
              <a:rPr lang="en-US" dirty="0"/>
              <a:t>How internet works?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94269"/>
            <a:ext cx="10058400" cy="423284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Servers : Its basically a computer which is connected to the internet 24/7 and feeds you with all the data and files associated with the website.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Its analogous to a library.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3200" b="1" dirty="0"/>
              <a:t>How exactly we can load a website in our browser?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browser, where we load our website sends a message to our ISP(Internet Service Provider) which connects with the DNS(Domain Name System Server).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DNS will lookup in its database and find the exact IP address of the website.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web server is located at the IP address.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What’s in a website?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website mostly consists of 3 types of files : HTML, CSS,  JavaScript.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HTML : Content of the website. It forms the framework of the website.</a:t>
            </a:r>
          </a:p>
          <a:p>
            <a:pPr marL="0" indent="0">
              <a:buNone/>
            </a:pPr>
            <a:r>
              <a:rPr lang="en-US" dirty="0"/>
              <a:t>CSS : Styling your website.</a:t>
            </a:r>
          </a:p>
          <a:p>
            <a:pPr marL="0" indent="0">
              <a:buNone/>
            </a:pPr>
            <a:r>
              <a:rPr lang="en-US" dirty="0"/>
              <a:t>JavaScript : Ensures functionality of the website.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r>
              <a:rPr lang="en-US" dirty="0"/>
              <a:t>Introduction to HTML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FDABC7-8A1E-8D3E-9E14-B334307DA187}"/>
              </a:ext>
            </a:extLst>
          </p:cNvPr>
          <p:cNvSpPr txBox="1"/>
          <p:nvPr/>
        </p:nvSpPr>
        <p:spPr>
          <a:xfrm>
            <a:off x="698090" y="757084"/>
            <a:ext cx="746268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HTML : Hyper Text Markup Language</a:t>
            </a:r>
          </a:p>
          <a:p>
            <a:endParaRPr lang="en-IN" dirty="0">
              <a:solidFill>
                <a:schemeClr val="accent6"/>
              </a:solidFill>
            </a:endParaRPr>
          </a:p>
          <a:p>
            <a:r>
              <a:rPr lang="en-IN" sz="2400" b="1" dirty="0">
                <a:solidFill>
                  <a:schemeClr val="accent6"/>
                </a:solidFill>
              </a:rPr>
              <a:t>HTML Tags: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/>
                </a:solidFill>
              </a:rPr>
              <a:t>HTML tags are keywords that define how our web page looks like.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/>
                </a:solidFill>
              </a:rPr>
              <a:t>Various tags discussed in section 1 are: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olidFill>
                  <a:schemeClr val="accent6"/>
                </a:solidFill>
              </a:rPr>
              <a:t>Heading elements: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/>
                </a:solidFill>
              </a:rPr>
              <a:t> &lt;h1&gt;&lt;/h1&gt;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/>
                </a:solidFill>
              </a:rPr>
              <a:t>&lt;h2&gt;&lt;/h2&gt;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/>
                </a:solidFill>
              </a:rPr>
              <a:t>&lt;h3&gt;&lt;/h3&gt;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/>
                </a:solidFill>
              </a:rPr>
              <a:t>&lt;h4&gt;&lt;/h4&gt;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/>
                </a:solidFill>
              </a:rPr>
              <a:t>&lt;h5&gt;&lt;/h5&gt;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/>
                </a:solidFill>
              </a:rPr>
              <a:t>&lt;h6&gt;&lt;/h6&gt;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olidFill>
                  <a:schemeClr val="accent6"/>
                </a:solidFill>
              </a:rPr>
              <a:t>Paragraph elements: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/>
                </a:solidFill>
              </a:rPr>
              <a:t>&lt;p&gt;&lt;/p&gt;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olidFill>
                  <a:schemeClr val="accent6"/>
                </a:solidFill>
              </a:rPr>
              <a:t>Void elements: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/>
                </a:solidFill>
              </a:rPr>
              <a:t>Elements do not have any content inside the tag.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/>
                </a:solidFill>
              </a:rPr>
              <a:t>&lt;hr/&gt;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/>
                </a:solidFill>
              </a:rPr>
              <a:t>&lt;br/&gt;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Section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r>
              <a:rPr lang="en-US" dirty="0"/>
              <a:t>Intermediate HTML</a:t>
            </a:r>
          </a:p>
        </p:txBody>
      </p:sp>
    </p:spTree>
    <p:extLst>
      <p:ext uri="{BB962C8B-B14F-4D97-AF65-F5344CB8AC3E}">
        <p14:creationId xmlns:p14="http://schemas.microsoft.com/office/powerpoint/2010/main" val="281349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C4C79-D6FC-3BCA-2232-C500E3E28C38}"/>
              </a:ext>
            </a:extLst>
          </p:cNvPr>
          <p:cNvSpPr txBox="1"/>
          <p:nvPr/>
        </p:nvSpPr>
        <p:spPr>
          <a:xfrm>
            <a:off x="1012722" y="219683"/>
            <a:ext cx="7678993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6"/>
                </a:solidFill>
              </a:rPr>
              <a:t>A few more HTML tags discussed in Section 3:</a:t>
            </a:r>
          </a:p>
          <a:p>
            <a:endParaRPr lang="en-IN" sz="2400" b="1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/>
                </a:solidFill>
              </a:rPr>
              <a:t>List elements: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olidFill>
                  <a:schemeClr val="accent6"/>
                </a:solidFill>
              </a:rPr>
              <a:t>Unordered list</a:t>
            </a:r>
          </a:p>
          <a:p>
            <a:pPr lvl="2"/>
            <a:r>
              <a:rPr lang="en-IN" dirty="0">
                <a:solidFill>
                  <a:schemeClr val="accent6"/>
                </a:solidFill>
              </a:rPr>
              <a:t>&lt;ul&gt;&lt;/ul&gt;</a:t>
            </a:r>
          </a:p>
          <a:p>
            <a:pPr lvl="2"/>
            <a:r>
              <a:rPr lang="en-IN" dirty="0">
                <a:solidFill>
                  <a:schemeClr val="accent6"/>
                </a:solidFill>
              </a:rPr>
              <a:t>Syntax:</a:t>
            </a:r>
          </a:p>
          <a:p>
            <a:pPr lvl="2"/>
            <a:r>
              <a:rPr lang="en-IN" dirty="0">
                <a:solidFill>
                  <a:schemeClr val="accent6"/>
                </a:solidFill>
              </a:rPr>
              <a:t>&lt;ul&gt;&lt;li&gt;content&lt;/li&gt;</a:t>
            </a:r>
          </a:p>
          <a:p>
            <a:pPr lvl="2"/>
            <a:r>
              <a:rPr lang="en-IN" dirty="0">
                <a:solidFill>
                  <a:schemeClr val="accent6"/>
                </a:solidFill>
              </a:rPr>
              <a:t>&lt;/ul&gt;</a:t>
            </a:r>
          </a:p>
          <a:p>
            <a:pPr lvl="2"/>
            <a:r>
              <a:rPr lang="en-IN" dirty="0">
                <a:solidFill>
                  <a:schemeClr val="accent6"/>
                </a:solidFill>
              </a:rPr>
              <a:t>&lt;li&gt;&lt;/li&gt; </a:t>
            </a:r>
            <a:r>
              <a:rPr lang="en-IN" dirty="0">
                <a:solidFill>
                  <a:schemeClr val="accent6"/>
                </a:solidFill>
                <a:sym typeface="Wingdings" panose="05000000000000000000" pitchFamily="2" charset="2"/>
              </a:rPr>
              <a:t> list items</a:t>
            </a:r>
          </a:p>
          <a:p>
            <a:pPr lvl="2"/>
            <a:endParaRPr lang="en-IN" dirty="0">
              <a:solidFill>
                <a:schemeClr val="accent6"/>
              </a:solidFill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olidFill>
                  <a:schemeClr val="accent6"/>
                </a:solidFill>
                <a:sym typeface="Wingdings" panose="05000000000000000000" pitchFamily="2" charset="2"/>
              </a:rPr>
              <a:t>Ordered list</a:t>
            </a:r>
          </a:p>
          <a:p>
            <a:pPr lvl="2"/>
            <a:r>
              <a:rPr lang="en-IN" dirty="0">
                <a:solidFill>
                  <a:schemeClr val="accent6"/>
                </a:solidFill>
                <a:sym typeface="Wingdings" panose="05000000000000000000" pitchFamily="2" charset="2"/>
              </a:rPr>
              <a:t>&lt;ol&gt;&lt;/ol&gt;</a:t>
            </a:r>
          </a:p>
          <a:p>
            <a:pPr lvl="2"/>
            <a:r>
              <a:rPr lang="en-IN" dirty="0">
                <a:solidFill>
                  <a:schemeClr val="accent6"/>
                </a:solidFill>
              </a:rPr>
              <a:t>Syntax:</a:t>
            </a:r>
          </a:p>
          <a:p>
            <a:pPr lvl="2"/>
            <a:r>
              <a:rPr lang="en-IN" dirty="0">
                <a:solidFill>
                  <a:schemeClr val="accent6"/>
                </a:solidFill>
              </a:rPr>
              <a:t>&lt;ol&gt;&lt;li&gt;content&lt;/li&gt;</a:t>
            </a:r>
          </a:p>
          <a:p>
            <a:pPr lvl="2"/>
            <a:r>
              <a:rPr lang="en-IN" dirty="0">
                <a:solidFill>
                  <a:schemeClr val="accent6"/>
                </a:solidFill>
              </a:rPr>
              <a:t>&lt;/ol&gt;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olidFill>
                  <a:schemeClr val="accent6"/>
                </a:solidFill>
              </a:rPr>
              <a:t>Anchor elements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/>
                </a:solidFill>
              </a:rPr>
              <a:t>Attributes:</a:t>
            </a:r>
          </a:p>
          <a:p>
            <a:pPr lvl="2"/>
            <a:r>
              <a:rPr lang="en-IN" dirty="0">
                <a:solidFill>
                  <a:schemeClr val="accent6"/>
                </a:solidFill>
              </a:rPr>
              <a:t>&lt;tag attribute = value&gt;content&lt;/tag&gt;</a:t>
            </a:r>
          </a:p>
          <a:p>
            <a:pPr lvl="2"/>
            <a:r>
              <a:rPr lang="en-IN" dirty="0">
                <a:solidFill>
                  <a:schemeClr val="accent6"/>
                </a:solidFill>
              </a:rPr>
              <a:t>Anchor tag &lt;a&gt;&lt;/a&gt; has href as the attribute</a:t>
            </a:r>
          </a:p>
          <a:p>
            <a:pPr lvl="2"/>
            <a:r>
              <a:rPr lang="en-IN" dirty="0">
                <a:solidFill>
                  <a:schemeClr val="accent6"/>
                </a:solidFill>
              </a:rPr>
              <a:t>Image tag has src as the attribute :</a:t>
            </a:r>
          </a:p>
          <a:p>
            <a:pPr lvl="2"/>
            <a:r>
              <a:rPr lang="en-IN" dirty="0">
                <a:solidFill>
                  <a:schemeClr val="accent6"/>
                </a:solidFill>
              </a:rPr>
              <a:t>&lt;img src = “url”/&gt;</a:t>
            </a:r>
          </a:p>
          <a:p>
            <a:pPr lvl="2"/>
            <a:endParaRPr lang="en-IN" dirty="0">
              <a:solidFill>
                <a:schemeClr val="accent6"/>
              </a:solidFill>
            </a:endParaRPr>
          </a:p>
          <a:p>
            <a:pPr lvl="1"/>
            <a:endParaRPr lang="en-IN" dirty="0">
              <a:solidFill>
                <a:schemeClr val="accent6"/>
              </a:solidFill>
            </a:endParaRPr>
          </a:p>
          <a:p>
            <a:pPr lvl="2"/>
            <a:endParaRPr lang="en-IN" dirty="0">
              <a:solidFill>
                <a:schemeClr val="accent6"/>
              </a:solidFill>
            </a:endParaRPr>
          </a:p>
          <a:p>
            <a:pPr lvl="2"/>
            <a:endParaRPr lang="en-IN" dirty="0">
              <a:solidFill>
                <a:schemeClr val="accent6"/>
              </a:solidFill>
            </a:endParaRPr>
          </a:p>
          <a:p>
            <a:pPr lvl="2"/>
            <a:endParaRPr lang="en-IN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{CEE3182D-074A-486E-9A34-A5A4C174E8AE}tf78438558_win32</Template>
  <TotalTime>133</TotalTime>
  <Words>1009</Words>
  <Application>Microsoft Office PowerPoint</Application>
  <PresentationFormat>Widescreen</PresentationFormat>
  <Paragraphs>220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Sabon Next LT</vt:lpstr>
      <vt:lpstr>Wingdings</vt:lpstr>
      <vt:lpstr>Custom</vt:lpstr>
      <vt:lpstr>Web development internship  progress: week 1</vt:lpstr>
      <vt:lpstr>agenda</vt:lpstr>
      <vt:lpstr>Section 1</vt:lpstr>
      <vt:lpstr>How internet works?</vt:lpstr>
      <vt:lpstr>What’s in a website?</vt:lpstr>
      <vt:lpstr>Section 2</vt:lpstr>
      <vt:lpstr>PowerPoint Presentation</vt:lpstr>
      <vt:lpstr>Section 3</vt:lpstr>
      <vt:lpstr>PowerPoint Presentation</vt:lpstr>
      <vt:lpstr>Section 4</vt:lpstr>
      <vt:lpstr>PowerPoint Presentation</vt:lpstr>
      <vt:lpstr>Section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internship  progress: week 1</dc:title>
  <dc:subject/>
  <dc:creator>Shruti Lapalkar</dc:creator>
  <cp:lastModifiedBy>Shruti Lapalkar</cp:lastModifiedBy>
  <cp:revision>1</cp:revision>
  <dcterms:created xsi:type="dcterms:W3CDTF">2024-05-19T04:06:56Z</dcterms:created>
  <dcterms:modified xsi:type="dcterms:W3CDTF">2024-05-19T06:20:45Z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