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etrona" charset="1" panose="02000503020000020003"/>
      <p:regular r:id="rId18"/>
    </p:embeddedFont>
    <p:embeddedFont>
      <p:font typeface="Inter Bold" charset="1" panose="020B0802030000000004"/>
      <p:regular r:id="rId19"/>
    </p:embeddedFont>
    <p:embeddedFont>
      <p:font typeface="Inter" charset="1" panose="020B050203000000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5725" y="-131861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95000"/>
                  </a:srgbClr>
                </a:gs>
                <a:gs pos="100000">
                  <a:srgbClr val="FFFFFF">
                    <a:alpha val="95000"/>
                  </a:srgbClr>
                </a:gs>
              </a:gsLst>
              <a:lin ang="0"/>
            </a:gra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69952" y="1371108"/>
            <a:ext cx="9445526" cy="283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Introduction to Networking Technologies: ATM, 802.11, and Routing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845475" y="7586662"/>
            <a:ext cx="463154" cy="463154"/>
            <a:chOff x="0" y="0"/>
            <a:chExt cx="617538" cy="61753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7601" cy="617601"/>
            </a:xfrm>
            <a:custGeom>
              <a:avLst/>
              <a:gdLst/>
              <a:ahLst/>
              <a:cxnLst/>
              <a:rect r="r" b="b" t="t" l="l"/>
              <a:pathLst>
                <a:path h="617601" w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680121" y="6571846"/>
            <a:ext cx="4712595" cy="289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by </a:t>
            </a:r>
          </a:p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komal punwatkar</a:t>
            </a:r>
          </a:p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  <a:r>
              <a:rPr lang="en-US" sz="2750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rd</a:t>
            </a:r>
            <a:r>
              <a:rPr lang="en-US" sz="2750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year </a:t>
            </a:r>
          </a:p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Sec: A</a:t>
            </a:r>
          </a:p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Roll No.: A312</a:t>
            </a:r>
          </a:p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PRN No.: 2246491245012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95000"/>
                  </a:srgbClr>
                </a:gs>
                <a:gs pos="100000">
                  <a:srgbClr val="FFA9F9">
                    <a:alpha val="95000"/>
                  </a:srgbClr>
                </a:gs>
              </a:gsLst>
              <a:lin ang="0"/>
            </a:gra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769888" y="1766590"/>
            <a:ext cx="1099840" cy="1319807"/>
          </a:xfrm>
          <a:custGeom>
            <a:avLst/>
            <a:gdLst/>
            <a:ahLst/>
            <a:cxnLst/>
            <a:rect r="r" b="b" t="t" l="l"/>
            <a:pathLst>
              <a:path h="1319807" w="1099840">
                <a:moveTo>
                  <a:pt x="0" y="0"/>
                </a:moveTo>
                <a:lnTo>
                  <a:pt x="1099839" y="0"/>
                </a:lnTo>
                <a:lnTo>
                  <a:pt x="1099839" y="1319808"/>
                </a:lnTo>
                <a:lnTo>
                  <a:pt x="0" y="13198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62" r="0" b="-362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769888" y="3086398"/>
            <a:ext cx="1099840" cy="1319807"/>
          </a:xfrm>
          <a:custGeom>
            <a:avLst/>
            <a:gdLst/>
            <a:ahLst/>
            <a:cxnLst/>
            <a:rect r="r" b="b" t="t" l="l"/>
            <a:pathLst>
              <a:path h="1319807" w="1099840">
                <a:moveTo>
                  <a:pt x="0" y="0"/>
                </a:moveTo>
                <a:lnTo>
                  <a:pt x="1099839" y="0"/>
                </a:lnTo>
                <a:lnTo>
                  <a:pt x="1099839" y="1319807"/>
                </a:lnTo>
                <a:lnTo>
                  <a:pt x="0" y="13198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62" r="0" b="-362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769888" y="4406205"/>
            <a:ext cx="1099840" cy="1319808"/>
          </a:xfrm>
          <a:custGeom>
            <a:avLst/>
            <a:gdLst/>
            <a:ahLst/>
            <a:cxnLst/>
            <a:rect r="r" b="b" t="t" l="l"/>
            <a:pathLst>
              <a:path h="1319808" w="1099840">
                <a:moveTo>
                  <a:pt x="0" y="0"/>
                </a:moveTo>
                <a:lnTo>
                  <a:pt x="1099839" y="0"/>
                </a:lnTo>
                <a:lnTo>
                  <a:pt x="1099839" y="1319807"/>
                </a:lnTo>
                <a:lnTo>
                  <a:pt x="0" y="13198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62" r="0" b="-362"/>
            </a:stretch>
          </a:blipFill>
        </p:spPr>
      </p:sp>
      <p:sp>
        <p:nvSpPr>
          <p:cNvPr name="Freeform 8" id="8" descr="preencoded.png"/>
          <p:cNvSpPr/>
          <p:nvPr/>
        </p:nvSpPr>
        <p:spPr>
          <a:xfrm flipH="false" flipV="false" rot="0">
            <a:off x="769888" y="5726014"/>
            <a:ext cx="1099840" cy="1319807"/>
          </a:xfrm>
          <a:custGeom>
            <a:avLst/>
            <a:gdLst/>
            <a:ahLst/>
            <a:cxnLst/>
            <a:rect r="r" b="b" t="t" l="l"/>
            <a:pathLst>
              <a:path h="1319807" w="1099840">
                <a:moveTo>
                  <a:pt x="0" y="0"/>
                </a:moveTo>
                <a:lnTo>
                  <a:pt x="1099839" y="0"/>
                </a:lnTo>
                <a:lnTo>
                  <a:pt x="1099839" y="1319807"/>
                </a:lnTo>
                <a:lnTo>
                  <a:pt x="0" y="13198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62" r="0" b="-362"/>
            </a:stretch>
          </a:blipFill>
        </p:spPr>
      </p:sp>
      <p:sp>
        <p:nvSpPr>
          <p:cNvPr name="Freeform 9" id="9" descr="preencoded.png"/>
          <p:cNvSpPr/>
          <p:nvPr/>
        </p:nvSpPr>
        <p:spPr>
          <a:xfrm flipH="false" flipV="false" rot="0">
            <a:off x="769888" y="7045821"/>
            <a:ext cx="1099840" cy="1319807"/>
          </a:xfrm>
          <a:custGeom>
            <a:avLst/>
            <a:gdLst/>
            <a:ahLst/>
            <a:cxnLst/>
            <a:rect r="r" b="b" t="t" l="l"/>
            <a:pathLst>
              <a:path h="1319807" w="1099840">
                <a:moveTo>
                  <a:pt x="0" y="0"/>
                </a:moveTo>
                <a:lnTo>
                  <a:pt x="1099839" y="0"/>
                </a:lnTo>
                <a:lnTo>
                  <a:pt x="1099839" y="1319808"/>
                </a:lnTo>
                <a:lnTo>
                  <a:pt x="0" y="13198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62" r="0" b="-362"/>
            </a:stretch>
          </a:blipFill>
        </p:spPr>
      </p:sp>
      <p:sp>
        <p:nvSpPr>
          <p:cNvPr name="Freeform 10" id="10" descr="preencoded.png"/>
          <p:cNvSpPr/>
          <p:nvPr/>
        </p:nvSpPr>
        <p:spPr>
          <a:xfrm flipH="false" flipV="false" rot="0">
            <a:off x="769888" y="8365629"/>
            <a:ext cx="1099840" cy="1319807"/>
          </a:xfrm>
          <a:custGeom>
            <a:avLst/>
            <a:gdLst/>
            <a:ahLst/>
            <a:cxnLst/>
            <a:rect r="r" b="b" t="t" l="l"/>
            <a:pathLst>
              <a:path h="1319807" w="1099840">
                <a:moveTo>
                  <a:pt x="0" y="0"/>
                </a:moveTo>
                <a:lnTo>
                  <a:pt x="1099839" y="0"/>
                </a:lnTo>
                <a:lnTo>
                  <a:pt x="1099839" y="1319807"/>
                </a:lnTo>
                <a:lnTo>
                  <a:pt x="0" y="13198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62" r="0" b="-36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80423" y="2376586"/>
            <a:ext cx="8678877" cy="5836545"/>
          </a:xfrm>
          <a:custGeom>
            <a:avLst/>
            <a:gdLst/>
            <a:ahLst/>
            <a:cxnLst/>
            <a:rect r="r" b="b" t="t" l="l"/>
            <a:pathLst>
              <a:path h="5836545" w="8678877">
                <a:moveTo>
                  <a:pt x="0" y="0"/>
                </a:moveTo>
                <a:lnTo>
                  <a:pt x="8678877" y="0"/>
                </a:lnTo>
                <a:lnTo>
                  <a:pt x="8678877" y="5836545"/>
                </a:lnTo>
                <a:lnTo>
                  <a:pt x="0" y="58365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69887" y="576263"/>
            <a:ext cx="960239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4499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Asynchronous Transfer Mode (ATM)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89696" y="1957982"/>
            <a:ext cx="3481386" cy="430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49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Virtual Circuits (VCs)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89696" y="2393603"/>
            <a:ext cx="15428416" cy="38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19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Connection established before data transmission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89696" y="3277791"/>
            <a:ext cx="2887266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49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VPI/VCI Identifiers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89696" y="3713410"/>
            <a:ext cx="15428416" cy="38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19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Unique IDs for virtual paths and channels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89696" y="4597599"/>
            <a:ext cx="2887266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49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Signaling Protocols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89696" y="5033219"/>
            <a:ext cx="15428416" cy="38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19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Establish and release connections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89696" y="5917406"/>
            <a:ext cx="4475403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49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Acknowledged Connection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89696" y="6353026"/>
            <a:ext cx="15428416" cy="38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19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Ensures end-to-end setup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89696" y="7237214"/>
            <a:ext cx="2887266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49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Small Fixed Cells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89696" y="7672834"/>
            <a:ext cx="15428416" cy="38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19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53-byte cells (5-byte header, 48-byte payload)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89696" y="8557022"/>
            <a:ext cx="2887266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549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Reduced Delays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89696" y="8992641"/>
            <a:ext cx="15428416" cy="386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19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Fixed cell size minimizes queuing time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95000"/>
                  </a:srgbClr>
                </a:gs>
                <a:gs pos="100000">
                  <a:srgbClr val="FFA9F9">
                    <a:alpha val="95000"/>
                  </a:srgbClr>
                </a:gs>
              </a:gsLst>
              <a:lin ang="0"/>
            </a:gra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1406278"/>
            <a:ext cx="9047261" cy="928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ATM Layers and Functions</a:t>
            </a:r>
          </a:p>
        </p:txBody>
      </p:sp>
      <p:sp>
        <p:nvSpPr>
          <p:cNvPr name="Freeform 6" id="6" descr="preencoded.png"/>
          <p:cNvSpPr/>
          <p:nvPr/>
        </p:nvSpPr>
        <p:spPr>
          <a:xfrm flipH="false" flipV="false" rot="0">
            <a:off x="3722935" y="2951261"/>
            <a:ext cx="2690069" cy="1655861"/>
          </a:xfrm>
          <a:custGeom>
            <a:avLst/>
            <a:gdLst/>
            <a:ahLst/>
            <a:cxnLst/>
            <a:rect r="r" b="b" t="t" l="l"/>
            <a:pathLst>
              <a:path h="1655861" w="2690069">
                <a:moveTo>
                  <a:pt x="0" y="0"/>
                </a:moveTo>
                <a:lnTo>
                  <a:pt x="2690069" y="0"/>
                </a:lnTo>
                <a:lnTo>
                  <a:pt x="2690069" y="1655861"/>
                </a:lnTo>
                <a:lnTo>
                  <a:pt x="0" y="1655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9" r="0" b="-119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4868615" y="3735884"/>
            <a:ext cx="398710" cy="498276"/>
          </a:xfrm>
          <a:custGeom>
            <a:avLst/>
            <a:gdLst/>
            <a:ahLst/>
            <a:cxnLst/>
            <a:rect r="r" b="b" t="t" l="l"/>
            <a:pathLst>
              <a:path h="498276" w="398710">
                <a:moveTo>
                  <a:pt x="0" y="0"/>
                </a:moveTo>
                <a:lnTo>
                  <a:pt x="398710" y="0"/>
                </a:lnTo>
                <a:lnTo>
                  <a:pt x="398710" y="498276"/>
                </a:lnTo>
                <a:lnTo>
                  <a:pt x="0" y="498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69" t="0" r="-46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96521" y="3206204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Physical Layer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96521" y="3784252"/>
            <a:ext cx="452214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Transmission over physical media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483846" y="4623495"/>
            <a:ext cx="10741075" cy="19050"/>
            <a:chOff x="0" y="0"/>
            <a:chExt cx="14321433" cy="25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321410" cy="25400"/>
            </a:xfrm>
            <a:custGeom>
              <a:avLst/>
              <a:gdLst/>
              <a:ahLst/>
              <a:cxnLst/>
              <a:rect r="r" b="b" t="t" l="l"/>
              <a:pathLst>
                <a:path h="25400" w="1432141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08710" y="0"/>
                  </a:lnTo>
                  <a:cubicBezTo>
                    <a:pt x="14315695" y="0"/>
                    <a:pt x="14321410" y="5715"/>
                    <a:pt x="14321410" y="12700"/>
                  </a:cubicBezTo>
                  <a:cubicBezTo>
                    <a:pt x="14321410" y="19685"/>
                    <a:pt x="14315695" y="25400"/>
                    <a:pt x="1430871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Freeform 12" id="12" descr="preencoded.png"/>
          <p:cNvSpPr/>
          <p:nvPr/>
        </p:nvSpPr>
        <p:spPr>
          <a:xfrm flipH="false" flipV="false" rot="0">
            <a:off x="2377976" y="4677966"/>
            <a:ext cx="5380136" cy="1655861"/>
          </a:xfrm>
          <a:custGeom>
            <a:avLst/>
            <a:gdLst/>
            <a:ahLst/>
            <a:cxnLst/>
            <a:rect r="r" b="b" t="t" l="l"/>
            <a:pathLst>
              <a:path h="1655861" w="5380136">
                <a:moveTo>
                  <a:pt x="0" y="0"/>
                </a:moveTo>
                <a:lnTo>
                  <a:pt x="5380136" y="0"/>
                </a:lnTo>
                <a:lnTo>
                  <a:pt x="5380136" y="1655861"/>
                </a:lnTo>
                <a:lnTo>
                  <a:pt x="0" y="1655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1" r="0" b="-31"/>
            </a:stretch>
          </a:blipFill>
        </p:spPr>
      </p:sp>
      <p:sp>
        <p:nvSpPr>
          <p:cNvPr name="Freeform 13" id="13" descr="preencoded.png"/>
          <p:cNvSpPr/>
          <p:nvPr/>
        </p:nvSpPr>
        <p:spPr>
          <a:xfrm flipH="false" flipV="false" rot="0">
            <a:off x="4868615" y="5256759"/>
            <a:ext cx="398710" cy="498276"/>
          </a:xfrm>
          <a:custGeom>
            <a:avLst/>
            <a:gdLst/>
            <a:ahLst/>
            <a:cxnLst/>
            <a:rect r="r" b="b" t="t" l="l"/>
            <a:pathLst>
              <a:path h="498276" w="398710">
                <a:moveTo>
                  <a:pt x="0" y="0"/>
                </a:moveTo>
                <a:lnTo>
                  <a:pt x="398710" y="0"/>
                </a:lnTo>
                <a:lnTo>
                  <a:pt x="398710" y="498276"/>
                </a:lnTo>
                <a:lnTo>
                  <a:pt x="0" y="4982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69" t="0" r="-469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041630" y="4932909"/>
            <a:ext cx="3721299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ATM Layer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41630" y="5510956"/>
            <a:ext cx="6311950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Cell multiplexing, switching, VPI/VCI translation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828955" y="6350199"/>
            <a:ext cx="9395966" cy="19050"/>
            <a:chOff x="0" y="0"/>
            <a:chExt cx="12527955" cy="25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527915" cy="25400"/>
            </a:xfrm>
            <a:custGeom>
              <a:avLst/>
              <a:gdLst/>
              <a:ahLst/>
              <a:cxnLst/>
              <a:rect r="r" b="b" t="t" l="l"/>
              <a:pathLst>
                <a:path h="25400" w="12527915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15215" y="0"/>
                  </a:lnTo>
                  <a:cubicBezTo>
                    <a:pt x="12522200" y="0"/>
                    <a:pt x="12527915" y="5715"/>
                    <a:pt x="12527915" y="12700"/>
                  </a:cubicBezTo>
                  <a:cubicBezTo>
                    <a:pt x="12527915" y="19685"/>
                    <a:pt x="12522200" y="25400"/>
                    <a:pt x="1251521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Freeform 18" id="18" descr="preencoded.png"/>
          <p:cNvSpPr/>
          <p:nvPr/>
        </p:nvSpPr>
        <p:spPr>
          <a:xfrm flipH="false" flipV="false" rot="0">
            <a:off x="1032868" y="6404670"/>
            <a:ext cx="8070205" cy="1655861"/>
          </a:xfrm>
          <a:custGeom>
            <a:avLst/>
            <a:gdLst/>
            <a:ahLst/>
            <a:cxnLst/>
            <a:rect r="r" b="b" t="t" l="l"/>
            <a:pathLst>
              <a:path h="1655861" w="8070205">
                <a:moveTo>
                  <a:pt x="0" y="0"/>
                </a:moveTo>
                <a:lnTo>
                  <a:pt x="8070204" y="0"/>
                </a:lnTo>
                <a:lnTo>
                  <a:pt x="8070204" y="1655861"/>
                </a:lnTo>
                <a:lnTo>
                  <a:pt x="0" y="16558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0" r="0" b="-60"/>
            </a:stretch>
          </a:blipFill>
        </p:spPr>
      </p:sp>
      <p:sp>
        <p:nvSpPr>
          <p:cNvPr name="Freeform 19" id="19" descr="preencoded.png"/>
          <p:cNvSpPr/>
          <p:nvPr/>
        </p:nvSpPr>
        <p:spPr>
          <a:xfrm flipH="false" flipV="false" rot="0">
            <a:off x="4868466" y="6983462"/>
            <a:ext cx="398710" cy="498276"/>
          </a:xfrm>
          <a:custGeom>
            <a:avLst/>
            <a:gdLst/>
            <a:ahLst/>
            <a:cxnLst/>
            <a:rect r="r" b="b" t="t" l="l"/>
            <a:pathLst>
              <a:path h="498276" w="398710">
                <a:moveTo>
                  <a:pt x="0" y="0"/>
                </a:moveTo>
                <a:lnTo>
                  <a:pt x="398710" y="0"/>
                </a:lnTo>
                <a:lnTo>
                  <a:pt x="398710" y="498277"/>
                </a:lnTo>
                <a:lnTo>
                  <a:pt x="0" y="4982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69" t="0" r="-469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386590" y="6659613"/>
            <a:ext cx="4878586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ATM Adaptation Layer (AAL)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86590" y="7237660"/>
            <a:ext cx="572452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Supports various traffic types (voice, data)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2238" y="8293745"/>
            <a:ext cx="1630352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AAL5 is commonly used for data. ATM prioritizes real-time data and Quality of Service (QoS).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95000"/>
                  </a:srgbClr>
                </a:gs>
                <a:gs pos="100000">
                  <a:srgbClr val="94B9FF">
                    <a:alpha val="95000"/>
                  </a:srgbClr>
                </a:gs>
              </a:gsLst>
              <a:lin ang="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880574" y="1632213"/>
            <a:ext cx="8533525" cy="4804307"/>
          </a:xfrm>
          <a:custGeom>
            <a:avLst/>
            <a:gdLst/>
            <a:ahLst/>
            <a:cxnLst/>
            <a:rect r="r" b="b" t="t" l="l"/>
            <a:pathLst>
              <a:path h="4804307" w="8533525">
                <a:moveTo>
                  <a:pt x="0" y="0"/>
                </a:moveTo>
                <a:lnTo>
                  <a:pt x="8533525" y="0"/>
                </a:lnTo>
                <a:lnTo>
                  <a:pt x="8533525" y="4804307"/>
                </a:lnTo>
                <a:lnTo>
                  <a:pt x="0" y="48043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5975" y="540544"/>
            <a:ext cx="7442746" cy="928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802.11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5975" y="2091423"/>
            <a:ext cx="3842445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Basic Service Set (BSS)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753773"/>
            <a:ext cx="780588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Infrastructure mode with Access Point (AP)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5975" y="3719959"/>
            <a:ext cx="4541192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Extended Service Set (ESS)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585096"/>
            <a:ext cx="780588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Multiple BSSs via distribution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5975" y="5580012"/>
            <a:ext cx="6259562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Independent Basic Service Set (IBSS)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350795"/>
            <a:ext cx="780588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Ad-hoc network, no AP needed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5975" y="7318774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Wireless Medium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983886"/>
            <a:ext cx="780588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Radio frequencies (2.4 GHz, 5 GHz, 6 GHz)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23738" y="7218761"/>
            <a:ext cx="3721299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CSMA/CA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27144" y="7805293"/>
            <a:ext cx="780588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Collision Avoidance mechanism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23738" y="8497046"/>
            <a:ext cx="3721299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DCF and PCF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11156" y="9172575"/>
            <a:ext cx="7805886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Coordination functions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CCEEFF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966341" y="2080022"/>
            <a:ext cx="690265" cy="690265"/>
          </a:xfrm>
          <a:custGeom>
            <a:avLst/>
            <a:gdLst/>
            <a:ahLst/>
            <a:cxnLst/>
            <a:rect r="r" b="b" t="t" l="l"/>
            <a:pathLst>
              <a:path h="690265" w="690265">
                <a:moveTo>
                  <a:pt x="0" y="0"/>
                </a:moveTo>
                <a:lnTo>
                  <a:pt x="690265" y="0"/>
                </a:lnTo>
                <a:lnTo>
                  <a:pt x="690265" y="690265"/>
                </a:lnTo>
                <a:lnTo>
                  <a:pt x="0" y="690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4247109" y="2080022"/>
            <a:ext cx="690265" cy="690265"/>
          </a:xfrm>
          <a:custGeom>
            <a:avLst/>
            <a:gdLst/>
            <a:ahLst/>
            <a:cxnLst/>
            <a:rect r="r" b="b" t="t" l="l"/>
            <a:pathLst>
              <a:path h="690265" w="690265">
                <a:moveTo>
                  <a:pt x="0" y="0"/>
                </a:moveTo>
                <a:lnTo>
                  <a:pt x="690265" y="0"/>
                </a:lnTo>
                <a:lnTo>
                  <a:pt x="690265" y="690265"/>
                </a:lnTo>
                <a:lnTo>
                  <a:pt x="0" y="6902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7527875" y="2080022"/>
            <a:ext cx="690265" cy="690265"/>
          </a:xfrm>
          <a:custGeom>
            <a:avLst/>
            <a:gdLst/>
            <a:ahLst/>
            <a:cxnLst/>
            <a:rect r="r" b="b" t="t" l="l"/>
            <a:pathLst>
              <a:path h="690265" w="690265">
                <a:moveTo>
                  <a:pt x="0" y="0"/>
                </a:moveTo>
                <a:lnTo>
                  <a:pt x="690265" y="0"/>
                </a:lnTo>
                <a:lnTo>
                  <a:pt x="690265" y="690265"/>
                </a:lnTo>
                <a:lnTo>
                  <a:pt x="0" y="6902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 descr="preencoded.png"/>
          <p:cNvSpPr/>
          <p:nvPr/>
        </p:nvSpPr>
        <p:spPr>
          <a:xfrm flipH="false" flipV="false" rot="0">
            <a:off x="966341" y="5772447"/>
            <a:ext cx="690265" cy="690265"/>
          </a:xfrm>
          <a:custGeom>
            <a:avLst/>
            <a:gdLst/>
            <a:ahLst/>
            <a:cxnLst/>
            <a:rect r="r" b="b" t="t" l="l"/>
            <a:pathLst>
              <a:path h="690265" w="690265">
                <a:moveTo>
                  <a:pt x="0" y="0"/>
                </a:moveTo>
                <a:lnTo>
                  <a:pt x="690265" y="0"/>
                </a:lnTo>
                <a:lnTo>
                  <a:pt x="690265" y="690265"/>
                </a:lnTo>
                <a:lnTo>
                  <a:pt x="0" y="69026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63659" y="1357430"/>
            <a:ext cx="7572139" cy="7572139"/>
          </a:xfrm>
          <a:custGeom>
            <a:avLst/>
            <a:gdLst/>
            <a:ahLst/>
            <a:cxnLst/>
            <a:rect r="r" b="b" t="t" l="l"/>
            <a:pathLst>
              <a:path h="7572139" w="7572139">
                <a:moveTo>
                  <a:pt x="0" y="0"/>
                </a:moveTo>
                <a:lnTo>
                  <a:pt x="7572139" y="0"/>
                </a:lnTo>
                <a:lnTo>
                  <a:pt x="7572139" y="7572140"/>
                </a:lnTo>
                <a:lnTo>
                  <a:pt x="0" y="75721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66341" y="721965"/>
            <a:ext cx="796096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4"/>
              </a:lnSpc>
            </a:pPr>
            <a:r>
              <a:rPr lang="en-US" sz="5687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Leaky Bucket Algorithm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01739" y="2224831"/>
            <a:ext cx="1900238" cy="92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Traffic Shaping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01739" y="3220045"/>
            <a:ext cx="1900238" cy="9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Controls data flow rate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82505" y="2224831"/>
            <a:ext cx="1900238" cy="92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Fixed Drain Rate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82505" y="3220045"/>
            <a:ext cx="1900238" cy="186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Bucket with set output (bytes/second)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63272" y="2224831"/>
            <a:ext cx="1900238" cy="92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Manages Bursts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63272" y="3220045"/>
            <a:ext cx="1900238" cy="142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Discards or delays excess 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01739" y="5917258"/>
            <a:ext cx="1900238" cy="924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812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Smooth Flow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01739" y="6912471"/>
            <a:ext cx="1900238" cy="1420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Ensures consistent traffic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6341" y="8548241"/>
            <a:ext cx="9497317" cy="97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12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Parameters include bucket size and leak rate. This algorithm is used in ATM and other networks for Quality of Service (QoS).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95000"/>
                  </a:srgbClr>
                </a:gs>
                <a:gs pos="100000">
                  <a:srgbClr val="FFA9F9">
                    <a:alpha val="95000"/>
                  </a:srgbClr>
                </a:gs>
              </a:gsLst>
              <a:lin ang="0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1899" y="2076747"/>
            <a:ext cx="592336" cy="592336"/>
            <a:chOff x="0" y="0"/>
            <a:chExt cx="789782" cy="7897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776986" cy="777113"/>
            </a:xfrm>
            <a:custGeom>
              <a:avLst/>
              <a:gdLst/>
              <a:ahLst/>
              <a:cxnLst/>
              <a:rect r="r" b="b" t="t" l="l"/>
              <a:pathLst>
                <a:path h="777113" w="776986">
                  <a:moveTo>
                    <a:pt x="0" y="145034"/>
                  </a:moveTo>
                  <a:cubicBezTo>
                    <a:pt x="0" y="64897"/>
                    <a:pt x="64897" y="0"/>
                    <a:pt x="145034" y="0"/>
                  </a:cubicBezTo>
                  <a:lnTo>
                    <a:pt x="631952" y="0"/>
                  </a:lnTo>
                  <a:cubicBezTo>
                    <a:pt x="712089" y="0"/>
                    <a:pt x="776986" y="64897"/>
                    <a:pt x="776986" y="145034"/>
                  </a:cubicBezTo>
                  <a:lnTo>
                    <a:pt x="776986" y="631952"/>
                  </a:lnTo>
                  <a:cubicBezTo>
                    <a:pt x="776986" y="712089"/>
                    <a:pt x="712089" y="776986"/>
                    <a:pt x="631952" y="776986"/>
                  </a:cubicBezTo>
                  <a:lnTo>
                    <a:pt x="145034" y="776986"/>
                  </a:lnTo>
                  <a:cubicBezTo>
                    <a:pt x="64897" y="777113"/>
                    <a:pt x="0" y="712089"/>
                    <a:pt x="0" y="631952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89686" cy="789813"/>
            </a:xfrm>
            <a:custGeom>
              <a:avLst/>
              <a:gdLst/>
              <a:ahLst/>
              <a:cxnLst/>
              <a:rect r="r" b="b" t="t" l="l"/>
              <a:pathLst>
                <a:path h="789813" w="789686">
                  <a:moveTo>
                    <a:pt x="0" y="151384"/>
                  </a:moveTo>
                  <a:cubicBezTo>
                    <a:pt x="0" y="67818"/>
                    <a:pt x="67818" y="0"/>
                    <a:pt x="151384" y="0"/>
                  </a:cubicBezTo>
                  <a:lnTo>
                    <a:pt x="638302" y="0"/>
                  </a:lnTo>
                  <a:lnTo>
                    <a:pt x="638302" y="6350"/>
                  </a:lnTo>
                  <a:lnTo>
                    <a:pt x="638302" y="0"/>
                  </a:lnTo>
                  <a:cubicBezTo>
                    <a:pt x="721995" y="0"/>
                    <a:pt x="789686" y="67818"/>
                    <a:pt x="789686" y="151384"/>
                  </a:cubicBezTo>
                  <a:lnTo>
                    <a:pt x="783336" y="151384"/>
                  </a:lnTo>
                  <a:lnTo>
                    <a:pt x="789686" y="151384"/>
                  </a:lnTo>
                  <a:lnTo>
                    <a:pt x="789686" y="638302"/>
                  </a:lnTo>
                  <a:lnTo>
                    <a:pt x="783336" y="638302"/>
                  </a:lnTo>
                  <a:lnTo>
                    <a:pt x="789686" y="638302"/>
                  </a:lnTo>
                  <a:cubicBezTo>
                    <a:pt x="789686" y="721995"/>
                    <a:pt x="721868" y="789686"/>
                    <a:pt x="638302" y="789686"/>
                  </a:cubicBezTo>
                  <a:lnTo>
                    <a:pt x="638302" y="783336"/>
                  </a:lnTo>
                  <a:lnTo>
                    <a:pt x="638302" y="789686"/>
                  </a:lnTo>
                  <a:lnTo>
                    <a:pt x="151384" y="789686"/>
                  </a:lnTo>
                  <a:lnTo>
                    <a:pt x="151384" y="783336"/>
                  </a:lnTo>
                  <a:lnTo>
                    <a:pt x="151384" y="789686"/>
                  </a:lnTo>
                  <a:cubicBezTo>
                    <a:pt x="67818" y="789813"/>
                    <a:pt x="0" y="721995"/>
                    <a:pt x="0" y="638302"/>
                  </a:cubicBezTo>
                  <a:lnTo>
                    <a:pt x="0" y="151384"/>
                  </a:lnTo>
                  <a:lnTo>
                    <a:pt x="6350" y="151384"/>
                  </a:lnTo>
                  <a:lnTo>
                    <a:pt x="0" y="151384"/>
                  </a:lnTo>
                  <a:moveTo>
                    <a:pt x="12700" y="151384"/>
                  </a:moveTo>
                  <a:lnTo>
                    <a:pt x="12700" y="638302"/>
                  </a:lnTo>
                  <a:lnTo>
                    <a:pt x="6350" y="638302"/>
                  </a:lnTo>
                  <a:lnTo>
                    <a:pt x="12700" y="638302"/>
                  </a:lnTo>
                  <a:cubicBezTo>
                    <a:pt x="12700" y="715010"/>
                    <a:pt x="74803" y="777113"/>
                    <a:pt x="151384" y="777113"/>
                  </a:cubicBezTo>
                  <a:lnTo>
                    <a:pt x="638302" y="777113"/>
                  </a:lnTo>
                  <a:cubicBezTo>
                    <a:pt x="714883" y="777113"/>
                    <a:pt x="776986" y="715010"/>
                    <a:pt x="776986" y="638429"/>
                  </a:cubicBezTo>
                  <a:lnTo>
                    <a:pt x="776986" y="151384"/>
                  </a:lnTo>
                  <a:cubicBezTo>
                    <a:pt x="777113" y="74803"/>
                    <a:pt x="715010" y="12700"/>
                    <a:pt x="638302" y="12700"/>
                  </a:cubicBezTo>
                  <a:lnTo>
                    <a:pt x="151384" y="12700"/>
                  </a:lnTo>
                  <a:lnTo>
                    <a:pt x="151384" y="6350"/>
                  </a:lnTo>
                  <a:lnTo>
                    <a:pt x="151384" y="12700"/>
                  </a:lnTo>
                  <a:cubicBezTo>
                    <a:pt x="74803" y="12700"/>
                    <a:pt x="12700" y="74803"/>
                    <a:pt x="12700" y="151384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01899" y="3678734"/>
            <a:ext cx="592336" cy="592336"/>
            <a:chOff x="0" y="0"/>
            <a:chExt cx="789782" cy="7897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776986" cy="777113"/>
            </a:xfrm>
            <a:custGeom>
              <a:avLst/>
              <a:gdLst/>
              <a:ahLst/>
              <a:cxnLst/>
              <a:rect r="r" b="b" t="t" l="l"/>
              <a:pathLst>
                <a:path h="777113" w="776986">
                  <a:moveTo>
                    <a:pt x="0" y="145034"/>
                  </a:moveTo>
                  <a:cubicBezTo>
                    <a:pt x="0" y="64897"/>
                    <a:pt x="64897" y="0"/>
                    <a:pt x="145034" y="0"/>
                  </a:cubicBezTo>
                  <a:lnTo>
                    <a:pt x="631952" y="0"/>
                  </a:lnTo>
                  <a:cubicBezTo>
                    <a:pt x="712089" y="0"/>
                    <a:pt x="776986" y="64897"/>
                    <a:pt x="776986" y="145034"/>
                  </a:cubicBezTo>
                  <a:lnTo>
                    <a:pt x="776986" y="631952"/>
                  </a:lnTo>
                  <a:cubicBezTo>
                    <a:pt x="776986" y="712089"/>
                    <a:pt x="712089" y="776986"/>
                    <a:pt x="631952" y="776986"/>
                  </a:cubicBezTo>
                  <a:lnTo>
                    <a:pt x="145034" y="776986"/>
                  </a:lnTo>
                  <a:cubicBezTo>
                    <a:pt x="64897" y="777113"/>
                    <a:pt x="0" y="712089"/>
                    <a:pt x="0" y="631952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89686" cy="789813"/>
            </a:xfrm>
            <a:custGeom>
              <a:avLst/>
              <a:gdLst/>
              <a:ahLst/>
              <a:cxnLst/>
              <a:rect r="r" b="b" t="t" l="l"/>
              <a:pathLst>
                <a:path h="789813" w="789686">
                  <a:moveTo>
                    <a:pt x="0" y="151384"/>
                  </a:moveTo>
                  <a:cubicBezTo>
                    <a:pt x="0" y="67818"/>
                    <a:pt x="67818" y="0"/>
                    <a:pt x="151384" y="0"/>
                  </a:cubicBezTo>
                  <a:lnTo>
                    <a:pt x="638302" y="0"/>
                  </a:lnTo>
                  <a:lnTo>
                    <a:pt x="638302" y="6350"/>
                  </a:lnTo>
                  <a:lnTo>
                    <a:pt x="638302" y="0"/>
                  </a:lnTo>
                  <a:cubicBezTo>
                    <a:pt x="721995" y="0"/>
                    <a:pt x="789686" y="67818"/>
                    <a:pt x="789686" y="151384"/>
                  </a:cubicBezTo>
                  <a:lnTo>
                    <a:pt x="783336" y="151384"/>
                  </a:lnTo>
                  <a:lnTo>
                    <a:pt x="789686" y="151384"/>
                  </a:lnTo>
                  <a:lnTo>
                    <a:pt x="789686" y="638302"/>
                  </a:lnTo>
                  <a:lnTo>
                    <a:pt x="783336" y="638302"/>
                  </a:lnTo>
                  <a:lnTo>
                    <a:pt x="789686" y="638302"/>
                  </a:lnTo>
                  <a:cubicBezTo>
                    <a:pt x="789686" y="721995"/>
                    <a:pt x="721868" y="789686"/>
                    <a:pt x="638302" y="789686"/>
                  </a:cubicBezTo>
                  <a:lnTo>
                    <a:pt x="638302" y="783336"/>
                  </a:lnTo>
                  <a:lnTo>
                    <a:pt x="638302" y="789686"/>
                  </a:lnTo>
                  <a:lnTo>
                    <a:pt x="151384" y="789686"/>
                  </a:lnTo>
                  <a:lnTo>
                    <a:pt x="151384" y="783336"/>
                  </a:lnTo>
                  <a:lnTo>
                    <a:pt x="151384" y="789686"/>
                  </a:lnTo>
                  <a:cubicBezTo>
                    <a:pt x="67818" y="789813"/>
                    <a:pt x="0" y="721995"/>
                    <a:pt x="0" y="638302"/>
                  </a:cubicBezTo>
                  <a:lnTo>
                    <a:pt x="0" y="151384"/>
                  </a:lnTo>
                  <a:lnTo>
                    <a:pt x="6350" y="151384"/>
                  </a:lnTo>
                  <a:lnTo>
                    <a:pt x="0" y="151384"/>
                  </a:lnTo>
                  <a:moveTo>
                    <a:pt x="12700" y="151384"/>
                  </a:moveTo>
                  <a:lnTo>
                    <a:pt x="12700" y="638302"/>
                  </a:lnTo>
                  <a:lnTo>
                    <a:pt x="6350" y="638302"/>
                  </a:lnTo>
                  <a:lnTo>
                    <a:pt x="12700" y="638302"/>
                  </a:lnTo>
                  <a:cubicBezTo>
                    <a:pt x="12700" y="715010"/>
                    <a:pt x="74803" y="777113"/>
                    <a:pt x="151384" y="777113"/>
                  </a:cubicBezTo>
                  <a:lnTo>
                    <a:pt x="638302" y="777113"/>
                  </a:lnTo>
                  <a:cubicBezTo>
                    <a:pt x="714883" y="777113"/>
                    <a:pt x="776986" y="715010"/>
                    <a:pt x="776986" y="638429"/>
                  </a:cubicBezTo>
                  <a:lnTo>
                    <a:pt x="776986" y="151384"/>
                  </a:lnTo>
                  <a:cubicBezTo>
                    <a:pt x="777113" y="74803"/>
                    <a:pt x="715010" y="12700"/>
                    <a:pt x="638302" y="12700"/>
                  </a:cubicBezTo>
                  <a:lnTo>
                    <a:pt x="151384" y="12700"/>
                  </a:lnTo>
                  <a:lnTo>
                    <a:pt x="151384" y="6350"/>
                  </a:lnTo>
                  <a:lnTo>
                    <a:pt x="151384" y="12700"/>
                  </a:lnTo>
                  <a:cubicBezTo>
                    <a:pt x="74803" y="12700"/>
                    <a:pt x="12700" y="74803"/>
                    <a:pt x="12700" y="151384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01899" y="5280720"/>
            <a:ext cx="592336" cy="592336"/>
            <a:chOff x="0" y="0"/>
            <a:chExt cx="789782" cy="7897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776986" cy="777113"/>
            </a:xfrm>
            <a:custGeom>
              <a:avLst/>
              <a:gdLst/>
              <a:ahLst/>
              <a:cxnLst/>
              <a:rect r="r" b="b" t="t" l="l"/>
              <a:pathLst>
                <a:path h="777113" w="776986">
                  <a:moveTo>
                    <a:pt x="0" y="145034"/>
                  </a:moveTo>
                  <a:cubicBezTo>
                    <a:pt x="0" y="64897"/>
                    <a:pt x="64897" y="0"/>
                    <a:pt x="145034" y="0"/>
                  </a:cubicBezTo>
                  <a:lnTo>
                    <a:pt x="631952" y="0"/>
                  </a:lnTo>
                  <a:cubicBezTo>
                    <a:pt x="712089" y="0"/>
                    <a:pt x="776986" y="64897"/>
                    <a:pt x="776986" y="145034"/>
                  </a:cubicBezTo>
                  <a:lnTo>
                    <a:pt x="776986" y="631952"/>
                  </a:lnTo>
                  <a:cubicBezTo>
                    <a:pt x="776986" y="712089"/>
                    <a:pt x="712089" y="776986"/>
                    <a:pt x="631952" y="776986"/>
                  </a:cubicBezTo>
                  <a:lnTo>
                    <a:pt x="145034" y="776986"/>
                  </a:lnTo>
                  <a:cubicBezTo>
                    <a:pt x="64897" y="777113"/>
                    <a:pt x="0" y="712089"/>
                    <a:pt x="0" y="631952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89686" cy="789813"/>
            </a:xfrm>
            <a:custGeom>
              <a:avLst/>
              <a:gdLst/>
              <a:ahLst/>
              <a:cxnLst/>
              <a:rect r="r" b="b" t="t" l="l"/>
              <a:pathLst>
                <a:path h="789813" w="789686">
                  <a:moveTo>
                    <a:pt x="0" y="151384"/>
                  </a:moveTo>
                  <a:cubicBezTo>
                    <a:pt x="0" y="67818"/>
                    <a:pt x="67818" y="0"/>
                    <a:pt x="151384" y="0"/>
                  </a:cubicBezTo>
                  <a:lnTo>
                    <a:pt x="638302" y="0"/>
                  </a:lnTo>
                  <a:lnTo>
                    <a:pt x="638302" y="6350"/>
                  </a:lnTo>
                  <a:lnTo>
                    <a:pt x="638302" y="0"/>
                  </a:lnTo>
                  <a:cubicBezTo>
                    <a:pt x="721995" y="0"/>
                    <a:pt x="789686" y="67818"/>
                    <a:pt x="789686" y="151384"/>
                  </a:cubicBezTo>
                  <a:lnTo>
                    <a:pt x="783336" y="151384"/>
                  </a:lnTo>
                  <a:lnTo>
                    <a:pt x="789686" y="151384"/>
                  </a:lnTo>
                  <a:lnTo>
                    <a:pt x="789686" y="638302"/>
                  </a:lnTo>
                  <a:lnTo>
                    <a:pt x="783336" y="638302"/>
                  </a:lnTo>
                  <a:lnTo>
                    <a:pt x="789686" y="638302"/>
                  </a:lnTo>
                  <a:cubicBezTo>
                    <a:pt x="789686" y="721995"/>
                    <a:pt x="721868" y="789686"/>
                    <a:pt x="638302" y="789686"/>
                  </a:cubicBezTo>
                  <a:lnTo>
                    <a:pt x="638302" y="783336"/>
                  </a:lnTo>
                  <a:lnTo>
                    <a:pt x="638302" y="789686"/>
                  </a:lnTo>
                  <a:lnTo>
                    <a:pt x="151384" y="789686"/>
                  </a:lnTo>
                  <a:lnTo>
                    <a:pt x="151384" y="783336"/>
                  </a:lnTo>
                  <a:lnTo>
                    <a:pt x="151384" y="789686"/>
                  </a:lnTo>
                  <a:cubicBezTo>
                    <a:pt x="67818" y="789813"/>
                    <a:pt x="0" y="721995"/>
                    <a:pt x="0" y="638302"/>
                  </a:cubicBezTo>
                  <a:lnTo>
                    <a:pt x="0" y="151384"/>
                  </a:lnTo>
                  <a:lnTo>
                    <a:pt x="6350" y="151384"/>
                  </a:lnTo>
                  <a:lnTo>
                    <a:pt x="0" y="151384"/>
                  </a:lnTo>
                  <a:moveTo>
                    <a:pt x="12700" y="151384"/>
                  </a:moveTo>
                  <a:lnTo>
                    <a:pt x="12700" y="638302"/>
                  </a:lnTo>
                  <a:lnTo>
                    <a:pt x="6350" y="638302"/>
                  </a:lnTo>
                  <a:lnTo>
                    <a:pt x="12700" y="638302"/>
                  </a:lnTo>
                  <a:cubicBezTo>
                    <a:pt x="12700" y="715010"/>
                    <a:pt x="74803" y="777113"/>
                    <a:pt x="151384" y="777113"/>
                  </a:cubicBezTo>
                  <a:lnTo>
                    <a:pt x="638302" y="777113"/>
                  </a:lnTo>
                  <a:cubicBezTo>
                    <a:pt x="714883" y="777113"/>
                    <a:pt x="776986" y="715010"/>
                    <a:pt x="776986" y="638429"/>
                  </a:cubicBezTo>
                  <a:lnTo>
                    <a:pt x="776986" y="151384"/>
                  </a:lnTo>
                  <a:cubicBezTo>
                    <a:pt x="777113" y="74803"/>
                    <a:pt x="715010" y="12700"/>
                    <a:pt x="638302" y="12700"/>
                  </a:cubicBezTo>
                  <a:lnTo>
                    <a:pt x="151384" y="12700"/>
                  </a:lnTo>
                  <a:lnTo>
                    <a:pt x="151384" y="6350"/>
                  </a:lnTo>
                  <a:lnTo>
                    <a:pt x="151384" y="12700"/>
                  </a:lnTo>
                  <a:cubicBezTo>
                    <a:pt x="74803" y="12700"/>
                    <a:pt x="12700" y="74803"/>
                    <a:pt x="12700" y="151384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01899" y="6882705"/>
            <a:ext cx="592336" cy="592336"/>
            <a:chOff x="0" y="0"/>
            <a:chExt cx="789782" cy="7897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776986" cy="777113"/>
            </a:xfrm>
            <a:custGeom>
              <a:avLst/>
              <a:gdLst/>
              <a:ahLst/>
              <a:cxnLst/>
              <a:rect r="r" b="b" t="t" l="l"/>
              <a:pathLst>
                <a:path h="777113" w="776986">
                  <a:moveTo>
                    <a:pt x="0" y="145034"/>
                  </a:moveTo>
                  <a:cubicBezTo>
                    <a:pt x="0" y="64897"/>
                    <a:pt x="64897" y="0"/>
                    <a:pt x="145034" y="0"/>
                  </a:cubicBezTo>
                  <a:lnTo>
                    <a:pt x="631952" y="0"/>
                  </a:lnTo>
                  <a:cubicBezTo>
                    <a:pt x="712089" y="0"/>
                    <a:pt x="776986" y="64897"/>
                    <a:pt x="776986" y="145034"/>
                  </a:cubicBezTo>
                  <a:lnTo>
                    <a:pt x="776986" y="631952"/>
                  </a:lnTo>
                  <a:cubicBezTo>
                    <a:pt x="776986" y="712089"/>
                    <a:pt x="712089" y="776986"/>
                    <a:pt x="631952" y="776986"/>
                  </a:cubicBezTo>
                  <a:lnTo>
                    <a:pt x="145034" y="776986"/>
                  </a:lnTo>
                  <a:cubicBezTo>
                    <a:pt x="64897" y="777113"/>
                    <a:pt x="0" y="712089"/>
                    <a:pt x="0" y="631952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89686" cy="789813"/>
            </a:xfrm>
            <a:custGeom>
              <a:avLst/>
              <a:gdLst/>
              <a:ahLst/>
              <a:cxnLst/>
              <a:rect r="r" b="b" t="t" l="l"/>
              <a:pathLst>
                <a:path h="789813" w="789686">
                  <a:moveTo>
                    <a:pt x="0" y="151384"/>
                  </a:moveTo>
                  <a:cubicBezTo>
                    <a:pt x="0" y="67818"/>
                    <a:pt x="67818" y="0"/>
                    <a:pt x="151384" y="0"/>
                  </a:cubicBezTo>
                  <a:lnTo>
                    <a:pt x="638302" y="0"/>
                  </a:lnTo>
                  <a:lnTo>
                    <a:pt x="638302" y="6350"/>
                  </a:lnTo>
                  <a:lnTo>
                    <a:pt x="638302" y="0"/>
                  </a:lnTo>
                  <a:cubicBezTo>
                    <a:pt x="721995" y="0"/>
                    <a:pt x="789686" y="67818"/>
                    <a:pt x="789686" y="151384"/>
                  </a:cubicBezTo>
                  <a:lnTo>
                    <a:pt x="783336" y="151384"/>
                  </a:lnTo>
                  <a:lnTo>
                    <a:pt x="789686" y="151384"/>
                  </a:lnTo>
                  <a:lnTo>
                    <a:pt x="789686" y="638302"/>
                  </a:lnTo>
                  <a:lnTo>
                    <a:pt x="783336" y="638302"/>
                  </a:lnTo>
                  <a:lnTo>
                    <a:pt x="789686" y="638302"/>
                  </a:lnTo>
                  <a:cubicBezTo>
                    <a:pt x="789686" y="721995"/>
                    <a:pt x="721868" y="789686"/>
                    <a:pt x="638302" y="789686"/>
                  </a:cubicBezTo>
                  <a:lnTo>
                    <a:pt x="638302" y="783336"/>
                  </a:lnTo>
                  <a:lnTo>
                    <a:pt x="638302" y="789686"/>
                  </a:lnTo>
                  <a:lnTo>
                    <a:pt x="151384" y="789686"/>
                  </a:lnTo>
                  <a:lnTo>
                    <a:pt x="151384" y="783336"/>
                  </a:lnTo>
                  <a:lnTo>
                    <a:pt x="151384" y="789686"/>
                  </a:lnTo>
                  <a:cubicBezTo>
                    <a:pt x="67818" y="789813"/>
                    <a:pt x="0" y="721995"/>
                    <a:pt x="0" y="638302"/>
                  </a:cubicBezTo>
                  <a:lnTo>
                    <a:pt x="0" y="151384"/>
                  </a:lnTo>
                  <a:lnTo>
                    <a:pt x="6350" y="151384"/>
                  </a:lnTo>
                  <a:lnTo>
                    <a:pt x="0" y="151384"/>
                  </a:lnTo>
                  <a:moveTo>
                    <a:pt x="12700" y="151384"/>
                  </a:moveTo>
                  <a:lnTo>
                    <a:pt x="12700" y="638302"/>
                  </a:lnTo>
                  <a:lnTo>
                    <a:pt x="6350" y="638302"/>
                  </a:lnTo>
                  <a:lnTo>
                    <a:pt x="12700" y="638302"/>
                  </a:lnTo>
                  <a:cubicBezTo>
                    <a:pt x="12700" y="715010"/>
                    <a:pt x="74803" y="777113"/>
                    <a:pt x="151384" y="777113"/>
                  </a:cubicBezTo>
                  <a:lnTo>
                    <a:pt x="638302" y="777113"/>
                  </a:lnTo>
                  <a:cubicBezTo>
                    <a:pt x="714883" y="777113"/>
                    <a:pt x="776986" y="715010"/>
                    <a:pt x="776986" y="638429"/>
                  </a:cubicBezTo>
                  <a:lnTo>
                    <a:pt x="776986" y="151384"/>
                  </a:lnTo>
                  <a:cubicBezTo>
                    <a:pt x="777113" y="74803"/>
                    <a:pt x="715010" y="12700"/>
                    <a:pt x="638302" y="12700"/>
                  </a:cubicBezTo>
                  <a:lnTo>
                    <a:pt x="151384" y="12700"/>
                  </a:lnTo>
                  <a:lnTo>
                    <a:pt x="151384" y="6350"/>
                  </a:lnTo>
                  <a:lnTo>
                    <a:pt x="151384" y="12700"/>
                  </a:lnTo>
                  <a:cubicBezTo>
                    <a:pt x="74803" y="12700"/>
                    <a:pt x="12700" y="74803"/>
                    <a:pt x="12700" y="151384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01899" y="8484691"/>
            <a:ext cx="592336" cy="592336"/>
            <a:chOff x="0" y="0"/>
            <a:chExt cx="789782" cy="7897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776986" cy="777113"/>
            </a:xfrm>
            <a:custGeom>
              <a:avLst/>
              <a:gdLst/>
              <a:ahLst/>
              <a:cxnLst/>
              <a:rect r="r" b="b" t="t" l="l"/>
              <a:pathLst>
                <a:path h="777113" w="776986">
                  <a:moveTo>
                    <a:pt x="0" y="145034"/>
                  </a:moveTo>
                  <a:cubicBezTo>
                    <a:pt x="0" y="64897"/>
                    <a:pt x="64897" y="0"/>
                    <a:pt x="145034" y="0"/>
                  </a:cubicBezTo>
                  <a:lnTo>
                    <a:pt x="631952" y="0"/>
                  </a:lnTo>
                  <a:cubicBezTo>
                    <a:pt x="712089" y="0"/>
                    <a:pt x="776986" y="64897"/>
                    <a:pt x="776986" y="145034"/>
                  </a:cubicBezTo>
                  <a:lnTo>
                    <a:pt x="776986" y="631952"/>
                  </a:lnTo>
                  <a:cubicBezTo>
                    <a:pt x="776986" y="712089"/>
                    <a:pt x="712089" y="776986"/>
                    <a:pt x="631952" y="776986"/>
                  </a:cubicBezTo>
                  <a:lnTo>
                    <a:pt x="145034" y="776986"/>
                  </a:lnTo>
                  <a:cubicBezTo>
                    <a:pt x="64897" y="777113"/>
                    <a:pt x="0" y="712089"/>
                    <a:pt x="0" y="631952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89686" cy="789813"/>
            </a:xfrm>
            <a:custGeom>
              <a:avLst/>
              <a:gdLst/>
              <a:ahLst/>
              <a:cxnLst/>
              <a:rect r="r" b="b" t="t" l="l"/>
              <a:pathLst>
                <a:path h="789813" w="789686">
                  <a:moveTo>
                    <a:pt x="0" y="151384"/>
                  </a:moveTo>
                  <a:cubicBezTo>
                    <a:pt x="0" y="67818"/>
                    <a:pt x="67818" y="0"/>
                    <a:pt x="151384" y="0"/>
                  </a:cubicBezTo>
                  <a:lnTo>
                    <a:pt x="638302" y="0"/>
                  </a:lnTo>
                  <a:lnTo>
                    <a:pt x="638302" y="6350"/>
                  </a:lnTo>
                  <a:lnTo>
                    <a:pt x="638302" y="0"/>
                  </a:lnTo>
                  <a:cubicBezTo>
                    <a:pt x="721995" y="0"/>
                    <a:pt x="789686" y="67818"/>
                    <a:pt x="789686" y="151384"/>
                  </a:cubicBezTo>
                  <a:lnTo>
                    <a:pt x="783336" y="151384"/>
                  </a:lnTo>
                  <a:lnTo>
                    <a:pt x="789686" y="151384"/>
                  </a:lnTo>
                  <a:lnTo>
                    <a:pt x="789686" y="638302"/>
                  </a:lnTo>
                  <a:lnTo>
                    <a:pt x="783336" y="638302"/>
                  </a:lnTo>
                  <a:lnTo>
                    <a:pt x="789686" y="638302"/>
                  </a:lnTo>
                  <a:cubicBezTo>
                    <a:pt x="789686" y="721995"/>
                    <a:pt x="721868" y="789686"/>
                    <a:pt x="638302" y="789686"/>
                  </a:cubicBezTo>
                  <a:lnTo>
                    <a:pt x="638302" y="783336"/>
                  </a:lnTo>
                  <a:lnTo>
                    <a:pt x="638302" y="789686"/>
                  </a:lnTo>
                  <a:lnTo>
                    <a:pt x="151384" y="789686"/>
                  </a:lnTo>
                  <a:lnTo>
                    <a:pt x="151384" y="783336"/>
                  </a:lnTo>
                  <a:lnTo>
                    <a:pt x="151384" y="789686"/>
                  </a:lnTo>
                  <a:cubicBezTo>
                    <a:pt x="67818" y="789813"/>
                    <a:pt x="0" y="721995"/>
                    <a:pt x="0" y="638302"/>
                  </a:cubicBezTo>
                  <a:lnTo>
                    <a:pt x="0" y="151384"/>
                  </a:lnTo>
                  <a:lnTo>
                    <a:pt x="6350" y="151384"/>
                  </a:lnTo>
                  <a:lnTo>
                    <a:pt x="0" y="151384"/>
                  </a:lnTo>
                  <a:moveTo>
                    <a:pt x="12700" y="151384"/>
                  </a:moveTo>
                  <a:lnTo>
                    <a:pt x="12700" y="638302"/>
                  </a:lnTo>
                  <a:lnTo>
                    <a:pt x="6350" y="638302"/>
                  </a:lnTo>
                  <a:lnTo>
                    <a:pt x="12700" y="638302"/>
                  </a:lnTo>
                  <a:cubicBezTo>
                    <a:pt x="12700" y="715010"/>
                    <a:pt x="74803" y="777113"/>
                    <a:pt x="151384" y="777113"/>
                  </a:cubicBezTo>
                  <a:lnTo>
                    <a:pt x="638302" y="777113"/>
                  </a:lnTo>
                  <a:cubicBezTo>
                    <a:pt x="714883" y="777113"/>
                    <a:pt x="776986" y="715010"/>
                    <a:pt x="776986" y="638429"/>
                  </a:cubicBezTo>
                  <a:lnTo>
                    <a:pt x="776986" y="151384"/>
                  </a:lnTo>
                  <a:cubicBezTo>
                    <a:pt x="777113" y="74803"/>
                    <a:pt x="715010" y="12700"/>
                    <a:pt x="638302" y="12700"/>
                  </a:cubicBezTo>
                  <a:lnTo>
                    <a:pt x="151384" y="12700"/>
                  </a:lnTo>
                  <a:lnTo>
                    <a:pt x="151384" y="6350"/>
                  </a:lnTo>
                  <a:lnTo>
                    <a:pt x="151384" y="12700"/>
                  </a:lnTo>
                  <a:cubicBezTo>
                    <a:pt x="74803" y="12700"/>
                    <a:pt x="12700" y="74803"/>
                    <a:pt x="12700" y="151384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7369289" y="2646549"/>
            <a:ext cx="10545608" cy="5931904"/>
          </a:xfrm>
          <a:custGeom>
            <a:avLst/>
            <a:gdLst/>
            <a:ahLst/>
            <a:cxnLst/>
            <a:rect r="r" b="b" t="t" l="l"/>
            <a:pathLst>
              <a:path h="5931904" w="10545608">
                <a:moveTo>
                  <a:pt x="0" y="0"/>
                </a:moveTo>
                <a:lnTo>
                  <a:pt x="10545608" y="0"/>
                </a:lnTo>
                <a:lnTo>
                  <a:pt x="10545608" y="5931905"/>
                </a:lnTo>
                <a:lnTo>
                  <a:pt x="0" y="5931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06661" y="675382"/>
            <a:ext cx="7523858" cy="84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7"/>
              </a:lnSpc>
            </a:pPr>
            <a:r>
              <a:rPr lang="en-US" sz="53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Distance Vector Routing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4097" y="2175049"/>
            <a:ext cx="407937" cy="45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48432" y="2141935"/>
            <a:ext cx="3400127" cy="45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Distance Tables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48432" y="2665214"/>
            <a:ext cx="15632906" cy="50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Each router stores distances to others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4097" y="3777035"/>
            <a:ext cx="407937" cy="45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48432" y="3743920"/>
            <a:ext cx="3400127" cy="45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Periodic Updates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48432" y="4267200"/>
            <a:ext cx="15632906" cy="50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Neighbors exchange distance estimates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94097" y="5379020"/>
            <a:ext cx="407937" cy="45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8432" y="5345906"/>
            <a:ext cx="3824882" cy="45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Bellman-Ford Algorithm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48432" y="5869186"/>
            <a:ext cx="15632906" cy="50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Calculates shortest paths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4097" y="6981006"/>
            <a:ext cx="407937" cy="45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48432" y="6947892"/>
            <a:ext cx="3400127" cy="45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RIP Protocol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48432" y="7471172"/>
            <a:ext cx="15632906" cy="50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Uses hop count as metric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94097" y="8582992"/>
            <a:ext cx="407937" cy="45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3187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48432" y="8549879"/>
            <a:ext cx="3400127" cy="45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Small Networks Only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48432" y="9073157"/>
            <a:ext cx="15632906" cy="500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Scalability issues limit usage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95000"/>
                  </a:srgbClr>
                </a:gs>
                <a:gs pos="100000">
                  <a:srgbClr val="FFA9F9">
                    <a:alpha val="95000"/>
                  </a:srgbClr>
                </a:gs>
              </a:gsLst>
              <a:lin ang="0"/>
            </a:gra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2076896"/>
            <a:ext cx="9007079" cy="9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Count-to-Infinity Problem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87475" y="3617119"/>
            <a:ext cx="5254973" cy="2138065"/>
            <a:chOff x="0" y="0"/>
            <a:chExt cx="7006630" cy="28507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6993890" cy="2838069"/>
            </a:xfrm>
            <a:custGeom>
              <a:avLst/>
              <a:gdLst/>
              <a:ahLst/>
              <a:cxnLst/>
              <a:rect r="r" b="b" t="t" l="l"/>
              <a:pathLst>
                <a:path h="2838069" w="6993890">
                  <a:moveTo>
                    <a:pt x="0" y="158750"/>
                  </a:moveTo>
                  <a:cubicBezTo>
                    <a:pt x="0" y="71120"/>
                    <a:pt x="71247" y="0"/>
                    <a:pt x="159258" y="0"/>
                  </a:cubicBezTo>
                  <a:lnTo>
                    <a:pt x="6834759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2679319"/>
                  </a:lnTo>
                  <a:cubicBezTo>
                    <a:pt x="6993890" y="2767076"/>
                    <a:pt x="6922643" y="2838069"/>
                    <a:pt x="6834632" y="2838069"/>
                  </a:cubicBezTo>
                  <a:lnTo>
                    <a:pt x="159258" y="2838069"/>
                  </a:lnTo>
                  <a:cubicBezTo>
                    <a:pt x="71374" y="2838069"/>
                    <a:pt x="0" y="2766949"/>
                    <a:pt x="0" y="2679319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06717" cy="2850769"/>
            </a:xfrm>
            <a:custGeom>
              <a:avLst/>
              <a:gdLst/>
              <a:ahLst/>
              <a:cxnLst/>
              <a:rect r="r" b="b" t="t" l="l"/>
              <a:pathLst>
                <a:path h="2850769" w="7006717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6841109" y="0"/>
                  </a:lnTo>
                  <a:lnTo>
                    <a:pt x="6841109" y="6350"/>
                  </a:lnTo>
                  <a:lnTo>
                    <a:pt x="6841109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2685669"/>
                  </a:lnTo>
                  <a:lnTo>
                    <a:pt x="7000367" y="2685669"/>
                  </a:lnTo>
                  <a:lnTo>
                    <a:pt x="7006717" y="2685669"/>
                  </a:lnTo>
                  <a:cubicBezTo>
                    <a:pt x="7006717" y="2776855"/>
                    <a:pt x="6932549" y="2850769"/>
                    <a:pt x="6841109" y="2850769"/>
                  </a:cubicBezTo>
                  <a:lnTo>
                    <a:pt x="6841109" y="2844419"/>
                  </a:lnTo>
                  <a:lnTo>
                    <a:pt x="6841109" y="2850769"/>
                  </a:lnTo>
                  <a:lnTo>
                    <a:pt x="165608" y="2850769"/>
                  </a:lnTo>
                  <a:lnTo>
                    <a:pt x="165608" y="2844419"/>
                  </a:lnTo>
                  <a:lnTo>
                    <a:pt x="165608" y="2850769"/>
                  </a:lnTo>
                  <a:cubicBezTo>
                    <a:pt x="74168" y="2850769"/>
                    <a:pt x="0" y="2776855"/>
                    <a:pt x="0" y="268566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85669"/>
                  </a:lnTo>
                  <a:lnTo>
                    <a:pt x="6350" y="2685669"/>
                  </a:lnTo>
                  <a:lnTo>
                    <a:pt x="12700" y="2685669"/>
                  </a:lnTo>
                  <a:cubicBezTo>
                    <a:pt x="12700" y="2769870"/>
                    <a:pt x="81153" y="2838069"/>
                    <a:pt x="165608" y="2838069"/>
                  </a:cubicBezTo>
                  <a:lnTo>
                    <a:pt x="6841109" y="2838069"/>
                  </a:lnTo>
                  <a:cubicBezTo>
                    <a:pt x="6925564" y="2838069"/>
                    <a:pt x="6994017" y="2769743"/>
                    <a:pt x="6994017" y="2685669"/>
                  </a:cubicBezTo>
                  <a:lnTo>
                    <a:pt x="6994017" y="165100"/>
                  </a:lnTo>
                  <a:cubicBezTo>
                    <a:pt x="6994017" y="80899"/>
                    <a:pt x="6925564" y="12700"/>
                    <a:pt x="6841109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85280" y="3886349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Routing Loop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5280" y="4464397"/>
            <a:ext cx="465936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Occurs when a link fails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516440" y="3617119"/>
            <a:ext cx="5254973" cy="2138065"/>
            <a:chOff x="0" y="0"/>
            <a:chExt cx="7006630" cy="28507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6993890" cy="2838069"/>
            </a:xfrm>
            <a:custGeom>
              <a:avLst/>
              <a:gdLst/>
              <a:ahLst/>
              <a:cxnLst/>
              <a:rect r="r" b="b" t="t" l="l"/>
              <a:pathLst>
                <a:path h="2838069" w="6993890">
                  <a:moveTo>
                    <a:pt x="0" y="158750"/>
                  </a:moveTo>
                  <a:cubicBezTo>
                    <a:pt x="0" y="71120"/>
                    <a:pt x="71247" y="0"/>
                    <a:pt x="159258" y="0"/>
                  </a:cubicBezTo>
                  <a:lnTo>
                    <a:pt x="6834759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2679319"/>
                  </a:lnTo>
                  <a:cubicBezTo>
                    <a:pt x="6993890" y="2767076"/>
                    <a:pt x="6922643" y="2838069"/>
                    <a:pt x="6834632" y="2838069"/>
                  </a:cubicBezTo>
                  <a:lnTo>
                    <a:pt x="159258" y="2838069"/>
                  </a:lnTo>
                  <a:cubicBezTo>
                    <a:pt x="71374" y="2838069"/>
                    <a:pt x="0" y="2766949"/>
                    <a:pt x="0" y="2679319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006717" cy="2850769"/>
            </a:xfrm>
            <a:custGeom>
              <a:avLst/>
              <a:gdLst/>
              <a:ahLst/>
              <a:cxnLst/>
              <a:rect r="r" b="b" t="t" l="l"/>
              <a:pathLst>
                <a:path h="2850769" w="7006717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6841109" y="0"/>
                  </a:lnTo>
                  <a:lnTo>
                    <a:pt x="6841109" y="6350"/>
                  </a:lnTo>
                  <a:lnTo>
                    <a:pt x="6841109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2685669"/>
                  </a:lnTo>
                  <a:lnTo>
                    <a:pt x="7000367" y="2685669"/>
                  </a:lnTo>
                  <a:lnTo>
                    <a:pt x="7006717" y="2685669"/>
                  </a:lnTo>
                  <a:cubicBezTo>
                    <a:pt x="7006717" y="2776855"/>
                    <a:pt x="6932549" y="2850769"/>
                    <a:pt x="6841109" y="2850769"/>
                  </a:cubicBezTo>
                  <a:lnTo>
                    <a:pt x="6841109" y="2844419"/>
                  </a:lnTo>
                  <a:lnTo>
                    <a:pt x="6841109" y="2850769"/>
                  </a:lnTo>
                  <a:lnTo>
                    <a:pt x="165608" y="2850769"/>
                  </a:lnTo>
                  <a:lnTo>
                    <a:pt x="165608" y="2844419"/>
                  </a:lnTo>
                  <a:lnTo>
                    <a:pt x="165608" y="2850769"/>
                  </a:lnTo>
                  <a:cubicBezTo>
                    <a:pt x="74168" y="2850769"/>
                    <a:pt x="0" y="2776855"/>
                    <a:pt x="0" y="268566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85669"/>
                  </a:lnTo>
                  <a:lnTo>
                    <a:pt x="6350" y="2685669"/>
                  </a:lnTo>
                  <a:lnTo>
                    <a:pt x="12700" y="2685669"/>
                  </a:lnTo>
                  <a:cubicBezTo>
                    <a:pt x="12700" y="2769870"/>
                    <a:pt x="81153" y="2838069"/>
                    <a:pt x="165608" y="2838069"/>
                  </a:cubicBezTo>
                  <a:lnTo>
                    <a:pt x="6841109" y="2838069"/>
                  </a:lnTo>
                  <a:cubicBezTo>
                    <a:pt x="6925564" y="2838069"/>
                    <a:pt x="6994017" y="2769743"/>
                    <a:pt x="6994017" y="2685669"/>
                  </a:cubicBezTo>
                  <a:lnTo>
                    <a:pt x="6994017" y="165100"/>
                  </a:lnTo>
                  <a:cubicBezTo>
                    <a:pt x="6994017" y="80899"/>
                    <a:pt x="6925564" y="12700"/>
                    <a:pt x="6841109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814245" y="3886349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Infinite Increments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14245" y="4464397"/>
            <a:ext cx="4659362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Routers endlessly increase distance estimates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045404" y="3617119"/>
            <a:ext cx="5254973" cy="2138065"/>
            <a:chOff x="0" y="0"/>
            <a:chExt cx="7006630" cy="285075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6993890" cy="2838069"/>
            </a:xfrm>
            <a:custGeom>
              <a:avLst/>
              <a:gdLst/>
              <a:ahLst/>
              <a:cxnLst/>
              <a:rect r="r" b="b" t="t" l="l"/>
              <a:pathLst>
                <a:path h="2838069" w="6993890">
                  <a:moveTo>
                    <a:pt x="0" y="158750"/>
                  </a:moveTo>
                  <a:cubicBezTo>
                    <a:pt x="0" y="71120"/>
                    <a:pt x="71247" y="0"/>
                    <a:pt x="159258" y="0"/>
                  </a:cubicBezTo>
                  <a:lnTo>
                    <a:pt x="6834759" y="0"/>
                  </a:lnTo>
                  <a:cubicBezTo>
                    <a:pt x="6922643" y="0"/>
                    <a:pt x="6993890" y="71120"/>
                    <a:pt x="6993890" y="158750"/>
                  </a:cubicBezTo>
                  <a:lnTo>
                    <a:pt x="6993890" y="2679319"/>
                  </a:lnTo>
                  <a:cubicBezTo>
                    <a:pt x="6993890" y="2767076"/>
                    <a:pt x="6922643" y="2838069"/>
                    <a:pt x="6834632" y="2838069"/>
                  </a:cubicBezTo>
                  <a:lnTo>
                    <a:pt x="159258" y="2838069"/>
                  </a:lnTo>
                  <a:cubicBezTo>
                    <a:pt x="71374" y="2838069"/>
                    <a:pt x="0" y="2766949"/>
                    <a:pt x="0" y="2679319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006717" cy="2850769"/>
            </a:xfrm>
            <a:custGeom>
              <a:avLst/>
              <a:gdLst/>
              <a:ahLst/>
              <a:cxnLst/>
              <a:rect r="r" b="b" t="t" l="l"/>
              <a:pathLst>
                <a:path h="2850769" w="7006717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6841109" y="0"/>
                  </a:lnTo>
                  <a:lnTo>
                    <a:pt x="6841109" y="6350"/>
                  </a:lnTo>
                  <a:lnTo>
                    <a:pt x="6841109" y="0"/>
                  </a:lnTo>
                  <a:cubicBezTo>
                    <a:pt x="6932549" y="0"/>
                    <a:pt x="7006717" y="73914"/>
                    <a:pt x="7006717" y="165100"/>
                  </a:cubicBezTo>
                  <a:lnTo>
                    <a:pt x="7000367" y="165100"/>
                  </a:lnTo>
                  <a:lnTo>
                    <a:pt x="7006717" y="165100"/>
                  </a:lnTo>
                  <a:lnTo>
                    <a:pt x="7006717" y="2685669"/>
                  </a:lnTo>
                  <a:lnTo>
                    <a:pt x="7000367" y="2685669"/>
                  </a:lnTo>
                  <a:lnTo>
                    <a:pt x="7006717" y="2685669"/>
                  </a:lnTo>
                  <a:cubicBezTo>
                    <a:pt x="7006717" y="2776855"/>
                    <a:pt x="6932549" y="2850769"/>
                    <a:pt x="6841109" y="2850769"/>
                  </a:cubicBezTo>
                  <a:lnTo>
                    <a:pt x="6841109" y="2844419"/>
                  </a:lnTo>
                  <a:lnTo>
                    <a:pt x="6841109" y="2850769"/>
                  </a:lnTo>
                  <a:lnTo>
                    <a:pt x="165608" y="2850769"/>
                  </a:lnTo>
                  <a:lnTo>
                    <a:pt x="165608" y="2844419"/>
                  </a:lnTo>
                  <a:lnTo>
                    <a:pt x="165608" y="2850769"/>
                  </a:lnTo>
                  <a:cubicBezTo>
                    <a:pt x="74168" y="2850769"/>
                    <a:pt x="0" y="2776855"/>
                    <a:pt x="0" y="268566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85669"/>
                  </a:lnTo>
                  <a:lnTo>
                    <a:pt x="6350" y="2685669"/>
                  </a:lnTo>
                  <a:lnTo>
                    <a:pt x="12700" y="2685669"/>
                  </a:lnTo>
                  <a:cubicBezTo>
                    <a:pt x="12700" y="2769870"/>
                    <a:pt x="81153" y="2838069"/>
                    <a:pt x="165608" y="2838069"/>
                  </a:cubicBezTo>
                  <a:lnTo>
                    <a:pt x="6841109" y="2838069"/>
                  </a:lnTo>
                  <a:cubicBezTo>
                    <a:pt x="6925564" y="2838069"/>
                    <a:pt x="6994017" y="2769743"/>
                    <a:pt x="6994017" y="2685669"/>
                  </a:cubicBezTo>
                  <a:lnTo>
                    <a:pt x="6994017" y="165100"/>
                  </a:lnTo>
                  <a:cubicBezTo>
                    <a:pt x="6994017" y="80899"/>
                    <a:pt x="6925564" y="12700"/>
                    <a:pt x="6841109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343210" y="3886349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Mitigation Strategies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43210" y="4464397"/>
            <a:ext cx="465936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Triggered updates, split horizon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87475" y="6029176"/>
            <a:ext cx="8019455" cy="2138065"/>
            <a:chOff x="0" y="0"/>
            <a:chExt cx="10692607" cy="285075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10679811" cy="2838069"/>
            </a:xfrm>
            <a:custGeom>
              <a:avLst/>
              <a:gdLst/>
              <a:ahLst/>
              <a:cxnLst/>
              <a:rect r="r" b="b" t="t" l="l"/>
              <a:pathLst>
                <a:path h="2838069" w="10679811">
                  <a:moveTo>
                    <a:pt x="0" y="158750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10520553" y="0"/>
                  </a:lnTo>
                  <a:cubicBezTo>
                    <a:pt x="10608564" y="0"/>
                    <a:pt x="10679811" y="71120"/>
                    <a:pt x="10679811" y="158750"/>
                  </a:cubicBezTo>
                  <a:lnTo>
                    <a:pt x="10679811" y="2679319"/>
                  </a:lnTo>
                  <a:cubicBezTo>
                    <a:pt x="10679811" y="2767076"/>
                    <a:pt x="10608437" y="2838069"/>
                    <a:pt x="10520553" y="2838069"/>
                  </a:cubicBezTo>
                  <a:lnTo>
                    <a:pt x="159258" y="2838069"/>
                  </a:lnTo>
                  <a:cubicBezTo>
                    <a:pt x="71247" y="2838069"/>
                    <a:pt x="0" y="2766949"/>
                    <a:pt x="0" y="2679319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692511" cy="2850769"/>
            </a:xfrm>
            <a:custGeom>
              <a:avLst/>
              <a:gdLst/>
              <a:ahLst/>
              <a:cxnLst/>
              <a:rect r="r" b="b" t="t" l="l"/>
              <a:pathLst>
                <a:path h="2850769" w="10692511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10526903" y="0"/>
                  </a:lnTo>
                  <a:lnTo>
                    <a:pt x="10526903" y="6350"/>
                  </a:lnTo>
                  <a:lnTo>
                    <a:pt x="10526903" y="0"/>
                  </a:lnTo>
                  <a:cubicBezTo>
                    <a:pt x="10618343" y="0"/>
                    <a:pt x="10692511" y="73914"/>
                    <a:pt x="10692511" y="165100"/>
                  </a:cubicBezTo>
                  <a:lnTo>
                    <a:pt x="10686161" y="165100"/>
                  </a:lnTo>
                  <a:lnTo>
                    <a:pt x="10692511" y="165100"/>
                  </a:lnTo>
                  <a:lnTo>
                    <a:pt x="10692511" y="2685669"/>
                  </a:lnTo>
                  <a:lnTo>
                    <a:pt x="10686161" y="2685669"/>
                  </a:lnTo>
                  <a:lnTo>
                    <a:pt x="10692511" y="2685669"/>
                  </a:lnTo>
                  <a:cubicBezTo>
                    <a:pt x="10692511" y="2776855"/>
                    <a:pt x="10618343" y="2850769"/>
                    <a:pt x="10526903" y="2850769"/>
                  </a:cubicBezTo>
                  <a:lnTo>
                    <a:pt x="10526903" y="2844419"/>
                  </a:lnTo>
                  <a:lnTo>
                    <a:pt x="10526903" y="2850769"/>
                  </a:lnTo>
                  <a:lnTo>
                    <a:pt x="165608" y="2850769"/>
                  </a:lnTo>
                  <a:lnTo>
                    <a:pt x="165608" y="2844419"/>
                  </a:lnTo>
                  <a:lnTo>
                    <a:pt x="165608" y="2850769"/>
                  </a:lnTo>
                  <a:cubicBezTo>
                    <a:pt x="74168" y="2850769"/>
                    <a:pt x="0" y="2776855"/>
                    <a:pt x="0" y="268566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85669"/>
                  </a:lnTo>
                  <a:lnTo>
                    <a:pt x="6350" y="2685669"/>
                  </a:lnTo>
                  <a:lnTo>
                    <a:pt x="12700" y="2685669"/>
                  </a:lnTo>
                  <a:cubicBezTo>
                    <a:pt x="12700" y="2769870"/>
                    <a:pt x="81153" y="2838069"/>
                    <a:pt x="165608" y="2838069"/>
                  </a:cubicBezTo>
                  <a:lnTo>
                    <a:pt x="10526903" y="2838069"/>
                  </a:lnTo>
                  <a:cubicBezTo>
                    <a:pt x="10611358" y="2838069"/>
                    <a:pt x="10679811" y="2769743"/>
                    <a:pt x="10679811" y="2685669"/>
                  </a:cubicBezTo>
                  <a:lnTo>
                    <a:pt x="10679811" y="165100"/>
                  </a:lnTo>
                  <a:cubicBezTo>
                    <a:pt x="10679811" y="80899"/>
                    <a:pt x="10611358" y="12700"/>
                    <a:pt x="10526903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285280" y="6298406"/>
            <a:ext cx="3721299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Poison Reverse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5280" y="6876455"/>
            <a:ext cx="7423845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Advertises unreachable routes with infinite metric (e.g., 16 hops in RIP)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280922" y="6029176"/>
            <a:ext cx="8019455" cy="2138065"/>
            <a:chOff x="0" y="0"/>
            <a:chExt cx="10692607" cy="285075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10679811" cy="2838069"/>
            </a:xfrm>
            <a:custGeom>
              <a:avLst/>
              <a:gdLst/>
              <a:ahLst/>
              <a:cxnLst/>
              <a:rect r="r" b="b" t="t" l="l"/>
              <a:pathLst>
                <a:path h="2838069" w="10679811">
                  <a:moveTo>
                    <a:pt x="0" y="158750"/>
                  </a:moveTo>
                  <a:cubicBezTo>
                    <a:pt x="0" y="71120"/>
                    <a:pt x="71374" y="0"/>
                    <a:pt x="159258" y="0"/>
                  </a:cubicBezTo>
                  <a:lnTo>
                    <a:pt x="10520553" y="0"/>
                  </a:lnTo>
                  <a:cubicBezTo>
                    <a:pt x="10608564" y="0"/>
                    <a:pt x="10679811" y="71120"/>
                    <a:pt x="10679811" y="158750"/>
                  </a:cubicBezTo>
                  <a:lnTo>
                    <a:pt x="10679811" y="2679319"/>
                  </a:lnTo>
                  <a:cubicBezTo>
                    <a:pt x="10679811" y="2767076"/>
                    <a:pt x="10608437" y="2838069"/>
                    <a:pt x="10520553" y="2838069"/>
                  </a:cubicBezTo>
                  <a:lnTo>
                    <a:pt x="159258" y="2838069"/>
                  </a:lnTo>
                  <a:cubicBezTo>
                    <a:pt x="71247" y="2838069"/>
                    <a:pt x="0" y="2766949"/>
                    <a:pt x="0" y="2679319"/>
                  </a:cubicBezTo>
                  <a:close/>
                </a:path>
              </a:pathLst>
            </a:custGeom>
            <a:solidFill>
              <a:srgbClr val="CCEEFF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692511" cy="2850769"/>
            </a:xfrm>
            <a:custGeom>
              <a:avLst/>
              <a:gdLst/>
              <a:ahLst/>
              <a:cxnLst/>
              <a:rect r="r" b="b" t="t" l="l"/>
              <a:pathLst>
                <a:path h="2850769" w="10692511">
                  <a:moveTo>
                    <a:pt x="0" y="165100"/>
                  </a:moveTo>
                  <a:cubicBezTo>
                    <a:pt x="0" y="73914"/>
                    <a:pt x="74168" y="0"/>
                    <a:pt x="165608" y="0"/>
                  </a:cubicBezTo>
                  <a:lnTo>
                    <a:pt x="10526903" y="0"/>
                  </a:lnTo>
                  <a:lnTo>
                    <a:pt x="10526903" y="6350"/>
                  </a:lnTo>
                  <a:lnTo>
                    <a:pt x="10526903" y="0"/>
                  </a:lnTo>
                  <a:cubicBezTo>
                    <a:pt x="10618343" y="0"/>
                    <a:pt x="10692511" y="73914"/>
                    <a:pt x="10692511" y="165100"/>
                  </a:cubicBezTo>
                  <a:lnTo>
                    <a:pt x="10686161" y="165100"/>
                  </a:lnTo>
                  <a:lnTo>
                    <a:pt x="10692511" y="165100"/>
                  </a:lnTo>
                  <a:lnTo>
                    <a:pt x="10692511" y="2685669"/>
                  </a:lnTo>
                  <a:lnTo>
                    <a:pt x="10686161" y="2685669"/>
                  </a:lnTo>
                  <a:lnTo>
                    <a:pt x="10692511" y="2685669"/>
                  </a:lnTo>
                  <a:cubicBezTo>
                    <a:pt x="10692511" y="2776855"/>
                    <a:pt x="10618343" y="2850769"/>
                    <a:pt x="10526903" y="2850769"/>
                  </a:cubicBezTo>
                  <a:lnTo>
                    <a:pt x="10526903" y="2844419"/>
                  </a:lnTo>
                  <a:lnTo>
                    <a:pt x="10526903" y="2850769"/>
                  </a:lnTo>
                  <a:lnTo>
                    <a:pt x="165608" y="2850769"/>
                  </a:lnTo>
                  <a:lnTo>
                    <a:pt x="165608" y="2844419"/>
                  </a:lnTo>
                  <a:lnTo>
                    <a:pt x="165608" y="2850769"/>
                  </a:lnTo>
                  <a:cubicBezTo>
                    <a:pt x="74168" y="2850769"/>
                    <a:pt x="0" y="2776855"/>
                    <a:pt x="0" y="268566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2685669"/>
                  </a:lnTo>
                  <a:lnTo>
                    <a:pt x="6350" y="2685669"/>
                  </a:lnTo>
                  <a:lnTo>
                    <a:pt x="12700" y="2685669"/>
                  </a:lnTo>
                  <a:cubicBezTo>
                    <a:pt x="12700" y="2769870"/>
                    <a:pt x="81153" y="2838069"/>
                    <a:pt x="165608" y="2838069"/>
                  </a:cubicBezTo>
                  <a:lnTo>
                    <a:pt x="10526903" y="2838069"/>
                  </a:lnTo>
                  <a:cubicBezTo>
                    <a:pt x="10611358" y="2838069"/>
                    <a:pt x="10679811" y="2769743"/>
                    <a:pt x="10679811" y="2685669"/>
                  </a:cubicBezTo>
                  <a:lnTo>
                    <a:pt x="10679811" y="165100"/>
                  </a:lnTo>
                  <a:cubicBezTo>
                    <a:pt x="10679811" y="80899"/>
                    <a:pt x="10611358" y="12700"/>
                    <a:pt x="10526903" y="12700"/>
                  </a:cubicBezTo>
                  <a:lnTo>
                    <a:pt x="165608" y="12700"/>
                  </a:lnTo>
                  <a:lnTo>
                    <a:pt x="165608" y="6350"/>
                  </a:lnTo>
                  <a:lnTo>
                    <a:pt x="165608" y="12700"/>
                  </a:lnTo>
                  <a:cubicBezTo>
                    <a:pt x="81153" y="12700"/>
                    <a:pt x="12700" y="81026"/>
                    <a:pt x="12700" y="165100"/>
                  </a:cubicBezTo>
                  <a:close/>
                </a:path>
              </a:pathLst>
            </a:custGeom>
            <a:solidFill>
              <a:srgbClr val="B2D4E5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578728" y="6298406"/>
            <a:ext cx="3721299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Path Vector Solution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578728" y="6876455"/>
            <a:ext cx="7423845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BGP avoids loops using path information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C6D9">
                <a:alpha val="90196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92238" y="1494085"/>
            <a:ext cx="9702850" cy="97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2"/>
              </a:lnSpc>
            </a:pPr>
            <a:r>
              <a:rPr lang="en-US" sz="5812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Domain Name System (DNS)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69517" y="3559374"/>
            <a:ext cx="3721299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Name Translation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137422"/>
            <a:ext cx="5298579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Converts domain names to IP addresses</a:t>
            </a:r>
          </a:p>
        </p:txBody>
      </p:sp>
      <p:sp>
        <p:nvSpPr>
          <p:cNvPr name="Freeform 8" id="8" descr="preencoded.png"/>
          <p:cNvSpPr/>
          <p:nvPr/>
        </p:nvSpPr>
        <p:spPr>
          <a:xfrm flipH="false" flipV="false" rot="0">
            <a:off x="6290816" y="3039070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55731" y="4655492"/>
            <a:ext cx="398710" cy="62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1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97035" y="3275260"/>
            <a:ext cx="3856136" cy="493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Hierarchical Structure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97035" y="3853309"/>
            <a:ext cx="5298727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Root, TLDs, second-level domains</a:t>
            </a:r>
          </a:p>
        </p:txBody>
      </p:sp>
      <p:sp>
        <p:nvSpPr>
          <p:cNvPr name="Freeform 12" id="12" descr="preencoded.png"/>
          <p:cNvSpPr/>
          <p:nvPr/>
        </p:nvSpPr>
        <p:spPr>
          <a:xfrm flipH="false" flipV="false" rot="0">
            <a:off x="6290816" y="3039070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398496" y="4121646"/>
            <a:ext cx="398710" cy="62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1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64070" y="5319117"/>
            <a:ext cx="3721299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DNS Resolvers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64070" y="5897166"/>
            <a:ext cx="4731692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Query authoritative name servers</a:t>
            </a:r>
          </a:p>
        </p:txBody>
      </p:sp>
      <p:sp>
        <p:nvSpPr>
          <p:cNvPr name="Freeform 16" id="16" descr="preencoded.png"/>
          <p:cNvSpPr/>
          <p:nvPr/>
        </p:nvSpPr>
        <p:spPr>
          <a:xfrm flipH="false" flipV="false" rot="0">
            <a:off x="6290816" y="3039070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413801" y="5519142"/>
            <a:ext cx="398710" cy="62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1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97035" y="7362974"/>
            <a:ext cx="3721299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Performance Boost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997035" y="7941022"/>
            <a:ext cx="5298727" cy="53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DNS caching improves speed</a:t>
            </a:r>
          </a:p>
        </p:txBody>
      </p:sp>
      <p:sp>
        <p:nvSpPr>
          <p:cNvPr name="Freeform 20" id="20" descr="preencoded.png"/>
          <p:cNvSpPr/>
          <p:nvPr/>
        </p:nvSpPr>
        <p:spPr>
          <a:xfrm flipH="false" flipV="false" rot="0">
            <a:off x="6290816" y="3039070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398496" y="6916639"/>
            <a:ext cx="398710" cy="62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1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69517" y="6625084"/>
            <a:ext cx="3721299" cy="493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25"/>
              </a:lnSpc>
            </a:pPr>
            <a:r>
              <a:rPr lang="en-US" sz="2874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Record Types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2238" y="7203133"/>
            <a:ext cx="5298579" cy="99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62"/>
              </a:lnSpc>
            </a:pPr>
            <a:r>
              <a:rPr lang="en-US" sz="218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(address), MX (mail), CNAME (canonical)</a:t>
            </a:r>
          </a:p>
        </p:txBody>
      </p:sp>
      <p:sp>
        <p:nvSpPr>
          <p:cNvPr name="Freeform 24" id="24" descr="preencoded.png"/>
          <p:cNvSpPr/>
          <p:nvPr/>
        </p:nvSpPr>
        <p:spPr>
          <a:xfrm flipH="false" flipV="false" rot="0">
            <a:off x="6290816" y="3039070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755731" y="6382791"/>
            <a:ext cx="398710" cy="62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125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C6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4868" y="1468347"/>
            <a:ext cx="13046793" cy="7350306"/>
          </a:xfrm>
          <a:custGeom>
            <a:avLst/>
            <a:gdLst/>
            <a:ahLst/>
            <a:cxnLst/>
            <a:rect r="r" b="b" t="t" l="l"/>
            <a:pathLst>
              <a:path h="7350306" w="13046793">
                <a:moveTo>
                  <a:pt x="0" y="0"/>
                </a:moveTo>
                <a:lnTo>
                  <a:pt x="13046793" y="0"/>
                </a:lnTo>
                <a:lnTo>
                  <a:pt x="13046793" y="7350306"/>
                </a:lnTo>
                <a:lnTo>
                  <a:pt x="0" y="7350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DAGqJ6FSpCI</dc:identifier>
  <dcterms:modified xsi:type="dcterms:W3CDTF">2011-08-01T06:04:30Z</dcterms:modified>
  <cp:revision>1</cp:revision>
  <dc:title>Introduction-to-Networking-Technologies-ATM-80211-and-Routing.pptx</dc:title>
</cp:coreProperties>
</file>