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98" r:id="rId3"/>
    <p:sldId id="300" r:id="rId4"/>
    <p:sldId id="259" r:id="rId5"/>
    <p:sldId id="260" r:id="rId6"/>
    <p:sldId id="266" r:id="rId7"/>
    <p:sldId id="274" r:id="rId8"/>
    <p:sldId id="275" r:id="rId9"/>
    <p:sldId id="276" r:id="rId10"/>
    <p:sldId id="278"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8FA5833-99B8-482B-8635-8E6B99D3AC02}"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7700CAA-F211-4A1E-9BEA-8BC5B6C56248}" type="slidenum">
              <a:rPr lang="en-IN" smtClean="0"/>
              <a:t>‹#›</a:t>
            </a:fld>
            <a:endParaRPr lang="en-IN"/>
          </a:p>
        </p:txBody>
      </p:sp>
    </p:spTree>
    <p:extLst>
      <p:ext uri="{BB962C8B-B14F-4D97-AF65-F5344CB8AC3E}">
        <p14:creationId xmlns:p14="http://schemas.microsoft.com/office/powerpoint/2010/main" val="375134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648200" y="2059539"/>
            <a:ext cx="5847735" cy="828040"/>
          </a:xfrm>
          <a:prstGeom prst="rect">
            <a:avLst/>
          </a:prstGeom>
        </p:spPr>
        <p:txBody>
          <a:bodyPr vert="horz" wrap="square" lIns="0" tIns="16510" rIns="0" bIns="0" rtlCol="0">
            <a:noAutofit/>
          </a:bodyPr>
          <a:lstStyle/>
          <a:p>
            <a:pPr marL="12700">
              <a:lnSpc>
                <a:spcPct val="100000"/>
              </a:lnSpc>
              <a:spcBef>
                <a:spcPts val="130"/>
              </a:spcBef>
            </a:pPr>
            <a:r>
              <a:rPr lang="en-US" altLang="en-US" sz="2600" b="1" dirty="0">
                <a:latin typeface="Times New Roman" panose="02020603050405020304" pitchFamily="18" charset="0"/>
                <a:ea typeface="Tahoma" panose="020B0604030504040204" pitchFamily="34" charset="0"/>
                <a:cs typeface="Times New Roman" panose="02020603050405020304" pitchFamily="18" charset="0"/>
              </a:rPr>
              <a:t>	R.SHRUTI</a:t>
            </a:r>
          </a:p>
        </p:txBody>
      </p:sp>
      <p:sp>
        <p:nvSpPr>
          <p:cNvPr id="8" name="object 8"/>
          <p:cNvSpPr txBox="1"/>
          <p:nvPr/>
        </p:nvSpPr>
        <p:spPr>
          <a:xfrm>
            <a:off x="6248400" y="2895600"/>
            <a:ext cx="1893570" cy="295275"/>
          </a:xfrm>
          <a:prstGeom prst="rect">
            <a:avLst/>
          </a:prstGeom>
        </p:spPr>
        <p:txBody>
          <a:bodyPr vert="horz" wrap="square" lIns="0" tIns="12700" rIns="0" bIns="0" rtlCol="0">
            <a:noAutofit/>
          </a:bodyPr>
          <a:lstStyle/>
          <a:p>
            <a:pPr marL="12700">
              <a:lnSpc>
                <a:spcPct val="100000"/>
              </a:lnSpc>
              <a:spcBef>
                <a:spcPts val="100"/>
              </a:spcBef>
            </a:pPr>
            <a:r>
              <a:rPr sz="2400" b="1" dirty="0">
                <a:solidFill>
                  <a:srgbClr val="2D936B"/>
                </a:solidFill>
                <a:latin typeface="Segoe UI Light" panose="020B0502040204020203" pitchFamily="34" charset="0"/>
                <a:cs typeface="Segoe UI Light" panose="020B0502040204020203" pitchFamily="34" charset="0"/>
              </a:rPr>
              <a:t>Final</a:t>
            </a:r>
            <a:r>
              <a:rPr sz="2400" b="1" spc="-40" dirty="0">
                <a:solidFill>
                  <a:srgbClr val="2D936B"/>
                </a:solidFill>
                <a:latin typeface="Segoe UI Light" panose="020B0502040204020203" pitchFamily="34" charset="0"/>
                <a:cs typeface="Segoe UI Light" panose="020B0502040204020203" pitchFamily="34" charset="0"/>
              </a:rPr>
              <a:t> </a:t>
            </a:r>
            <a:r>
              <a:rPr sz="2400" b="1" spc="-10" dirty="0">
                <a:solidFill>
                  <a:srgbClr val="2D936B"/>
                </a:solidFill>
                <a:latin typeface="Segoe UI Light" panose="020B0502040204020203" pitchFamily="34" charset="0"/>
                <a:cs typeface="Segoe UI Light" panose="020B0502040204020203" pitchFamily="34" charset="0"/>
              </a:rPr>
              <a:t>Project</a:t>
            </a:r>
            <a:endParaRPr sz="2400" dirty="0">
              <a:latin typeface="Segoe UI Light" panose="020B0502040204020203" pitchFamily="34" charset="0"/>
              <a:cs typeface="Segoe UI Light" panose="020B0502040204020203" pitchFamily="34"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8686800" cy="65402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lang="en-IN" b="0" dirty="0">
                <a:latin typeface="Arial" panose="020B0604020202020204" pitchFamily="34" charset="0"/>
                <a:cs typeface="Arial" panose="020B0604020202020204" pitchFamily="34" charset="0"/>
              </a:rPr>
              <a:t>Accuracy of the model</a:t>
            </a:r>
            <a:endParaRPr kumimoji="0" lang="en-US" altLang="en-US" b="0" i="0" u="none" strike="noStrike" cap="none" normalizeH="0" baseline="0" dirty="0">
              <a:ln>
                <a:noFill/>
              </a:ln>
              <a:solidFill>
                <a:srgbClr val="1F1F1F"/>
              </a:solidFill>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4C78170-3474-913A-2ED1-4F78E5CF1AAE}"/>
              </a:ext>
            </a:extLst>
          </p:cNvPr>
          <p:cNvPicPr>
            <a:picLocks noChangeAspect="1"/>
          </p:cNvPicPr>
          <p:nvPr/>
        </p:nvPicPr>
        <p:blipFill>
          <a:blip r:embed="rId2"/>
          <a:stretch>
            <a:fillRect/>
          </a:stretch>
        </p:blipFill>
        <p:spPr>
          <a:xfrm>
            <a:off x="609600" y="1828800"/>
            <a:ext cx="5414210" cy="1371600"/>
          </a:xfrm>
          <a:prstGeom prst="rect">
            <a:avLst/>
          </a:prstGeom>
        </p:spPr>
      </p:pic>
      <p:pic>
        <p:nvPicPr>
          <p:cNvPr id="8" name="Picture 7">
            <a:extLst>
              <a:ext uri="{FF2B5EF4-FFF2-40B4-BE49-F238E27FC236}">
                <a16:creationId xmlns:a16="http://schemas.microsoft.com/office/drawing/2014/main" id="{8CB2D241-1190-3F1A-CB9B-A5FAD1799995}"/>
              </a:ext>
            </a:extLst>
          </p:cNvPr>
          <p:cNvPicPr>
            <a:picLocks noChangeAspect="1"/>
          </p:cNvPicPr>
          <p:nvPr/>
        </p:nvPicPr>
        <p:blipFill>
          <a:blip r:embed="rId3"/>
          <a:stretch>
            <a:fillRect/>
          </a:stretch>
        </p:blipFill>
        <p:spPr>
          <a:xfrm>
            <a:off x="838200" y="4038600"/>
            <a:ext cx="5638800" cy="1531526"/>
          </a:xfrm>
          <a:prstGeom prst="rect">
            <a:avLst/>
          </a:prstGeom>
        </p:spPr>
      </p:pic>
      <p:sp>
        <p:nvSpPr>
          <p:cNvPr id="9" name="TextBox 8">
            <a:extLst>
              <a:ext uri="{FF2B5EF4-FFF2-40B4-BE49-F238E27FC236}">
                <a16:creationId xmlns:a16="http://schemas.microsoft.com/office/drawing/2014/main" id="{0460376C-011A-1058-8B57-50D7578A5BA5}"/>
              </a:ext>
            </a:extLst>
          </p:cNvPr>
          <p:cNvSpPr txBox="1"/>
          <p:nvPr/>
        </p:nvSpPr>
        <p:spPr>
          <a:xfrm>
            <a:off x="1066800" y="1189261"/>
            <a:ext cx="3505200" cy="369332"/>
          </a:xfrm>
          <a:prstGeom prst="rect">
            <a:avLst/>
          </a:prstGeom>
          <a:noFill/>
        </p:spPr>
        <p:txBody>
          <a:bodyPr wrap="square" rtlCol="0">
            <a:spAutoFit/>
          </a:bodyPr>
          <a:lstStyle/>
          <a:p>
            <a:r>
              <a:rPr lang="en-IN" dirty="0"/>
              <a:t>CNN VS FCNN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75" y="1066800"/>
            <a:ext cx="5810250" cy="653415"/>
          </a:xfrm>
        </p:spPr>
        <p:txBody>
          <a:bodyPr wrap="square"/>
          <a:lstStyle/>
          <a:p>
            <a:pPr algn="just"/>
            <a:r>
              <a:rPr lang="en-US" spc="-10" dirty="0">
                <a:latin typeface="Segoe UI Light" panose="020B0502040204020203" pitchFamily="34" charset="0"/>
                <a:cs typeface="Segoe UI Light" panose="020B0502040204020203" pitchFamily="34" charset="0"/>
                <a:sym typeface="+mn-ea"/>
              </a:rPr>
              <a:t>PROJECT TITLE</a:t>
            </a:r>
            <a:endParaRPr lang="en-US" dirty="0">
              <a:latin typeface="Segoe UI Light" panose="020B0502040204020203" pitchFamily="34" charset="0"/>
              <a:cs typeface="Segoe UI Light" panose="020B0502040204020203" pitchFamily="34" charset="0"/>
            </a:endParaRPr>
          </a:p>
        </p:txBody>
      </p:sp>
      <p:sp>
        <p:nvSpPr>
          <p:cNvPr id="3" name="Subtitle 2"/>
          <p:cNvSpPr>
            <a:spLocks noGrp="1"/>
          </p:cNvSpPr>
          <p:nvPr>
            <p:ph type="subTitle" idx="4"/>
          </p:nvPr>
        </p:nvSpPr>
        <p:spPr>
          <a:xfrm>
            <a:off x="1371600" y="2651125"/>
            <a:ext cx="8534400" cy="1107996"/>
          </a:xfrm>
        </p:spPr>
        <p:txBody>
          <a:bodyPr/>
          <a:lstStyle/>
          <a:p>
            <a:r>
              <a:rPr lang="en-US" sz="3600" b="1" dirty="0">
                <a:solidFill>
                  <a:srgbClr val="000000"/>
                </a:solidFill>
                <a:highlight>
                  <a:srgbClr val="FFFFFF"/>
                </a:highlight>
                <a:latin typeface="Times New Roman" panose="02020603050405020304" pitchFamily="18" charset="0"/>
                <a:cs typeface="Times New Roman" panose="02020603050405020304" pitchFamily="18" charset="0"/>
              </a:rPr>
              <a:t>Facial Recognition using CNN</a:t>
            </a:r>
          </a:p>
          <a:p>
            <a:endParaRPr lang="en-US" sz="3600" b="1" dirty="0">
              <a:latin typeface="Times New Roman" panose="02020603050405020304" pitchFamily="18" charset="0"/>
              <a:cs typeface="Times New Roman" panose="02020603050405020304"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5" name="object 15"/>
          <p:cNvSpPr/>
          <p:nvPr/>
        </p:nvSpPr>
        <p:spPr>
          <a:xfrm>
            <a:off x="381317"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4" name="object 15"/>
          <p:cNvSpPr/>
          <p:nvPr/>
        </p:nvSpPr>
        <p:spPr>
          <a:xfrm>
            <a:off x="1752917"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grpSp>
        <p:nvGrpSpPr>
          <p:cNvPr id="5" name="object 2"/>
          <p:cNvGrpSpPr/>
          <p:nvPr/>
        </p:nvGrpSpPr>
        <p:grpSpPr>
          <a:xfrm>
            <a:off x="990600" y="485775"/>
            <a:ext cx="1743075" cy="1333500"/>
            <a:chOff x="742950" y="1104900"/>
            <a:chExt cx="1743075" cy="1333500"/>
          </a:xfrm>
        </p:grpSpPr>
        <p:sp>
          <p:nvSpPr>
            <p:cNvPr id="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4"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8478" y="414298"/>
            <a:ext cx="2509521" cy="1477328"/>
          </a:xfrm>
        </p:spPr>
        <p:txBody>
          <a:bodyPr wrap="square"/>
          <a:lstStyle/>
          <a:p>
            <a:pPr algn="just"/>
            <a:r>
              <a:rPr lang="en-US" sz="4800" spc="-10" dirty="0">
                <a:latin typeface="Segoe UI Light" panose="020B0502040204020203" pitchFamily="34" charset="0"/>
                <a:cs typeface="Segoe UI Light" panose="020B0502040204020203" pitchFamily="34" charset="0"/>
                <a:sym typeface="+mn-ea"/>
              </a:rPr>
              <a:t>AGENDA</a:t>
            </a:r>
            <a:endParaRPr lang="en-US" sz="4800" dirty="0">
              <a:latin typeface="Segoe UI Light" panose="020B0502040204020203" pitchFamily="34" charset="0"/>
              <a:cs typeface="Segoe UI Light" panose="020B0502040204020203" pitchFamily="34"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TextBox 7"/>
          <p:cNvSpPr txBox="1"/>
          <p:nvPr/>
        </p:nvSpPr>
        <p:spPr>
          <a:xfrm>
            <a:off x="685800" y="2438400"/>
            <a:ext cx="8382000" cy="267765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aim of this project is to develop a facial recognition system using Convolutional Neural Networks (CNNs) that accurately identifies and verifies individuals from images or video streams. The system will be capable of robustly recognizing faces under varying conditions such as different lighting, poses, and facial expressions, with the ultimate goal of achieving high accuracy and efficiency in real-world applications.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6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868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81000" y="291236"/>
            <a:ext cx="563753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Segoe UI Light" panose="020B0502040204020203" pitchFamily="34" charset="0"/>
                <a:cs typeface="Segoe UI Light" panose="020B0502040204020203" pitchFamily="34" charset="0"/>
              </a:rPr>
              <a:t>PROBLEM</a:t>
            </a:r>
            <a:r>
              <a:rPr lang="en-US" spc="-10" dirty="0">
                <a:latin typeface="Segoe UI Light" panose="020B0502040204020203" pitchFamily="34" charset="0"/>
                <a:cs typeface="Segoe UI Light" panose="020B0502040204020203" pitchFamily="34" charset="0"/>
              </a:rPr>
              <a:t> </a:t>
            </a:r>
            <a:r>
              <a:rPr spc="-80" dirty="0">
                <a:latin typeface="Segoe UI Light" panose="020B0502040204020203" pitchFamily="34" charset="0"/>
                <a:cs typeface="Segoe UI Light" panose="020B0502040204020203" pitchFamily="34"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Rectangle 2">
            <a:extLst>
              <a:ext uri="{FF2B5EF4-FFF2-40B4-BE49-F238E27FC236}">
                <a16:creationId xmlns:a16="http://schemas.microsoft.com/office/drawing/2014/main" id="{6DBA3E33-C787-3B2D-D31E-D85F455DB7EB}"/>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145E2B44-491D-36B8-41B3-581FEED34A3D}"/>
              </a:ext>
            </a:extLst>
          </p:cNvPr>
          <p:cNvSpPr>
            <a:spLocks noChangeArrowheads="1"/>
          </p:cNvSpPr>
          <p:nvPr/>
        </p:nvSpPr>
        <p:spPr bwMode="auto">
          <a:xfrm>
            <a:off x="381000" y="1002703"/>
            <a:ext cx="8305800" cy="4852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	In the realm of facial classification using Convolutional Neural Networks (CNNs), the challenge lies in developing a system capable of accurately categorizing facial images into predefined classes or labels. Existing systems often encounter difficulties in handling variations in facial expressions, poses, lighting conditions, and image quality, which can lead to decreased classification accuracy. Moreover, issues related to overfitting, class imbalance, and generalization to unseen data pose additional hurdles in achieving reliable classification performance. Hence, there is a pressing need to design and implement a facial classification system utilizing CNNs that effectively addresses these challenges, aiming to achieve high accuracy and robustness across diverse datasets and real-world scenarios.</a:t>
            </a:r>
            <a:endPar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10600" y="2743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848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457200"/>
            <a:ext cx="5264150" cy="669925"/>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latin typeface="Segoe UI Light" panose="020B0502040204020203" pitchFamily="34" charset="0"/>
                <a:cs typeface="Segoe UI Light" panose="020B0502040204020203" pitchFamily="34" charset="0"/>
              </a:rPr>
              <a:t>PROJECT</a:t>
            </a:r>
            <a:r>
              <a:rPr lang="en-US" spc="-10" dirty="0">
                <a:latin typeface="Segoe UI Light" panose="020B0502040204020203" pitchFamily="34" charset="0"/>
                <a:cs typeface="Segoe UI Light" panose="020B0502040204020203" pitchFamily="34" charset="0"/>
              </a:rPr>
              <a:t> </a:t>
            </a:r>
            <a:r>
              <a:rPr spc="-10" dirty="0">
                <a:latin typeface="Segoe UI Light" panose="020B0502040204020203" pitchFamily="34" charset="0"/>
                <a:cs typeface="Segoe UI Light" panose="020B0502040204020203" pitchFamily="34" charset="0"/>
              </a:rPr>
              <a:t>OVERVIEW</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4" name="TextBox 13"/>
          <p:cNvSpPr txBox="1"/>
          <p:nvPr/>
        </p:nvSpPr>
        <p:spPr>
          <a:xfrm>
            <a:off x="304800" y="1572474"/>
            <a:ext cx="8153400" cy="5078313"/>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Project aims to explore and compare neural network models for accurate facial classification in diverse applications. </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1: Build a Shallow FCNN</a:t>
            </a:r>
          </a:p>
          <a:p>
            <a:pPr algn="just"/>
            <a:r>
              <a:rPr lang="en-US" sz="1600" dirty="0">
                <a:latin typeface="Times New Roman" panose="02020603050405020304" pitchFamily="18" charset="0"/>
                <a:cs typeface="Times New Roman" panose="02020603050405020304" pitchFamily="18" charset="0"/>
              </a:rPr>
              <a:t>Develop a FCNN with one hidden layer and </a:t>
            </a:r>
            <a:r>
              <a:rPr lang="en-US" sz="1600" dirty="0" err="1">
                <a:latin typeface="Times New Roman" panose="02020603050405020304" pitchFamily="18" charset="0"/>
                <a:cs typeface="Times New Roman" panose="02020603050405020304" pitchFamily="18" charset="0"/>
              </a:rPr>
              <a:t>ReLU</a:t>
            </a:r>
            <a:r>
              <a:rPr lang="en-US" sz="1600" dirty="0">
                <a:latin typeface="Times New Roman" panose="02020603050405020304" pitchFamily="18" charset="0"/>
                <a:cs typeface="Times New Roman" panose="02020603050405020304" pitchFamily="18" charset="0"/>
              </a:rPr>
              <a:t> activation.</a:t>
            </a:r>
          </a:p>
          <a:p>
            <a:pPr algn="just"/>
            <a:r>
              <a:rPr lang="en-US" sz="1600" dirty="0">
                <a:latin typeface="Times New Roman" panose="02020603050405020304" pitchFamily="18" charset="0"/>
                <a:cs typeface="Times New Roman" panose="02020603050405020304" pitchFamily="18" charset="0"/>
              </a:rPr>
              <a:t>Classify facial images using the FCNN model.</a:t>
            </a:r>
          </a:p>
          <a:p>
            <a:pPr algn="just"/>
            <a:r>
              <a:rPr lang="en-US" sz="1600" b="1" dirty="0">
                <a:latin typeface="Times New Roman" panose="02020603050405020304" pitchFamily="18" charset="0"/>
                <a:cs typeface="Times New Roman" panose="02020603050405020304" pitchFamily="18" charset="0"/>
              </a:rPr>
              <a:t>2: Construct a CNN</a:t>
            </a:r>
          </a:p>
          <a:p>
            <a:pPr algn="just"/>
            <a:r>
              <a:rPr lang="en-US" sz="1600" dirty="0">
                <a:latin typeface="Times New Roman" panose="02020603050405020304" pitchFamily="18" charset="0"/>
                <a:cs typeface="Times New Roman" panose="02020603050405020304" pitchFamily="18" charset="0"/>
              </a:rPr>
              <a:t>Design a CNN architecture comprising convolutional and pooling layers.</a:t>
            </a:r>
          </a:p>
          <a:p>
            <a:pPr algn="just"/>
            <a:r>
              <a:rPr lang="en-US" sz="1600" dirty="0">
                <a:latin typeface="Times New Roman" panose="02020603050405020304" pitchFamily="18" charset="0"/>
                <a:cs typeface="Times New Roman" panose="02020603050405020304" pitchFamily="18" charset="0"/>
              </a:rPr>
              <a:t>Specify parameters such as kernel size, stride size, and number of filters.</a:t>
            </a:r>
          </a:p>
          <a:p>
            <a:pPr algn="just"/>
            <a:r>
              <a:rPr lang="en-US" sz="1600" dirty="0">
                <a:latin typeface="Times New Roman" panose="02020603050405020304" pitchFamily="18" charset="0"/>
                <a:cs typeface="Times New Roman" panose="02020603050405020304" pitchFamily="18" charset="0"/>
              </a:rPr>
              <a:t>Compare model size and parameters between FCNN and CNN architectures.</a:t>
            </a:r>
          </a:p>
          <a:p>
            <a:pPr algn="just"/>
            <a:r>
              <a:rPr lang="en-US" sz="1600" dirty="0">
                <a:latin typeface="Times New Roman" panose="02020603050405020304" pitchFamily="18" charset="0"/>
                <a:cs typeface="Times New Roman" panose="02020603050405020304" pitchFamily="18" charset="0"/>
              </a:rPr>
              <a:t>Analyze theoretical strengths and drawbacks of CNNs for handling image data.</a:t>
            </a:r>
          </a:p>
          <a:p>
            <a:pPr algn="just"/>
            <a:r>
              <a:rPr lang="en-US" sz="1600" b="1" dirty="0">
                <a:latin typeface="Times New Roman" panose="02020603050405020304" pitchFamily="18" charset="0"/>
                <a:cs typeface="Times New Roman" panose="02020603050405020304" pitchFamily="18" charset="0"/>
              </a:rPr>
              <a:t>3: Visualize Convolutional Layer Filters</a:t>
            </a:r>
          </a:p>
          <a:p>
            <a:pPr algn="just"/>
            <a:r>
              <a:rPr lang="en-US" sz="1600" dirty="0">
                <a:latin typeface="Times New Roman" panose="02020603050405020304" pitchFamily="18" charset="0"/>
                <a:cs typeface="Times New Roman" panose="02020603050405020304" pitchFamily="18" charset="0"/>
              </a:rPr>
              <a:t>Visualize the weights (filters) connecting input images to each kernel in the convolutional layer.</a:t>
            </a:r>
          </a:p>
          <a:p>
            <a:pPr algn="just"/>
            <a:r>
              <a:rPr lang="en-US" sz="1600" dirty="0">
                <a:latin typeface="Times New Roman" panose="02020603050405020304" pitchFamily="18" charset="0"/>
                <a:cs typeface="Times New Roman" panose="02020603050405020304" pitchFamily="18" charset="0"/>
              </a:rPr>
              <a:t>Explain how each filter is applied to the input image to extract features.</a:t>
            </a:r>
          </a:p>
          <a:p>
            <a:pPr algn="just"/>
            <a:r>
              <a:rPr lang="en-US" sz="1600" b="1" dirty="0">
                <a:latin typeface="Times New Roman" panose="02020603050405020304" pitchFamily="18" charset="0"/>
                <a:cs typeface="Times New Roman" panose="02020603050405020304" pitchFamily="18" charset="0"/>
              </a:rPr>
              <a:t>4: Analyze Convolutional and Pooling Layer Outputs</a:t>
            </a:r>
          </a:p>
          <a:p>
            <a:pPr algn="just"/>
            <a:r>
              <a:rPr lang="en-US" sz="1600" dirty="0">
                <a:latin typeface="Times New Roman" panose="02020603050405020304" pitchFamily="18" charset="0"/>
                <a:cs typeface="Times New Roman" panose="02020603050405020304" pitchFamily="18" charset="0"/>
              </a:rPr>
              <a:t>Visualize the output after the convolution operation and max-pooling.</a:t>
            </a:r>
          </a:p>
          <a:p>
            <a:pPr algn="just"/>
            <a:r>
              <a:rPr lang="en-US" sz="1600" dirty="0">
                <a:latin typeface="Times New Roman" panose="02020603050405020304" pitchFamily="18" charset="0"/>
                <a:cs typeface="Times New Roman" panose="02020603050405020304" pitchFamily="18" charset="0"/>
              </a:rPr>
              <a:t>Describe how each layer transforms the input data, leading to feature extraction and dimensionality reduction.</a:t>
            </a:r>
          </a:p>
          <a:p>
            <a:pPr algn="just"/>
            <a:endParaRPr lang="en-US" sz="16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13" name="Rectangle 5">
            <a:extLst>
              <a:ext uri="{FF2B5EF4-FFF2-40B4-BE49-F238E27FC236}">
                <a16:creationId xmlns:a16="http://schemas.microsoft.com/office/drawing/2014/main" id="{6FE3F7C7-97ED-A45E-8D61-0D23C35FB50C}"/>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19" y="179255"/>
            <a:ext cx="9764395" cy="886718"/>
          </a:xfrm>
        </p:spPr>
        <p:txBody>
          <a:bodyPr/>
          <a:lstStyle/>
          <a:p>
            <a:pPr algn="just">
              <a:lnSpc>
                <a:spcPct val="150000"/>
              </a:lnSpc>
            </a:pPr>
            <a:r>
              <a:rPr lang="en-US" dirty="0">
                <a:latin typeface="Segoe UI Light" panose="020B0502040204020203" pitchFamily="34" charset="0"/>
                <a:cs typeface="Segoe UI Light" panose="020B0502040204020203" pitchFamily="34" charset="0"/>
              </a:rPr>
              <a:t>OBJECTIVE: </a:t>
            </a:r>
            <a:endParaRPr lang="en-IN" dirty="0">
              <a:latin typeface="Segoe UI Light" panose="020B0502040204020203" pitchFamily="34" charset="0"/>
              <a:cs typeface="Segoe UI Light" panose="020B0502040204020203"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a16="http://schemas.microsoft.com/office/drawing/2014/main" id="{DD5E71BF-4212-0368-3C73-2B5950F29A45}"/>
              </a:ext>
            </a:extLst>
          </p:cNvPr>
          <p:cNvSpPr>
            <a:spLocks noChangeArrowheads="1"/>
          </p:cNvSpPr>
          <p:nvPr/>
        </p:nvSpPr>
        <p:spPr bwMode="auto">
          <a:xfrm>
            <a:off x="457200" y="933283"/>
            <a:ext cx="8848726" cy="651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endParaRPr lang="en-US" sz="1500" b="1" dirty="0">
              <a:latin typeface="Times New Roman" panose="02020603050405020304" pitchFamily="18" charset="0"/>
              <a:cs typeface="Times New Roman" panose="02020603050405020304" pitchFamily="18" charset="0"/>
            </a:endParaRPr>
          </a:p>
          <a:p>
            <a:pPr algn="just"/>
            <a:r>
              <a:rPr lang="en-US" sz="1500" b="1" dirty="0">
                <a:latin typeface="Times New Roman" panose="02020603050405020304" pitchFamily="18" charset="0"/>
                <a:cs typeface="Times New Roman" panose="02020603050405020304" pitchFamily="18" charset="0"/>
              </a:rPr>
              <a:t>Law Enforcement and Security Agencies:</a:t>
            </a:r>
          </a:p>
          <a:p>
            <a:pPr algn="just"/>
            <a:r>
              <a:rPr lang="en-US" sz="1500" dirty="0">
                <a:latin typeface="Times New Roman" panose="02020603050405020304" pitchFamily="18" charset="0"/>
                <a:cs typeface="Times New Roman" panose="02020603050405020304" pitchFamily="18" charset="0"/>
              </a:rPr>
              <a:t>Facial recognition technology assists law enforcement and security agencies in identifying suspects, monitoring public spaces, and enhancing public safety through proactive crime prevention measures.</a:t>
            </a:r>
          </a:p>
          <a:p>
            <a:pPr algn="just"/>
            <a:r>
              <a:rPr lang="en-US" sz="1500" b="1" dirty="0">
                <a:latin typeface="Times New Roman" panose="02020603050405020304" pitchFamily="18" charset="0"/>
                <a:cs typeface="Times New Roman" panose="02020603050405020304" pitchFamily="18" charset="0"/>
              </a:rPr>
              <a:t>Border Control and Immigration:</a:t>
            </a:r>
          </a:p>
          <a:p>
            <a:pPr algn="just"/>
            <a:r>
              <a:rPr lang="en-US" sz="1500" dirty="0">
                <a:latin typeface="Times New Roman" panose="02020603050405020304" pitchFamily="18" charset="0"/>
                <a:cs typeface="Times New Roman" panose="02020603050405020304" pitchFamily="18" charset="0"/>
              </a:rPr>
              <a:t>Facial recognition systems support border control and immigration authorities in verifying travelers' identities, detecting fraudulent documents, and enhancing border security by accurately identifying individuals crossing international borders.</a:t>
            </a:r>
          </a:p>
          <a:p>
            <a:pPr algn="just"/>
            <a:r>
              <a:rPr lang="en-US" sz="1500" b="1" dirty="0">
                <a:latin typeface="Times New Roman" panose="02020603050405020304" pitchFamily="18" charset="0"/>
                <a:cs typeface="Times New Roman" panose="02020603050405020304" pitchFamily="18" charset="0"/>
              </a:rPr>
              <a:t>Access Control and Authentication:</a:t>
            </a:r>
          </a:p>
          <a:p>
            <a:pPr algn="just"/>
            <a:r>
              <a:rPr lang="en-US" sz="1500" dirty="0">
                <a:latin typeface="Times New Roman" panose="02020603050405020304" pitchFamily="18" charset="0"/>
                <a:cs typeface="Times New Roman" panose="02020603050405020304" pitchFamily="18" charset="0"/>
              </a:rPr>
              <a:t>Facial recognition enables secure access control and authentication in various settings such as airports, government buildings, and corporate offices, enhancing security and preventing unauthorized access to sensitive areas and information.</a:t>
            </a:r>
          </a:p>
          <a:p>
            <a:pPr algn="just"/>
            <a:r>
              <a:rPr lang="en-US" sz="1500" b="1" dirty="0">
                <a:latin typeface="Times New Roman" panose="02020603050405020304" pitchFamily="18" charset="0"/>
                <a:cs typeface="Times New Roman" panose="02020603050405020304" pitchFamily="18" charset="0"/>
              </a:rPr>
              <a:t>Customer Experience and Personalization:</a:t>
            </a:r>
          </a:p>
          <a:p>
            <a:pPr algn="just"/>
            <a:r>
              <a:rPr lang="en-US" sz="1500" dirty="0">
                <a:latin typeface="Times New Roman" panose="02020603050405020304" pitchFamily="18" charset="0"/>
                <a:cs typeface="Times New Roman" panose="02020603050405020304" pitchFamily="18" charset="0"/>
              </a:rPr>
              <a:t>Businesses leverage facial recognition technology to enhance customer experience and personalize services by identifying and recognizing loyal customers, tailoring marketing messages, and offering personalized recommendations based on customer preferences and demographics.</a:t>
            </a:r>
          </a:p>
          <a:p>
            <a:pPr algn="just"/>
            <a:r>
              <a:rPr lang="en-US" sz="1500" b="1" dirty="0">
                <a:latin typeface="Times New Roman" panose="02020603050405020304" pitchFamily="18" charset="0"/>
                <a:cs typeface="Times New Roman" panose="02020603050405020304" pitchFamily="18" charset="0"/>
              </a:rPr>
              <a:t>Healthcare and Medical Diagnosis:</a:t>
            </a:r>
          </a:p>
          <a:p>
            <a:pPr algn="just"/>
            <a:r>
              <a:rPr lang="en-US" sz="1500" dirty="0">
                <a:latin typeface="Times New Roman" panose="02020603050405020304" pitchFamily="18" charset="0"/>
                <a:cs typeface="Times New Roman" panose="02020603050405020304" pitchFamily="18" charset="0"/>
              </a:rPr>
              <a:t>Facial recognition aids healthcare professionals in patient identification, medical diagnosis, and monitoring patient health by analyzing facial expressions, detecting signs of pain or discomfort, and facilitating telemedicine consultations for remote patient care.</a:t>
            </a:r>
          </a:p>
          <a:p>
            <a:pPr algn="just"/>
            <a:r>
              <a:rPr lang="en-US" sz="1500" b="1" dirty="0">
                <a:latin typeface="Times New Roman" panose="02020603050405020304" pitchFamily="18" charset="0"/>
                <a:cs typeface="Times New Roman" panose="02020603050405020304" pitchFamily="18" charset="0"/>
              </a:rPr>
              <a:t>Entertainment and Gaming:</a:t>
            </a:r>
          </a:p>
          <a:p>
            <a:pPr algn="just"/>
            <a:r>
              <a:rPr lang="en-US" sz="1500" dirty="0">
                <a:latin typeface="Times New Roman" panose="02020603050405020304" pitchFamily="18" charset="0"/>
                <a:cs typeface="Times New Roman" panose="02020603050405020304" pitchFamily="18" charset="0"/>
              </a:rPr>
              <a:t>Facial recognition technology enhances entertainment and gaming experiences by enabling personalized avatars, character recognition, and immersive augmented reality interactions, creating engaging and interactive user experiences.</a:t>
            </a:r>
          </a:p>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39448"/>
            <a:ext cx="10463981" cy="1046440"/>
          </a:xfrm>
        </p:spPr>
        <p:txBody>
          <a:bodyPr wrap="square"/>
          <a:lstStyle/>
          <a:p>
            <a:pPr marL="0" marR="0" lvl="0" indent="0" algn="just" defTabSz="914400" rtl="0" eaLnBrk="0" fontAlgn="base" latinLnBrk="0" hangingPunct="0">
              <a:lnSpc>
                <a:spcPct val="100000"/>
              </a:lnSpc>
              <a:spcBef>
                <a:spcPct val="0"/>
              </a:spcBef>
              <a:spcAft>
                <a:spcPct val="0"/>
              </a:spcAft>
              <a:buClrTx/>
              <a:buSzTx/>
              <a:buFontTx/>
              <a:buNone/>
              <a:tabLst/>
            </a:pPr>
            <a:br>
              <a:rPr lang="en-US" sz="3400" dirty="0">
                <a:latin typeface="Segoe UI Light" panose="020B0502040204020203" pitchFamily="34" charset="0"/>
                <a:cs typeface="Segoe UI Light" panose="020B0502040204020203" pitchFamily="34" charset="0"/>
              </a:rPr>
            </a:br>
            <a:r>
              <a:rPr lang="en-US" sz="3400" dirty="0">
                <a:latin typeface="Segoe UI Light" panose="020B0502040204020203" pitchFamily="34" charset="0"/>
                <a:cs typeface="Segoe UI Light" panose="020B0502040204020203" pitchFamily="34" charset="0"/>
              </a:rPr>
              <a:t>YOUR</a:t>
            </a:r>
            <a:r>
              <a:rPr lang="en-US" sz="3400" spc="-95" dirty="0">
                <a:latin typeface="Segoe UI Light" panose="020B0502040204020203" pitchFamily="34" charset="0"/>
                <a:cs typeface="Segoe UI Light" panose="020B0502040204020203" pitchFamily="34" charset="0"/>
              </a:rPr>
              <a:t> </a:t>
            </a:r>
            <a:r>
              <a:rPr lang="en-US" sz="3400" spc="-10" dirty="0">
                <a:latin typeface="Segoe UI Light" panose="020B0502040204020203" pitchFamily="34" charset="0"/>
                <a:cs typeface="Segoe UI Light" panose="020B0502040204020203" pitchFamily="34" charset="0"/>
              </a:rPr>
              <a:t>SOLUTION</a:t>
            </a:r>
            <a:r>
              <a:rPr lang="en-US" sz="3400" spc="-345" dirty="0">
                <a:latin typeface="Segoe UI Light" panose="020B0502040204020203" pitchFamily="34" charset="0"/>
                <a:cs typeface="Segoe UI Light" panose="020B0502040204020203" pitchFamily="34" charset="0"/>
              </a:rPr>
              <a:t> </a:t>
            </a:r>
            <a:r>
              <a:rPr lang="en-US" sz="3400" dirty="0">
                <a:latin typeface="Segoe UI Light" panose="020B0502040204020203" pitchFamily="34" charset="0"/>
                <a:cs typeface="Segoe UI Light" panose="020B0502040204020203" pitchFamily="34" charset="0"/>
              </a:rPr>
              <a:t>AND</a:t>
            </a:r>
            <a:r>
              <a:rPr lang="en-US" sz="3400" spc="-20" dirty="0">
                <a:latin typeface="Segoe UI Light" panose="020B0502040204020203" pitchFamily="34" charset="0"/>
                <a:cs typeface="Segoe UI Light" panose="020B0502040204020203" pitchFamily="34" charset="0"/>
              </a:rPr>
              <a:t> </a:t>
            </a:r>
            <a:r>
              <a:rPr lang="en-US" sz="3400" dirty="0">
                <a:latin typeface="Segoe UI Light" panose="020B0502040204020203" pitchFamily="34" charset="0"/>
                <a:cs typeface="Segoe UI Light" panose="020B0502040204020203" pitchFamily="34" charset="0"/>
              </a:rPr>
              <a:t>ITS </a:t>
            </a:r>
            <a:r>
              <a:rPr lang="en-US" sz="3400" spc="-20" dirty="0">
                <a:latin typeface="Segoe UI Light" panose="020B0502040204020203" pitchFamily="34" charset="0"/>
                <a:cs typeface="Segoe UI Light" panose="020B0502040204020203" pitchFamily="34" charset="0"/>
              </a:rPr>
              <a:t>VALUE</a:t>
            </a:r>
            <a:r>
              <a:rPr lang="en-US" sz="3400" spc="-120" dirty="0">
                <a:latin typeface="Segoe UI Light" panose="020B0502040204020203" pitchFamily="34" charset="0"/>
                <a:cs typeface="Segoe UI Light" panose="020B0502040204020203" pitchFamily="34" charset="0"/>
              </a:rPr>
              <a:t> </a:t>
            </a:r>
            <a:r>
              <a:rPr lang="en-US" sz="3400" spc="-10" dirty="0">
                <a:latin typeface="Segoe UI Light" panose="020B0502040204020203" pitchFamily="34" charset="0"/>
                <a:cs typeface="Segoe UI Light" panose="020B0502040204020203" pitchFamily="34" charset="0"/>
              </a:rPr>
              <a:t>PROPOSITION</a:t>
            </a:r>
            <a:endParaRPr kumimoji="0" lang="en-US" altLang="en-US" sz="3400"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14" name="Rectangle 6">
            <a:extLst>
              <a:ext uri="{FF2B5EF4-FFF2-40B4-BE49-F238E27FC236}">
                <a16:creationId xmlns:a16="http://schemas.microsoft.com/office/drawing/2014/main" id="{6D5F621C-234A-A3CB-B443-3FDD0E9C7039}"/>
              </a:ext>
            </a:extLst>
          </p:cNvPr>
          <p:cNvSpPr>
            <a:spLocks noChangeArrowheads="1"/>
          </p:cNvSpPr>
          <p:nvPr/>
        </p:nvSpPr>
        <p:spPr bwMode="auto">
          <a:xfrm>
            <a:off x="0" y="0"/>
            <a:ext cx="1479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16554AB0-98D2-1D99-ED22-B798E920CAF7}"/>
              </a:ext>
            </a:extLst>
          </p:cNvPr>
          <p:cNvSpPr txBox="1"/>
          <p:nvPr/>
        </p:nvSpPr>
        <p:spPr>
          <a:xfrm>
            <a:off x="381000" y="2286000"/>
            <a:ext cx="7543802" cy="3139321"/>
          </a:xfrm>
          <a:prstGeom prst="rect">
            <a:avLst/>
          </a:prstGeom>
          <a:noFill/>
        </p:spPr>
        <p:txBody>
          <a:bodyPr wrap="square" rtlCol="0">
            <a:spAutoFit/>
          </a:bodyPr>
          <a:lstStyle/>
          <a:p>
            <a:r>
              <a:rPr lang="en-US" b="1" dirty="0"/>
              <a:t>1. Cutting-edge Facial Recognition:</a:t>
            </a:r>
          </a:p>
          <a:p>
            <a:r>
              <a:rPr lang="en-US" dirty="0"/>
              <a:t>   Our solution employs advanced facial recognition technology for accurate identification in real-world scenarios.</a:t>
            </a:r>
          </a:p>
          <a:p>
            <a:endParaRPr lang="en-US" dirty="0"/>
          </a:p>
          <a:p>
            <a:r>
              <a:rPr lang="en-US" b="1" dirty="0"/>
              <a:t>2. Enhanced Security:</a:t>
            </a:r>
          </a:p>
          <a:p>
            <a:r>
              <a:rPr lang="en-US" dirty="0"/>
              <a:t>   Strengthen security measures and access control with reliable facial recognition capabilities.</a:t>
            </a:r>
          </a:p>
          <a:p>
            <a:endParaRPr lang="en-US" dirty="0"/>
          </a:p>
          <a:p>
            <a:r>
              <a:rPr lang="en-US" b="1" dirty="0"/>
              <a:t>3. Personalized Customer Experience:</a:t>
            </a:r>
          </a:p>
          <a:p>
            <a:r>
              <a:rPr lang="en-US" dirty="0"/>
              <a:t>   Streamline authentication and offer tailored services for improved customer satisfaction.</a:t>
            </a:r>
            <a:endParaRPr lang="en-IN" dirty="0"/>
          </a:p>
        </p:txBody>
      </p:sp>
      <p:sp>
        <p:nvSpPr>
          <p:cNvPr id="19" name="Rectangle 9">
            <a:extLst>
              <a:ext uri="{FF2B5EF4-FFF2-40B4-BE49-F238E27FC236}">
                <a16:creationId xmlns:a16="http://schemas.microsoft.com/office/drawing/2014/main" id="{DED4B933-5660-AE2E-13EF-58EE7EE36421}"/>
              </a:ext>
            </a:extLst>
          </p:cNvPr>
          <p:cNvSpPr>
            <a:spLocks noChangeArrowheads="1"/>
          </p:cNvSpPr>
          <p:nvPr/>
        </p:nvSpPr>
        <p:spPr bwMode="auto">
          <a:xfrm>
            <a:off x="152400" y="-224755"/>
            <a:ext cx="65" cy="75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0">
            <a:extLst>
              <a:ext uri="{FF2B5EF4-FFF2-40B4-BE49-F238E27FC236}">
                <a16:creationId xmlns:a16="http://schemas.microsoft.com/office/drawing/2014/main" id="{ED19DBAC-BB55-8164-7CB1-1B78FBDF01D3}"/>
              </a:ext>
            </a:extLst>
          </p:cNvPr>
          <p:cNvSpPr>
            <a:spLocks noChangeArrowheads="1"/>
          </p:cNvSpPr>
          <p:nvPr/>
        </p:nvSpPr>
        <p:spPr bwMode="auto">
          <a:xfrm>
            <a:off x="152400" y="152400"/>
            <a:ext cx="1479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8382000" cy="58477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800"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t>The Wow Factor in Your Solution</a:t>
            </a:r>
          </a:p>
        </p:txBody>
      </p:sp>
      <p:sp>
        <p:nvSpPr>
          <p:cNvPr id="5" name="Rectangle 1">
            <a:extLst>
              <a:ext uri="{FF2B5EF4-FFF2-40B4-BE49-F238E27FC236}">
                <a16:creationId xmlns:a16="http://schemas.microsoft.com/office/drawing/2014/main" id="{15282F08-8B96-BEFB-6022-E33922E2A3CD}"/>
              </a:ext>
            </a:extLst>
          </p:cNvPr>
          <p:cNvSpPr>
            <a:spLocks noGrp="1" noChangeArrowheads="1"/>
          </p:cNvSpPr>
          <p:nvPr>
            <p:ph type="subTitle" idx="4"/>
          </p:nvPr>
        </p:nvSpPr>
        <p:spPr bwMode="auto">
          <a:xfrm>
            <a:off x="304800" y="1068288"/>
            <a:ext cx="9296400" cy="5283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1. Real-Time Recognition Accuracy:</a:t>
            </a:r>
          </a:p>
          <a:p>
            <a:pPr algn="just"/>
            <a:r>
              <a:rPr lang="en-US" sz="2000" dirty="0">
                <a:latin typeface="Times New Roman" panose="02020603050405020304" pitchFamily="18" charset="0"/>
                <a:cs typeface="Times New Roman" panose="02020603050405020304" pitchFamily="18" charset="0"/>
              </a:rPr>
              <a:t>   Achieve unparalleled accuracy in facial recognition with our cutting-edge algorithms, ensuring swift and precise identification even in dynamic and challenging environments.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2. Scalability and Versatility:</a:t>
            </a:r>
          </a:p>
          <a:p>
            <a:pPr algn="just"/>
            <a:r>
              <a:rPr lang="en-US" sz="2000" dirty="0">
                <a:latin typeface="Times New Roman" panose="02020603050405020304" pitchFamily="18" charset="0"/>
                <a:cs typeface="Times New Roman" panose="02020603050405020304" pitchFamily="18" charset="0"/>
              </a:rPr>
              <a:t>   Our solution is highly scalable and adaptable to various industries and use cases, offering seamless integration with existing systems and customizable features to meet diverse needs.</a:t>
            </a:r>
          </a:p>
          <a:p>
            <a:pPr algn="just"/>
            <a:r>
              <a:rPr lang="en-US" sz="2000" b="1" dirty="0">
                <a:latin typeface="Times New Roman" panose="02020603050405020304" pitchFamily="18" charset="0"/>
                <a:cs typeface="Times New Roman" panose="02020603050405020304" pitchFamily="18" charset="0"/>
              </a:rPr>
              <a:t>3. Robust Performance in Complex Environments:</a:t>
            </a:r>
          </a:p>
          <a:p>
            <a:pPr algn="just"/>
            <a:r>
              <a:rPr lang="en-US" sz="2000" dirty="0">
                <a:latin typeface="Times New Roman" panose="02020603050405020304" pitchFamily="18" charset="0"/>
                <a:cs typeface="Times New Roman" panose="02020603050405020304" pitchFamily="18" charset="0"/>
              </a:rPr>
              <a:t>   Experience exceptional performance in complex scenarios, including low light conditions, varying angles, and crowded spaces, thanks to our advanced facial recognition technology's robustness and reliability.</a:t>
            </a:r>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4. Advanced Features for Enhanced Security:</a:t>
            </a:r>
          </a:p>
          <a:p>
            <a:pPr algn="just"/>
            <a:r>
              <a:rPr lang="en-US" sz="2000" dirty="0">
                <a:latin typeface="Times New Roman" panose="02020603050405020304" pitchFamily="18" charset="0"/>
                <a:cs typeface="Times New Roman" panose="02020603050405020304" pitchFamily="18" charset="0"/>
              </a:rPr>
              <a:t>   Explore advanced features such as emotion detection, age estimation, and gender recognition, providing comprehensive insights and enhancing security measures beyond traditional identification capabilities.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413"/>
            <a:ext cx="7566025" cy="1308050"/>
          </a:xfrm>
        </p:spPr>
        <p:txBody>
          <a:bodyPr/>
          <a:lstStyle/>
          <a:p>
            <a:pPr algn="l" rtl="0"/>
            <a:br>
              <a:rPr kumimoji="0" lang="en-US" altLang="en-US"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br>
            <a:r>
              <a:rPr kumimoji="0" lang="en-US" altLang="en-US" b="1" i="0" u="none" strike="noStrike" cap="none" normalizeH="0" baseline="0" dirty="0">
                <a:ln>
                  <a:noFill/>
                </a:ln>
                <a:solidFill>
                  <a:srgbClr val="1F1F1F"/>
                </a:solidFill>
                <a:effectLst/>
                <a:latin typeface="Segoe UI Light" panose="020B0502040204020203" pitchFamily="34" charset="0"/>
                <a:cs typeface="Segoe UI Light" panose="020B0502040204020203" pitchFamily="34" charset="0"/>
              </a:rPr>
              <a:t>Results</a:t>
            </a:r>
            <a:endParaRPr lang="en-US" dirty="0">
              <a:latin typeface="Segoe UI Light" panose="020B0502040204020203" pitchFamily="34" charset="0"/>
              <a:cs typeface="Segoe UI Light" panose="020B0502040204020203" pitchFamily="34" charset="0"/>
            </a:endParaRPr>
          </a:p>
        </p:txBody>
      </p:sp>
      <p:sp>
        <p:nvSpPr>
          <p:cNvPr id="5" name="Rectangle 1">
            <a:extLst>
              <a:ext uri="{FF2B5EF4-FFF2-40B4-BE49-F238E27FC236}">
                <a16:creationId xmlns:a16="http://schemas.microsoft.com/office/drawing/2014/main" id="{B1487445-8F50-E3CD-46EB-4AE139EEF3C9}"/>
              </a:ext>
            </a:extLst>
          </p:cNvPr>
          <p:cNvSpPr>
            <a:spLocks noChangeArrowheads="1"/>
          </p:cNvSpPr>
          <p:nvPr/>
        </p:nvSpPr>
        <p:spPr bwMode="auto">
          <a:xfrm>
            <a:off x="457200" y="3026896"/>
            <a:ext cx="9144000" cy="32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p:txBody>
      </p:sp>
      <p:pic>
        <p:nvPicPr>
          <p:cNvPr id="9" name="Picture 8">
            <a:extLst>
              <a:ext uri="{FF2B5EF4-FFF2-40B4-BE49-F238E27FC236}">
                <a16:creationId xmlns:a16="http://schemas.microsoft.com/office/drawing/2014/main" id="{EC8E0873-DCEC-546B-8094-03506FE139BC}"/>
              </a:ext>
            </a:extLst>
          </p:cNvPr>
          <p:cNvPicPr>
            <a:picLocks noChangeAspect="1"/>
          </p:cNvPicPr>
          <p:nvPr/>
        </p:nvPicPr>
        <p:blipFill rotWithShape="1">
          <a:blip r:embed="rId2"/>
          <a:srcRect l="7001" r="5492"/>
          <a:stretch/>
        </p:blipFill>
        <p:spPr>
          <a:xfrm>
            <a:off x="5257800" y="2579767"/>
            <a:ext cx="5715000" cy="1943268"/>
          </a:xfrm>
          <a:prstGeom prst="rect">
            <a:avLst/>
          </a:prstGeom>
        </p:spPr>
      </p:pic>
      <p:pic>
        <p:nvPicPr>
          <p:cNvPr id="11" name="Picture 10">
            <a:extLst>
              <a:ext uri="{FF2B5EF4-FFF2-40B4-BE49-F238E27FC236}">
                <a16:creationId xmlns:a16="http://schemas.microsoft.com/office/drawing/2014/main" id="{2F098E20-F50F-381A-30B1-F24A96D81B96}"/>
              </a:ext>
            </a:extLst>
          </p:cNvPr>
          <p:cNvPicPr>
            <a:picLocks noChangeAspect="1"/>
          </p:cNvPicPr>
          <p:nvPr/>
        </p:nvPicPr>
        <p:blipFill rotWithShape="1">
          <a:blip r:embed="rId3"/>
          <a:srcRect l="8542" r="5460"/>
          <a:stretch/>
        </p:blipFill>
        <p:spPr>
          <a:xfrm>
            <a:off x="457200" y="1752601"/>
            <a:ext cx="4800600" cy="3597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826</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 Narrow</vt:lpstr>
      <vt:lpstr>Arial</vt:lpstr>
      <vt:lpstr>Calibri</vt:lpstr>
      <vt:lpstr>Segoe UI Light</vt:lpstr>
      <vt:lpstr>Söhne</vt:lpstr>
      <vt:lpstr>Times New Roman</vt:lpstr>
      <vt:lpstr>Trebuchet MS</vt:lpstr>
      <vt:lpstr>Office Theme</vt:lpstr>
      <vt:lpstr>PowerPoint Presentation</vt:lpstr>
      <vt:lpstr>PROJECT TITLE</vt:lpstr>
      <vt:lpstr>AGENDA</vt:lpstr>
      <vt:lpstr>PROBLEM STATEMENT</vt:lpstr>
      <vt:lpstr>PROJECT OVERVIEW</vt:lpstr>
      <vt:lpstr>OBJECTIVE: </vt:lpstr>
      <vt:lpstr> YOUR SOLUTION AND ITS VALUE PROPOSITION</vt:lpstr>
      <vt:lpstr>The Wow Factor in Your Solution</vt:lpstr>
      <vt:lpstr> Results</vt:lpstr>
      <vt:lpstr>Accuracy of the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2021PITCS244</dc:creator>
  <cp:lastModifiedBy>SHRUTI R</cp:lastModifiedBy>
  <cp:revision>36</cp:revision>
  <dcterms:created xsi:type="dcterms:W3CDTF">2024-04-01T07:07:00Z</dcterms:created>
  <dcterms:modified xsi:type="dcterms:W3CDTF">2024-04-04T17:55:41Z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2024-03-22T14:30:00Z</vt:filetime>
  </property>
  <property fmtid="{D5CDD505-2E9C-101B-9397-08002B2CF9AE}" pid="3" name="LastSaved">
    <vt:filetime>2024-04-02T14:30:00Z</vt:filetime>
  </property>
  <property fmtid="{D5CDD505-2E9C-101B-9397-08002B2CF9AE}" pid="4" name="ICV">
    <vt:lpwstr>11C1AA17E28147D5960CD3CAE4C75485_13</vt:lpwstr>
  </property>
  <property fmtid="{D5CDD505-2E9C-101B-9397-08002B2CF9AE}" pid="5" name="KSOProductBuildVer">
    <vt:lpwstr>1033-12.2.0.13489</vt:lpwstr>
  </property>
</Properties>
</file>