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2" r:id="rId3"/>
    <p:sldId id="257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2" r:id="rId13"/>
    <p:sldId id="266" r:id="rId14"/>
    <p:sldId id="265" r:id="rId15"/>
    <p:sldId id="313" r:id="rId16"/>
    <p:sldId id="315" r:id="rId17"/>
    <p:sldId id="268" r:id="rId18"/>
    <p:sldId id="314" r:id="rId19"/>
    <p:sldId id="316" r:id="rId20"/>
    <p:sldId id="284" r:id="rId21"/>
    <p:sldId id="288" r:id="rId22"/>
    <p:sldId id="287" r:id="rId23"/>
    <p:sldId id="286" r:id="rId24"/>
    <p:sldId id="285" r:id="rId25"/>
    <p:sldId id="289" r:id="rId26"/>
    <p:sldId id="290" r:id="rId27"/>
    <p:sldId id="291" r:id="rId28"/>
    <p:sldId id="293" r:id="rId29"/>
    <p:sldId id="297" r:id="rId30"/>
    <p:sldId id="298" r:id="rId31"/>
    <p:sldId id="299" r:id="rId32"/>
    <p:sldId id="300" r:id="rId33"/>
    <p:sldId id="301" r:id="rId34"/>
    <p:sldId id="311" r:id="rId35"/>
    <p:sldId id="264" r:id="rId36"/>
    <p:sldId id="28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E04-EB79-4BDC-9131-C12A090A8A00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2BAA0C5-6FBD-47C8-94D9-DB510E3D8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69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E04-EB79-4BDC-9131-C12A090A8A00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BAA0C5-6FBD-47C8-94D9-DB510E3D8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42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E04-EB79-4BDC-9131-C12A090A8A00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BAA0C5-6FBD-47C8-94D9-DB510E3D894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5452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E04-EB79-4BDC-9131-C12A090A8A00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BAA0C5-6FBD-47C8-94D9-DB510E3D8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078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E04-EB79-4BDC-9131-C12A090A8A00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BAA0C5-6FBD-47C8-94D9-DB510E3D894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747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E04-EB79-4BDC-9131-C12A090A8A00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BAA0C5-6FBD-47C8-94D9-DB510E3D8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049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E04-EB79-4BDC-9131-C12A090A8A00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A0C5-6FBD-47C8-94D9-DB510E3D8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486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E04-EB79-4BDC-9131-C12A090A8A00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A0C5-6FBD-47C8-94D9-DB510E3D8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0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E04-EB79-4BDC-9131-C12A090A8A00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A0C5-6FBD-47C8-94D9-DB510E3D8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50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E04-EB79-4BDC-9131-C12A090A8A00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BAA0C5-6FBD-47C8-94D9-DB510E3D8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96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E04-EB79-4BDC-9131-C12A090A8A00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2BAA0C5-6FBD-47C8-94D9-DB510E3D8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89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E04-EB79-4BDC-9131-C12A090A8A00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2BAA0C5-6FBD-47C8-94D9-DB510E3D8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06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E04-EB79-4BDC-9131-C12A090A8A00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A0C5-6FBD-47C8-94D9-DB510E3D8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45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E04-EB79-4BDC-9131-C12A090A8A00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A0C5-6FBD-47C8-94D9-DB510E3D8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00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E04-EB79-4BDC-9131-C12A090A8A00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A0C5-6FBD-47C8-94D9-DB510E3D8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16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E04-EB79-4BDC-9131-C12A090A8A00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BAA0C5-6FBD-47C8-94D9-DB510E3D8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0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E04-EB79-4BDC-9131-C12A090A8A00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2BAA0C5-6FBD-47C8-94D9-DB510E3D8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57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bout.me/shrutirupa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reload=9&amp;v=apCGPh7tKhw" TargetMode="External"/><Relationship Id="rId2" Type="http://schemas.openxmlformats.org/officeDocument/2006/relationships/hyperlink" Target="https://brage.bibsys.no/xmlui/bitstream/handle/11250/2479191/18400_FULLTEXT.pdf?sequence=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print.iacr.org/2016/1007.pdf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Analysing Vulnerabilities in Smart Contracts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-By </a:t>
            </a:r>
            <a:r>
              <a:rPr lang="en-IN" dirty="0" err="1"/>
              <a:t>Shrutirupa</a:t>
            </a:r>
            <a:r>
              <a:rPr lang="en-IN" dirty="0"/>
              <a:t> </a:t>
            </a:r>
            <a:r>
              <a:rPr lang="en-IN" dirty="0" err="1"/>
              <a:t>Banerjiee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1212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3DFF6-2F60-4045-A5DE-059361FE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400" y="2514600"/>
            <a:ext cx="6399212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Where does smart contract come in between?</a:t>
            </a:r>
          </a:p>
        </p:txBody>
      </p:sp>
      <p:pic>
        <p:nvPicPr>
          <p:cNvPr id="4098" name="Picture 2" descr="Image result for thinking images">
            <a:extLst>
              <a:ext uri="{FF2B5EF4-FFF2-40B4-BE49-F238E27FC236}">
                <a16:creationId xmlns:a16="http://schemas.microsoft.com/office/drawing/2014/main" id="{BF3597E2-F016-4C1E-963A-E2E9567EE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3" r="23732"/>
          <a:stretch/>
        </p:blipFill>
        <p:spPr bwMode="auto">
          <a:xfrm>
            <a:off x="2032987" y="2216703"/>
            <a:ext cx="2867710" cy="382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158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EC52-C30D-40FF-8BB0-E2B67C47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WHY</a:t>
            </a:r>
            <a:r>
              <a:rPr lang="en-US" dirty="0"/>
              <a:t> factor!!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7F40E-8299-491F-8C94-72B05DAFD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creates some kind of logic and conditions</a:t>
            </a:r>
          </a:p>
          <a:p>
            <a:r>
              <a:rPr lang="en-US" dirty="0" err="1"/>
              <a:t>Dapps</a:t>
            </a:r>
            <a:r>
              <a:rPr lang="en-US" dirty="0"/>
              <a:t> (</a:t>
            </a:r>
            <a:r>
              <a:rPr lang="en-US" dirty="0" err="1"/>
              <a:t>Decentralised</a:t>
            </a:r>
            <a:r>
              <a:rPr lang="en-US" dirty="0"/>
              <a:t> Applications)</a:t>
            </a:r>
          </a:p>
        </p:txBody>
      </p:sp>
    </p:spTree>
    <p:extLst>
      <p:ext uri="{BB962C8B-B14F-4D97-AF65-F5344CB8AC3E}">
        <p14:creationId xmlns:p14="http://schemas.microsoft.com/office/powerpoint/2010/main" val="78589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E30B-1C3A-43B7-9E9F-395EAE9D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$man </a:t>
            </a:r>
            <a:r>
              <a:rPr lang="en-US" dirty="0" err="1"/>
              <a:t>SmartContracts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6A3FB-95D7-42CD-B7D3-042DCF821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Piece of code</a:t>
            </a:r>
          </a:p>
          <a:p>
            <a:r>
              <a:rPr lang="en-US" dirty="0"/>
              <a:t>Partially Turing Complete</a:t>
            </a:r>
          </a:p>
          <a:p>
            <a:r>
              <a:rPr lang="en-US" dirty="0"/>
              <a:t>Provides logic to solve problems</a:t>
            </a:r>
          </a:p>
        </p:txBody>
      </p:sp>
    </p:spTree>
    <p:extLst>
      <p:ext uri="{BB962C8B-B14F-4D97-AF65-F5344CB8AC3E}">
        <p14:creationId xmlns:p14="http://schemas.microsoft.com/office/powerpoint/2010/main" val="2735871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33" name="Rectangle 102">
            <a:extLst>
              <a:ext uri="{FF2B5EF4-FFF2-40B4-BE49-F238E27FC236}">
                <a16:creationId xmlns:a16="http://schemas.microsoft.com/office/drawing/2014/main" id="{8E612726-6AD2-4BFC-B44A-BA092E156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84B9C2C-FD52-48EF-8BDE-720C5030F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37129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Freeform 11">
            <a:extLst>
              <a:ext uri="{FF2B5EF4-FFF2-40B4-BE49-F238E27FC236}">
                <a16:creationId xmlns:a16="http://schemas.microsoft.com/office/drawing/2014/main" id="{A1DE0485-65C8-4D95-9B34-C55884FC2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026" name="Picture 2" descr="Image result for smart contract">
            <a:extLst>
              <a:ext uri="{FF2B5EF4-FFF2-40B4-BE49-F238E27FC236}">
                <a16:creationId xmlns:a16="http://schemas.microsoft.com/office/drawing/2014/main" id="{AAE5B76A-B34C-4E07-A549-F4DCB3833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41040" y="345440"/>
            <a:ext cx="6786879" cy="625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096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$man Solidity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Solidity</a:t>
            </a:r>
            <a:r>
              <a:rPr lang="en-US" dirty="0"/>
              <a:t> is a contract-oriented programming language for writing smart contracts that run on the EVM.</a:t>
            </a:r>
          </a:p>
          <a:p>
            <a:r>
              <a:rPr lang="en-US" dirty="0"/>
              <a:t>It is used for implementing smart contracts on various </a:t>
            </a:r>
            <a:r>
              <a:rPr lang="en-US" dirty="0" err="1"/>
              <a:t>blockchain</a:t>
            </a:r>
            <a:r>
              <a:rPr lang="en-US" dirty="0"/>
              <a:t> platforms.</a:t>
            </a:r>
          </a:p>
        </p:txBody>
      </p:sp>
    </p:spTree>
    <p:extLst>
      <p:ext uri="{BB962C8B-B14F-4D97-AF65-F5344CB8AC3E}">
        <p14:creationId xmlns:p14="http://schemas.microsoft.com/office/powerpoint/2010/main" val="4267598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70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053" name="Group 84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054" name="Rectangle 98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5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056" name="Rectangle 102">
            <a:extLst>
              <a:ext uri="{FF2B5EF4-FFF2-40B4-BE49-F238E27FC236}">
                <a16:creationId xmlns:a16="http://schemas.microsoft.com/office/drawing/2014/main" id="{34699877-13E3-4FC1-B91B-2A8A8FA76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C4CB122-E2DC-4CA5-8B6F-B49249C7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267478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AB22E03-3087-4988-9DB5-572918FB9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2" y="313809"/>
            <a:ext cx="9281055" cy="622245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5">
            <a:extLst>
              <a:ext uri="{FF2B5EF4-FFF2-40B4-BE49-F238E27FC236}">
                <a16:creationId xmlns:a16="http://schemas.microsoft.com/office/drawing/2014/main" id="{4B2A5927-4A36-47DC-BF12-54A96B456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823682"/>
            <a:ext cx="3536576" cy="857047"/>
          </a:xfrm>
          <a:prstGeom prst="rightArrow">
            <a:avLst>
              <a:gd name="adj1" fmla="val 100000"/>
              <a:gd name="adj2" fmla="val 44189"/>
            </a:avLst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https://lh6.googleusercontent.com/dFM6tOh7QQzFcI76iL7HDu5bPLv1QaVGSKMhfJudIxCXOodAA7r_PPZyExJABquD9FWRVt9F8SM8VjMR8FWKb_asW694cfP4zdGhOZ1huynZz5FCOhak8GCEB9jwsLQn1ADEXzTTL5rT_fyR1g">
            <a:extLst>
              <a:ext uri="{FF2B5EF4-FFF2-40B4-BE49-F238E27FC236}">
                <a16:creationId xmlns:a16="http://schemas.microsoft.com/office/drawing/2014/main" id="{30CC2DE2-1E94-42EC-98AD-41D38E448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3094" y="777972"/>
            <a:ext cx="7594802" cy="515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294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632F-282B-4207-8EF9-7C7A50F2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$man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CB93F-8490-4BC6-92E0-1989FD296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Public-private address/key pairs</a:t>
            </a:r>
            <a:endParaRPr lang="en-US" sz="1400" dirty="0"/>
          </a:p>
          <a:p>
            <a:pPr fontAlgn="base"/>
            <a:r>
              <a:rPr lang="en-US" dirty="0"/>
              <a:t>Helps you to send/receive ethers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There are two types of accounts:</a:t>
            </a:r>
          </a:p>
          <a:p>
            <a:pPr lvl="1" fontAlgn="base"/>
            <a:r>
              <a:rPr lang="en-US" b="1" i="1" dirty="0">
                <a:solidFill>
                  <a:srgbClr val="FF0000"/>
                </a:solidFill>
              </a:rPr>
              <a:t>Externally owned – controlled by private keys</a:t>
            </a:r>
            <a:endParaRPr lang="en-US" sz="1400" b="1" i="1" dirty="0">
              <a:solidFill>
                <a:srgbClr val="FF0000"/>
              </a:solidFill>
            </a:endParaRPr>
          </a:p>
          <a:p>
            <a:pPr lvl="1" fontAlgn="base"/>
            <a:r>
              <a:rPr lang="en-US" b="1" i="1" dirty="0">
                <a:solidFill>
                  <a:srgbClr val="FF0000"/>
                </a:solidFill>
              </a:rPr>
              <a:t>Contract – controlled by code</a:t>
            </a:r>
            <a:endParaRPr lang="en-US" sz="14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47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an EVM???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Turing complete (partially)</a:t>
            </a:r>
          </a:p>
          <a:p>
            <a:pPr fontAlgn="base"/>
            <a:r>
              <a:rPr lang="en-US" dirty="0"/>
              <a:t>Read and executes bytecodes 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i="1" dirty="0">
                <a:solidFill>
                  <a:srgbClr val="FF0000"/>
                </a:solidFill>
              </a:rPr>
              <a:t>Note: contract code is compiled into bytecode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426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67F8E-7D9A-4CF7-B636-C6A4A85A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$man 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55AEA-EB64-46C9-9F50-E46FECD24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Execution fee </a:t>
            </a:r>
          </a:p>
          <a:p>
            <a:pPr fontAlgn="base"/>
            <a:r>
              <a:rPr lang="en-US" dirty="0"/>
              <a:t>Fuel to keep on running the cryptocurrency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04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7CD8-054D-49F2-B8B8-30B87368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analyzing Smart Contracts???</a:t>
            </a:r>
          </a:p>
        </p:txBody>
      </p:sp>
    </p:spTree>
    <p:extLst>
      <p:ext uri="{BB962C8B-B14F-4D97-AF65-F5344CB8AC3E}">
        <p14:creationId xmlns:p14="http://schemas.microsoft.com/office/powerpoint/2010/main" val="81550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F663-59AB-4887-90FB-3D1984F8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0CC52-1779-408C-93D8-0F7EC8C1E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WAF Research @Qualys</a:t>
            </a:r>
          </a:p>
          <a:p>
            <a:r>
              <a:rPr lang="en-US" dirty="0" err="1"/>
              <a:t>InfosecGirls</a:t>
            </a:r>
            <a:r>
              <a:rPr lang="en-US" dirty="0"/>
              <a:t> Pune Chapter Lead</a:t>
            </a:r>
          </a:p>
          <a:p>
            <a:r>
              <a:rPr lang="en-US" dirty="0" err="1"/>
              <a:t>WomenWhoCode</a:t>
            </a:r>
            <a:r>
              <a:rPr lang="en-US" dirty="0"/>
              <a:t> Pune Lead</a:t>
            </a:r>
          </a:p>
          <a:p>
            <a:r>
              <a:rPr lang="en-US" dirty="0"/>
              <a:t>Blockchain and Security Enthusiast</a:t>
            </a:r>
          </a:p>
          <a:p>
            <a:r>
              <a:rPr lang="en-US" dirty="0"/>
              <a:t>Independent Researcher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b="1" i="1" dirty="0">
                <a:hlinkClick r:id="rId2"/>
              </a:rPr>
              <a:t>https://about.me/shrutirupa/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345364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Miners can take advantage of how they order operations in the Smart Contracts to benefit themselves, provided Miners are also the owners or users of the Smart Contracts</a:t>
            </a:r>
          </a:p>
          <a:p>
            <a:r>
              <a:rPr lang="en-IN" dirty="0"/>
              <a:t>Methods publicly defined in a Smart Contract can be called by anyone </a:t>
            </a:r>
          </a:p>
          <a:p>
            <a:r>
              <a:rPr lang="en-IN" dirty="0"/>
              <a:t>A vulnerable Smart Contract once deployed, can not be undone</a:t>
            </a:r>
          </a:p>
        </p:txBody>
      </p:sp>
    </p:spTree>
    <p:extLst>
      <p:ext uri="{BB962C8B-B14F-4D97-AF65-F5344CB8AC3E}">
        <p14:creationId xmlns:p14="http://schemas.microsoft.com/office/powerpoint/2010/main" val="516171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Lets Analyse the issue!!!</a:t>
            </a:r>
          </a:p>
        </p:txBody>
      </p:sp>
    </p:spTree>
    <p:extLst>
      <p:ext uri="{BB962C8B-B14F-4D97-AF65-F5344CB8AC3E}">
        <p14:creationId xmlns:p14="http://schemas.microsoft.com/office/powerpoint/2010/main" val="2594460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Public</a:t>
            </a:r>
          </a:p>
          <a:p>
            <a:r>
              <a:rPr lang="en-IN" dirty="0"/>
              <a:t>Private</a:t>
            </a:r>
          </a:p>
          <a:p>
            <a:r>
              <a:rPr lang="en-IN" dirty="0"/>
              <a:t>Internal</a:t>
            </a:r>
          </a:p>
          <a:p>
            <a:r>
              <a:rPr lang="en-IN" dirty="0"/>
              <a:t>External</a:t>
            </a:r>
          </a:p>
        </p:txBody>
      </p:sp>
    </p:spTree>
    <p:extLst>
      <p:ext uri="{BB962C8B-B14F-4D97-AF65-F5344CB8AC3E}">
        <p14:creationId xmlns:p14="http://schemas.microsoft.com/office/powerpoint/2010/main" val="301522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Execution logic runs out of gas</a:t>
            </a:r>
          </a:p>
          <a:p>
            <a:r>
              <a:rPr lang="en-IN" dirty="0"/>
              <a:t>The logic invokes throw</a:t>
            </a:r>
          </a:p>
          <a:p>
            <a:r>
              <a:rPr lang="en-IN" dirty="0"/>
              <a:t>Inconsistent methods that throw exceptions</a:t>
            </a:r>
          </a:p>
        </p:txBody>
      </p:sp>
    </p:spTree>
    <p:extLst>
      <p:ext uri="{BB962C8B-B14F-4D97-AF65-F5344CB8AC3E}">
        <p14:creationId xmlns:p14="http://schemas.microsoft.com/office/powerpoint/2010/main" val="3183630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Invalid Random Entropy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Block.number</a:t>
            </a:r>
            <a:endParaRPr lang="en-IN" dirty="0"/>
          </a:p>
          <a:p>
            <a:r>
              <a:rPr lang="en-IN" dirty="0" err="1"/>
              <a:t>Block.gaslimit</a:t>
            </a:r>
            <a:endParaRPr lang="en-IN" dirty="0"/>
          </a:p>
          <a:p>
            <a:r>
              <a:rPr lang="en-IN" dirty="0" err="1"/>
              <a:t>Block.blockhash</a:t>
            </a:r>
            <a:r>
              <a:rPr lang="en-IN" dirty="0"/>
              <a:t>(</a:t>
            </a:r>
            <a:r>
              <a:rPr lang="en-IN" dirty="0" err="1"/>
              <a:t>block.number</a:t>
            </a:r>
            <a:r>
              <a:rPr lang="en-IN" dirty="0"/>
              <a:t>)</a:t>
            </a:r>
          </a:p>
          <a:p>
            <a:r>
              <a:rPr lang="en-IN" dirty="0" err="1"/>
              <a:t>Block.timestamp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and many more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Note: Miners can take advantage of this entropy because the above values can be manipulated</a:t>
            </a:r>
          </a:p>
        </p:txBody>
      </p:sp>
    </p:spTree>
    <p:extLst>
      <p:ext uri="{BB962C8B-B14F-4D97-AF65-F5344CB8AC3E}">
        <p14:creationId xmlns:p14="http://schemas.microsoft.com/office/powerpoint/2010/main" val="344352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Sending Money through Smart 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Address.call.value</a:t>
            </a:r>
            <a:r>
              <a:rPr lang="en-IN" dirty="0"/>
              <a:t>()</a:t>
            </a:r>
          </a:p>
          <a:p>
            <a:r>
              <a:rPr lang="en-IN" dirty="0" err="1"/>
              <a:t>Address.send</a:t>
            </a:r>
            <a:r>
              <a:rPr lang="en-IN" dirty="0"/>
              <a:t>()</a:t>
            </a:r>
          </a:p>
          <a:p>
            <a:r>
              <a:rPr lang="en-IN" dirty="0" err="1"/>
              <a:t>Address.transfer</a:t>
            </a:r>
            <a:r>
              <a:rPr lang="en-IN" dirty="0"/>
              <a:t>()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Note: All the above methods trigger </a:t>
            </a:r>
            <a:r>
              <a:rPr lang="en-IN" b="1" dirty="0" err="1"/>
              <a:t>fallback</a:t>
            </a:r>
            <a:r>
              <a:rPr lang="en-IN" b="1" dirty="0"/>
              <a:t> </a:t>
            </a:r>
            <a:r>
              <a:rPr lang="en-IN" dirty="0"/>
              <a:t>function in the contract</a:t>
            </a:r>
          </a:p>
        </p:txBody>
      </p:sp>
    </p:spTree>
    <p:extLst>
      <p:ext uri="{BB962C8B-B14F-4D97-AF65-F5344CB8AC3E}">
        <p14:creationId xmlns:p14="http://schemas.microsoft.com/office/powerpoint/2010/main" val="2430975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Invoking Contracts Directly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Call()</a:t>
            </a:r>
          </a:p>
          <a:p>
            <a:r>
              <a:rPr lang="en-IN" dirty="0" err="1"/>
              <a:t>delegateCall</a:t>
            </a:r>
            <a:r>
              <a:rPr lang="en-IN" dirty="0"/>
              <a:t>()</a:t>
            </a:r>
          </a:p>
          <a:p>
            <a:r>
              <a:rPr lang="en-IN" dirty="0"/>
              <a:t>Directly -&gt; </a:t>
            </a:r>
            <a:r>
              <a:rPr lang="en-IN" dirty="0" err="1"/>
              <a:t>ExternalContract.methodToInvoke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60061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Fallback</a:t>
            </a:r>
            <a:r>
              <a:rPr lang="en-IN" dirty="0"/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Called when no method matches from an external request</a:t>
            </a:r>
          </a:p>
          <a:p>
            <a:r>
              <a:rPr lang="en-IN" dirty="0"/>
              <a:t>Called when users send money through send(), transfer(), </a:t>
            </a:r>
            <a:r>
              <a:rPr lang="en-IN" dirty="0" err="1"/>
              <a:t>call.value</a:t>
            </a:r>
            <a:r>
              <a:rPr lang="en-IN" dirty="0"/>
              <a:t>() method</a:t>
            </a:r>
          </a:p>
          <a:p>
            <a:r>
              <a:rPr lang="en-IN" dirty="0"/>
              <a:t>Need payable modifier to receive money</a:t>
            </a:r>
          </a:p>
        </p:txBody>
      </p:sp>
    </p:spTree>
    <p:extLst>
      <p:ext uri="{BB962C8B-B14F-4D97-AF65-F5344CB8AC3E}">
        <p14:creationId xmlns:p14="http://schemas.microsoft.com/office/powerpoint/2010/main" val="3808214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Here are some more!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Tx.origin</a:t>
            </a:r>
            <a:endParaRPr lang="en-IN" dirty="0"/>
          </a:p>
          <a:p>
            <a:r>
              <a:rPr lang="en-IN" dirty="0"/>
              <a:t>Dynamic Libraries</a:t>
            </a:r>
          </a:p>
          <a:p>
            <a:r>
              <a:rPr lang="en-IN" dirty="0"/>
              <a:t>Transaction Order Dependence</a:t>
            </a:r>
          </a:p>
          <a:p>
            <a:r>
              <a:rPr lang="en-IN" dirty="0"/>
              <a:t>Timestamp Dependency</a:t>
            </a:r>
          </a:p>
        </p:txBody>
      </p:sp>
    </p:spTree>
    <p:extLst>
      <p:ext uri="{BB962C8B-B14F-4D97-AF65-F5344CB8AC3E}">
        <p14:creationId xmlns:p14="http://schemas.microsoft.com/office/powerpoint/2010/main" val="2825461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Famous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Reentrancy</a:t>
            </a:r>
            <a:endParaRPr lang="en-IN" dirty="0"/>
          </a:p>
          <a:p>
            <a:r>
              <a:rPr lang="en-IN" dirty="0"/>
              <a:t>Wrong Constructor Name</a:t>
            </a:r>
          </a:p>
          <a:p>
            <a:r>
              <a:rPr lang="en-IN" dirty="0"/>
              <a:t>Denial Of Service</a:t>
            </a:r>
          </a:p>
          <a:p>
            <a:r>
              <a:rPr lang="en-IN" dirty="0"/>
              <a:t>Integer Underflow/Overflow</a:t>
            </a:r>
          </a:p>
        </p:txBody>
      </p:sp>
    </p:spTree>
    <p:extLst>
      <p:ext uri="{BB962C8B-B14F-4D97-AF65-F5344CB8AC3E}">
        <p14:creationId xmlns:p14="http://schemas.microsoft.com/office/powerpoint/2010/main" val="266874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$cat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Some blockchain basics</a:t>
            </a:r>
          </a:p>
          <a:p>
            <a:r>
              <a:rPr lang="en-IN" dirty="0"/>
              <a:t>Understanding Smart Contracts</a:t>
            </a:r>
          </a:p>
          <a:p>
            <a:r>
              <a:rPr lang="en-IN" dirty="0"/>
              <a:t>Security Issues in Smart Contracts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789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Reentrancy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05891"/>
            <a:ext cx="5036311" cy="258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8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Wrong Constructor Name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6" y="1468582"/>
            <a:ext cx="4814638" cy="441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49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Denial Of Service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001837"/>
            <a:ext cx="5719802" cy="327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4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Integer Underflow/Overflow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803400"/>
            <a:ext cx="7573516" cy="408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33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 result for questions">
            <a:extLst>
              <a:ext uri="{FF2B5EF4-FFF2-40B4-BE49-F238E27FC236}">
                <a16:creationId xmlns:a16="http://schemas.microsoft.com/office/drawing/2014/main" id="{2DFD1B66-59EB-4F2C-BDF6-F4931294C5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6" r="612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46616B-353C-4F02-9738-B18E9753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2514600"/>
            <a:ext cx="8915399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tx1"/>
                </a:solidFill>
              </a:rPr>
              <a:t>$find / -name questions.ask 2 &gt; /dev/freak_crypt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54246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https://brage.bibsys.no/xmlui/bitstream/handle/11250/2479191/18400_FULLTEXT.pdf?sequence=1</a:t>
            </a:r>
            <a:endParaRPr lang="en-IN" dirty="0"/>
          </a:p>
          <a:p>
            <a:r>
              <a:rPr lang="en-IN" dirty="0">
                <a:hlinkClick r:id="rId3"/>
              </a:rPr>
              <a:t>https://www.youtube.com/watch?reload=9&amp;v=apCGPh7tKhw</a:t>
            </a:r>
            <a:endParaRPr lang="en-IN" dirty="0"/>
          </a:p>
          <a:p>
            <a:r>
              <a:rPr lang="en-IN" dirty="0">
                <a:hlinkClick r:id="rId4"/>
              </a:rPr>
              <a:t>https://eprint.iacr.org/2016/1007.pdf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6764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6096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70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29" name="Group 84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30" name="Rectangle 98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1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1520B72-94C4-4ABB-AC64-A3382705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4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A64CBFD-D6E8-4E6A-8F66-1948BED33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lets begin images">
            <a:extLst>
              <a:ext uri="{FF2B5EF4-FFF2-40B4-BE49-F238E27FC236}">
                <a16:creationId xmlns:a16="http://schemas.microsoft.com/office/drawing/2014/main" id="{F295BCAE-9F4D-4A00-B209-FD1FD1B8B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1527" y="643467"/>
            <a:ext cx="520894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95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6F6F-50F4-476E-9671-9B6D344F9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$man cryptocurrencies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2630A-EFA9-4629-A1A3-C6FE0C032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currency</a:t>
            </a:r>
          </a:p>
          <a:p>
            <a:r>
              <a:rPr lang="en-US" dirty="0"/>
              <a:t>Works as a medium of exchange</a:t>
            </a:r>
          </a:p>
          <a:p>
            <a:r>
              <a:rPr lang="en-US" dirty="0"/>
              <a:t>Uses strong cryptography for transactions</a:t>
            </a:r>
          </a:p>
        </p:txBody>
      </p:sp>
    </p:spTree>
    <p:extLst>
      <p:ext uri="{BB962C8B-B14F-4D97-AF65-F5344CB8AC3E}">
        <p14:creationId xmlns:p14="http://schemas.microsoft.com/office/powerpoint/2010/main" val="197056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A7B75-9448-47D6-8A36-4B31EEC4D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400" y="2514600"/>
            <a:ext cx="6399212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What do cryptocurrencies have in common??? </a:t>
            </a:r>
          </a:p>
        </p:txBody>
      </p:sp>
      <p:pic>
        <p:nvPicPr>
          <p:cNvPr id="2050" name="Picture 2" descr="Image result for thinking images">
            <a:extLst>
              <a:ext uri="{FF2B5EF4-FFF2-40B4-BE49-F238E27FC236}">
                <a16:creationId xmlns:a16="http://schemas.microsoft.com/office/drawing/2014/main" id="{22CF2AF1-9E3E-4A0B-9DAB-66007CE6BD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6" r="34060" b="-1"/>
          <a:stretch/>
        </p:blipFill>
        <p:spPr bwMode="auto">
          <a:xfrm>
            <a:off x="2032987" y="2216703"/>
            <a:ext cx="2867710" cy="382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92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blockchain images">
            <a:extLst>
              <a:ext uri="{FF2B5EF4-FFF2-40B4-BE49-F238E27FC236}">
                <a16:creationId xmlns:a16="http://schemas.microsoft.com/office/drawing/2014/main" id="{A3555ACF-0BB2-41B1-9A17-9C4300403C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0B8306-7225-40A3-8F22-CE8D12F3F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2514600"/>
            <a:ext cx="8915399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blockchain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84474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3634-EC40-49F5-8B99-C691AE5F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nano</a:t>
            </a:r>
            <a:r>
              <a:rPr lang="en-US" dirty="0"/>
              <a:t>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4D398-9552-44A4-BCE5-3E21FCEB9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Chain of blocks</a:t>
            </a:r>
          </a:p>
          <a:p>
            <a:r>
              <a:rPr lang="en-US" dirty="0"/>
              <a:t>Linked with the help of hashes</a:t>
            </a:r>
          </a:p>
          <a:p>
            <a:r>
              <a:rPr lang="en-US" dirty="0"/>
              <a:t>Hash of each block is linked to it’s previous block</a:t>
            </a:r>
          </a:p>
        </p:txBody>
      </p:sp>
    </p:spTree>
    <p:extLst>
      <p:ext uri="{BB962C8B-B14F-4D97-AF65-F5344CB8AC3E}">
        <p14:creationId xmlns:p14="http://schemas.microsoft.com/office/powerpoint/2010/main" val="16987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BE17-545B-45E2-B2FE-581E3C5D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$man blockchain | grep “</a:t>
            </a:r>
            <a:r>
              <a:rPr lang="en-US" dirty="0" err="1"/>
              <a:t>keypoints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487EC-DBA3-4BA9-AE48-1C865C8E3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Decentralised</a:t>
            </a:r>
            <a:endParaRPr lang="en-US" dirty="0"/>
          </a:p>
          <a:p>
            <a:r>
              <a:rPr lang="en-US" dirty="0"/>
              <a:t>Immutable</a:t>
            </a:r>
          </a:p>
          <a:p>
            <a:r>
              <a:rPr lang="en-US" dirty="0"/>
              <a:t>Transparent</a:t>
            </a:r>
          </a:p>
          <a:p>
            <a:r>
              <a:rPr lang="en-US" dirty="0"/>
              <a:t>Anonymous</a:t>
            </a:r>
          </a:p>
          <a:p>
            <a:r>
              <a:rPr lang="en-US" dirty="0"/>
              <a:t>And many more…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184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496</Words>
  <Application>Microsoft Office PowerPoint</Application>
  <PresentationFormat>Widescreen</PresentationFormat>
  <Paragraphs>115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Century Gothic</vt:lpstr>
      <vt:lpstr>Wingdings 3</vt:lpstr>
      <vt:lpstr>Wisp</vt:lpstr>
      <vt:lpstr>Analysing Vulnerabilities in Smart Contracts</vt:lpstr>
      <vt:lpstr>$whoami</vt:lpstr>
      <vt:lpstr>$cat Agenda</vt:lpstr>
      <vt:lpstr>PowerPoint Presentation</vt:lpstr>
      <vt:lpstr>$man cryptocurrencies</vt:lpstr>
      <vt:lpstr>What do cryptocurrencies have in common??? </vt:lpstr>
      <vt:lpstr>blockchain</vt:lpstr>
      <vt:lpstr>$nano blockchain</vt:lpstr>
      <vt:lpstr>$man blockchain | grep “keypoints”</vt:lpstr>
      <vt:lpstr>Where does smart contract come in between?</vt:lpstr>
      <vt:lpstr>The WHY factor!!</vt:lpstr>
      <vt:lpstr>$man SmartContracts</vt:lpstr>
      <vt:lpstr>PowerPoint Presentation</vt:lpstr>
      <vt:lpstr>$man Solidity</vt:lpstr>
      <vt:lpstr>PowerPoint Presentation</vt:lpstr>
      <vt:lpstr>$man accounts</vt:lpstr>
      <vt:lpstr>What is an EVM???</vt:lpstr>
      <vt:lpstr>$man gas</vt:lpstr>
      <vt:lpstr>Why are we analyzing Smart Contracts???</vt:lpstr>
      <vt:lpstr>PowerPoint Presentation</vt:lpstr>
      <vt:lpstr>Lets Analyse the issue!!!</vt:lpstr>
      <vt:lpstr>Access Specifiers</vt:lpstr>
      <vt:lpstr>Exception Handling</vt:lpstr>
      <vt:lpstr>Invalid Random Entropy Sources</vt:lpstr>
      <vt:lpstr>Sending Money through Smart Contracts</vt:lpstr>
      <vt:lpstr>Invoking Contracts Directly</vt:lpstr>
      <vt:lpstr>Fallback Functions</vt:lpstr>
      <vt:lpstr>Here are some more!</vt:lpstr>
      <vt:lpstr>Some Famous Attacks</vt:lpstr>
      <vt:lpstr>Reentrancy</vt:lpstr>
      <vt:lpstr>Wrong Constructor Name</vt:lpstr>
      <vt:lpstr>Denial Of Service </vt:lpstr>
      <vt:lpstr>Integer Underflow/Overflow </vt:lpstr>
      <vt:lpstr>$find / -name questions.ask 2 &gt; /dev/freak_crypt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Vulnerabilities in Smart Contracts</dc:title>
  <dc:creator>Shrutirupa Banerjiee</dc:creator>
  <cp:lastModifiedBy>Shrutirupa Banerjiee</cp:lastModifiedBy>
  <cp:revision>6</cp:revision>
  <dcterms:created xsi:type="dcterms:W3CDTF">2019-11-12T11:30:01Z</dcterms:created>
  <dcterms:modified xsi:type="dcterms:W3CDTF">2019-11-12T11:37:33Z</dcterms:modified>
</cp:coreProperties>
</file>