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52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7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1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59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3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3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0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hruti.sharada.s/viz/Navsoft_Test/Outlet-wiseWeeklySales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478" y="1511174"/>
            <a:ext cx="9448800" cy="1825096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lgerian" panose="04020705040A02060702" pitchFamily="82" charset="0"/>
              </a:rPr>
              <a:t>Navsoft</a:t>
            </a:r>
            <a:r>
              <a:rPr lang="en-US" b="1" dirty="0" smtClean="0">
                <a:latin typeface="Algerian" panose="04020705040A02060702" pitchFamily="82" charset="0"/>
              </a:rPr>
              <a:t> test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2103" y="3405958"/>
            <a:ext cx="2875175" cy="80782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Shruti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5" y="901532"/>
            <a:ext cx="8610600" cy="1293028"/>
          </a:xfrm>
        </p:spPr>
        <p:txBody>
          <a:bodyPr/>
          <a:lstStyle/>
          <a:p>
            <a:pPr algn="ctr"/>
            <a:r>
              <a:rPr lang="en-IN" b="1" u="sng" dirty="0">
                <a:latin typeface="Algerian" panose="04020705040A02060702" pitchFamily="82" charset="0"/>
              </a:rPr>
              <a:t>Forecasting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06" y="2173821"/>
            <a:ext cx="10820400" cy="466344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Century Schoolbook" panose="02040604050505020304" pitchFamily="18" charset="0"/>
              </a:rPr>
              <a:t>Decision of forecasting model to use: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entury Schoolbook" panose="02040604050505020304" pitchFamily="18" charset="0"/>
              </a:rPr>
              <a:t>  </a:t>
            </a:r>
            <a:r>
              <a:rPr lang="en-US" dirty="0" err="1" smtClean="0">
                <a:latin typeface="Century Schoolbook" panose="02040604050505020304" pitchFamily="18" charset="0"/>
              </a:rPr>
              <a:t>XGBoost</a:t>
            </a:r>
            <a:r>
              <a:rPr lang="en-US" dirty="0" smtClean="0">
                <a:latin typeface="Century Schoolbook" panose="02040604050505020304" pitchFamily="18" charset="0"/>
              </a:rPr>
              <a:t> allows </a:t>
            </a:r>
            <a:r>
              <a:rPr lang="en-US" dirty="0">
                <a:latin typeface="Century Schoolbook" panose="02040604050505020304" pitchFamily="18" charset="0"/>
              </a:rPr>
              <a:t>incorporating lagged values, rolling statistics, and other </a:t>
            </a:r>
            <a:r>
              <a:rPr lang="en-US" dirty="0" smtClean="0">
                <a:latin typeface="Century Schoolbook" panose="02040604050505020304" pitchFamily="18" charset="0"/>
              </a:rPr>
              <a:t>  engineered </a:t>
            </a:r>
            <a:r>
              <a:rPr lang="en-US" dirty="0">
                <a:latin typeface="Century Schoolbook" panose="02040604050505020304" pitchFamily="18" charset="0"/>
              </a:rPr>
              <a:t>features, along with the time-series data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entury Schoolbook" panose="02040604050505020304" pitchFamily="18" charset="0"/>
              </a:rPr>
              <a:t>  </a:t>
            </a:r>
            <a:r>
              <a:rPr lang="en-US" dirty="0" err="1" smtClean="0">
                <a:latin typeface="Century Schoolbook" panose="02040604050505020304" pitchFamily="18" charset="0"/>
              </a:rPr>
              <a:t>XGBoost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handles non-linearity and hierarchical structure well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entury Schoolbook" panose="02040604050505020304" pitchFamily="18" charset="0"/>
              </a:rPr>
              <a:t>  Classical </a:t>
            </a:r>
            <a:r>
              <a:rPr lang="en-US" dirty="0">
                <a:latin typeface="Century Schoolbook" panose="02040604050505020304" pitchFamily="18" charset="0"/>
              </a:rPr>
              <a:t>time-series model may not handle complex patterns or interactions as well as machine learning models like </a:t>
            </a:r>
            <a:r>
              <a:rPr lang="en-US" dirty="0" err="1" smtClean="0">
                <a:latin typeface="Century Schoolbook" panose="02040604050505020304" pitchFamily="18" charset="0"/>
              </a:rPr>
              <a:t>XGBoost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entury Schoolbook" panose="02040604050505020304" pitchFamily="18" charset="0"/>
              </a:rPr>
              <a:t>  Classical </a:t>
            </a:r>
            <a:r>
              <a:rPr lang="en-US" dirty="0">
                <a:latin typeface="Century Schoolbook" panose="02040604050505020304" pitchFamily="18" charset="0"/>
              </a:rPr>
              <a:t>time-series model are computationally intensive if applied to a large number of combinations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Hence, </a:t>
            </a:r>
            <a:r>
              <a:rPr lang="en-US" dirty="0" smtClean="0">
                <a:latin typeface="Century Schoolbook" panose="02040604050505020304" pitchFamily="18" charset="0"/>
              </a:rPr>
              <a:t>used </a:t>
            </a:r>
            <a:r>
              <a:rPr lang="en-US" dirty="0">
                <a:latin typeface="Century Schoolbook" panose="02040604050505020304" pitchFamily="18" charset="0"/>
              </a:rPr>
              <a:t>`</a:t>
            </a:r>
            <a:r>
              <a:rPr lang="en-US" dirty="0" err="1">
                <a:latin typeface="Century Schoolbook" panose="02040604050505020304" pitchFamily="18" charset="0"/>
              </a:rPr>
              <a:t>XGBoost</a:t>
            </a:r>
            <a:r>
              <a:rPr lang="en-US" dirty="0">
                <a:latin typeface="Century Schoolbook" panose="02040604050505020304" pitchFamily="18" charset="0"/>
              </a:rPr>
              <a:t> algorithm`, using the `last 3 consecutive </a:t>
            </a:r>
            <a:r>
              <a:rPr lang="en-US" dirty="0" err="1">
                <a:latin typeface="Century Schoolbook" panose="02040604050505020304" pitchFamily="18" charset="0"/>
              </a:rPr>
              <a:t>Period_Revenue_K</a:t>
            </a:r>
            <a:r>
              <a:rPr lang="en-US" dirty="0">
                <a:latin typeface="Century Schoolbook" panose="02040604050505020304" pitchFamily="18" charset="0"/>
              </a:rPr>
              <a:t>` for the future revenue forecasting.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9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445" y="901532"/>
            <a:ext cx="8610600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TIMESERIES FORECASTING </a:t>
            </a:r>
            <a:r>
              <a:rPr lang="en-US" b="1" dirty="0" smtClean="0">
                <a:latin typeface="Algerian" panose="04020705040A02060702" pitchFamily="82" charset="0"/>
              </a:rPr>
              <a:t>-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57" y="2383096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entury Schoolbook" panose="02040604050505020304" pitchFamily="18" charset="0"/>
              </a:rPr>
              <a:t>Hyperparameter</a:t>
            </a:r>
            <a:r>
              <a:rPr lang="en-US" sz="2000" dirty="0" smtClean="0">
                <a:latin typeface="Century Schoolbook" panose="02040604050505020304" pitchFamily="18" charset="0"/>
              </a:rPr>
              <a:t> tuning of </a:t>
            </a:r>
            <a:r>
              <a:rPr lang="en-US" sz="2000" dirty="0" err="1" smtClean="0">
                <a:latin typeface="Century Schoolbook" panose="02040604050505020304" pitchFamily="18" charset="0"/>
              </a:rPr>
              <a:t>XGBoost</a:t>
            </a:r>
            <a:r>
              <a:rPr lang="en-US" sz="2000" dirty="0" smtClean="0">
                <a:latin typeface="Century Schoolbook" panose="02040604050505020304" pitchFamily="18" charset="0"/>
              </a:rPr>
              <a:t> Algorithm:</a:t>
            </a:r>
          </a:p>
          <a:p>
            <a:pPr marL="0" indent="0">
              <a:buNone/>
            </a:pPr>
            <a:endParaRPr lang="en-US" sz="2000" dirty="0" smtClean="0">
              <a:latin typeface="Century Schoolbook" panose="020406040505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entury Schoolbook" panose="02040604050505020304" pitchFamily="18" charset="0"/>
              </a:rPr>
              <a:t>Best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Parameters (cv = 3) : </a:t>
            </a:r>
            <a:r>
              <a:rPr lang="en-US" altLang="en-US" sz="2000" dirty="0">
                <a:latin typeface="Century Schoolbook" panose="02040604050505020304" pitchFamily="18" charset="0"/>
              </a:rPr>
              <a:t>{'subsample':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1.0, </a:t>
            </a:r>
            <a:r>
              <a:rPr lang="en-US" altLang="en-US" sz="2000" dirty="0">
                <a:latin typeface="Century Schoolbook" panose="02040604050505020304" pitchFamily="18" charset="0"/>
              </a:rPr>
              <a:t>'</a:t>
            </a:r>
            <a:r>
              <a:rPr lang="en-US" altLang="en-US" sz="2000" dirty="0" err="1">
                <a:latin typeface="Century Schoolbook" panose="02040604050505020304" pitchFamily="18" charset="0"/>
              </a:rPr>
              <a:t>reg_lambda</a:t>
            </a:r>
            <a:r>
              <a:rPr lang="en-US" altLang="en-US" sz="2000" dirty="0">
                <a:latin typeface="Century Schoolbook" panose="02040604050505020304" pitchFamily="18" charset="0"/>
              </a:rPr>
              <a:t>':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50</a:t>
            </a:r>
            <a:r>
              <a:rPr lang="en-US" altLang="en-US" sz="2000" dirty="0">
                <a:latin typeface="Century Schoolbook" panose="02040604050505020304" pitchFamily="18" charset="0"/>
              </a:rPr>
              <a:t>, '</a:t>
            </a:r>
            <a:r>
              <a:rPr lang="en-US" altLang="en-US" sz="2000" dirty="0" err="1">
                <a:latin typeface="Century Schoolbook" panose="02040604050505020304" pitchFamily="18" charset="0"/>
              </a:rPr>
              <a:t>reg_alpha</a:t>
            </a:r>
            <a:r>
              <a:rPr lang="en-US" altLang="en-US" sz="2000" dirty="0">
                <a:latin typeface="Century Schoolbook" panose="02040604050505020304" pitchFamily="18" charset="0"/>
              </a:rPr>
              <a:t>':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10</a:t>
            </a:r>
            <a:r>
              <a:rPr lang="en-US" altLang="en-US" sz="2000" dirty="0">
                <a:latin typeface="Century Schoolbook" panose="02040604050505020304" pitchFamily="18" charset="0"/>
              </a:rPr>
              <a:t>, '</a:t>
            </a:r>
            <a:r>
              <a:rPr lang="en-US" altLang="en-US" sz="2000" dirty="0" err="1">
                <a:latin typeface="Century Schoolbook" panose="02040604050505020304" pitchFamily="18" charset="0"/>
              </a:rPr>
              <a:t>n_estimators</a:t>
            </a:r>
            <a:r>
              <a:rPr lang="en-US" altLang="en-US" sz="2000" dirty="0">
                <a:latin typeface="Century Schoolbook" panose="02040604050505020304" pitchFamily="18" charset="0"/>
              </a:rPr>
              <a:t>':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300</a:t>
            </a:r>
            <a:r>
              <a:rPr lang="en-US" altLang="en-US" sz="2000" dirty="0">
                <a:latin typeface="Century Schoolbook" panose="02040604050505020304" pitchFamily="18" charset="0"/>
              </a:rPr>
              <a:t>, '</a:t>
            </a:r>
            <a:r>
              <a:rPr lang="en-US" altLang="en-US" sz="2000" dirty="0" err="1">
                <a:latin typeface="Century Schoolbook" panose="02040604050505020304" pitchFamily="18" charset="0"/>
              </a:rPr>
              <a:t>max_depth</a:t>
            </a:r>
            <a:r>
              <a:rPr lang="en-US" altLang="en-US" sz="2000" dirty="0">
                <a:latin typeface="Century Schoolbook" panose="02040604050505020304" pitchFamily="18" charset="0"/>
              </a:rPr>
              <a:t>': 9, '</a:t>
            </a:r>
            <a:r>
              <a:rPr lang="en-US" altLang="en-US" sz="2000" dirty="0" err="1">
                <a:latin typeface="Century Schoolbook" panose="02040604050505020304" pitchFamily="18" charset="0"/>
              </a:rPr>
              <a:t>learning_rate</a:t>
            </a:r>
            <a:r>
              <a:rPr lang="en-US" altLang="en-US" sz="2000" dirty="0">
                <a:latin typeface="Century Schoolbook" panose="02040604050505020304" pitchFamily="18" charset="0"/>
              </a:rPr>
              <a:t>':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0.2, </a:t>
            </a:r>
            <a:r>
              <a:rPr lang="en-US" altLang="en-US" sz="2000" dirty="0">
                <a:latin typeface="Century Schoolbook" panose="02040604050505020304" pitchFamily="18" charset="0"/>
              </a:rPr>
              <a:t>'gamma':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0.1, </a:t>
            </a:r>
            <a:r>
              <a:rPr lang="en-US" altLang="en-US" sz="2000" dirty="0">
                <a:latin typeface="Century Schoolbook" panose="02040604050505020304" pitchFamily="18" charset="0"/>
              </a:rPr>
              <a:t>'</a:t>
            </a:r>
            <a:r>
              <a:rPr lang="en-US" altLang="en-US" sz="2000" dirty="0" err="1">
                <a:latin typeface="Century Schoolbook" panose="02040604050505020304" pitchFamily="18" charset="0"/>
              </a:rPr>
              <a:t>colsample_bytree</a:t>
            </a:r>
            <a:r>
              <a:rPr lang="en-US" altLang="en-US" sz="2000" dirty="0">
                <a:latin typeface="Century Schoolbook" panose="02040604050505020304" pitchFamily="18" charset="0"/>
              </a:rPr>
              <a:t>': 0.8} </a:t>
            </a:r>
            <a:endParaRPr lang="en-US" altLang="en-US" sz="2000" dirty="0" smtClean="0">
              <a:latin typeface="Century Schoolbook" panose="020406040505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entury Schoolbook" panose="02040604050505020304" pitchFamily="18" charset="0"/>
              </a:rPr>
              <a:t>Train RMSE: 2.9k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entury Schoolbook" panose="02040604050505020304" pitchFamily="18" charset="0"/>
              </a:rPr>
              <a:t>Test RMSE: </a:t>
            </a:r>
            <a:r>
              <a:rPr lang="en-US" altLang="en-US" sz="2000" dirty="0" smtClean="0">
                <a:latin typeface="Century Schoolbook" panose="02040604050505020304" pitchFamily="18" charset="0"/>
              </a:rPr>
              <a:t>1.9125k</a:t>
            </a:r>
            <a:endParaRPr lang="en-US" altLang="en-US" sz="2000" dirty="0">
              <a:latin typeface="Century Schoolbook" panose="020406040505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>
              <a:latin typeface="Century Schoolbook" panose="020406040505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entury Schoolbook" panose="02040604050505020304" pitchFamily="18" charset="0"/>
              </a:rPr>
              <a:t>1 forecasted value of revenue for the next week: 1.13055k</a:t>
            </a:r>
            <a:endParaRPr lang="en-US" altLang="en-US" sz="2000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226243" y="27863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6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" y="742122"/>
            <a:ext cx="11157408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STORE SEGMENTATION USING CLUSTERING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89978"/>
            <a:ext cx="4506012" cy="4601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Algorithm used: </a:t>
            </a:r>
            <a:r>
              <a:rPr lang="en-US" b="1" dirty="0" err="1" smtClean="0"/>
              <a:t>Kmeans</a:t>
            </a:r>
            <a:r>
              <a:rPr lang="en-US" b="1" dirty="0" smtClean="0"/>
              <a:t>++ Clustering</a:t>
            </a:r>
          </a:p>
          <a:p>
            <a:pPr marL="0" indent="0">
              <a:buNone/>
            </a:pPr>
            <a:r>
              <a:rPr lang="en-US" b="1" dirty="0" smtClean="0"/>
              <a:t>Best number of clusters </a:t>
            </a:r>
            <a:r>
              <a:rPr lang="en-US" dirty="0" smtClean="0"/>
              <a:t>obtained through WCSS Method </a:t>
            </a:r>
            <a:r>
              <a:rPr lang="en-US" dirty="0" err="1" smtClean="0"/>
              <a:t>Method</a:t>
            </a:r>
            <a:r>
              <a:rPr lang="en-US" dirty="0" smtClean="0"/>
              <a:t> </a:t>
            </a:r>
            <a:r>
              <a:rPr lang="en-US" b="1" dirty="0" smtClean="0"/>
              <a:t>= 2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900" dirty="0" smtClean="0"/>
              <a:t>Mean of variables across clusters obtained: </a:t>
            </a:r>
          </a:p>
          <a:p>
            <a:pPr marL="0" indent="0">
              <a:buNone/>
            </a:pPr>
            <a:r>
              <a:rPr lang="en-IN" sz="1900" dirty="0" smtClean="0"/>
              <a:t>            </a:t>
            </a:r>
            <a:r>
              <a:rPr lang="en-IN" sz="1900" b="1" dirty="0" smtClean="0"/>
              <a:t>Outlet_ID       Square_Meters </a:t>
            </a:r>
            <a:endParaRPr lang="en-IN" sz="1900" b="1" dirty="0"/>
          </a:p>
          <a:p>
            <a:pPr marL="0" indent="0">
              <a:buNone/>
            </a:pPr>
            <a:r>
              <a:rPr lang="en-IN" sz="1900" dirty="0"/>
              <a:t>Cluster                                                                       </a:t>
            </a:r>
          </a:p>
          <a:p>
            <a:pPr marL="0" indent="0">
              <a:buNone/>
            </a:pPr>
            <a:r>
              <a:rPr lang="en-IN" sz="1900" dirty="0"/>
              <a:t>0     </a:t>
            </a:r>
            <a:r>
              <a:rPr lang="en-IN" sz="1900" dirty="0" smtClean="0"/>
              <a:t>    </a:t>
            </a:r>
            <a:r>
              <a:rPr lang="en-IN" sz="1900" dirty="0"/>
              <a:t>1022.216707       </a:t>
            </a:r>
            <a:r>
              <a:rPr lang="en-IN" sz="1900" dirty="0" smtClean="0"/>
              <a:t>0.550700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1     </a:t>
            </a:r>
            <a:r>
              <a:rPr lang="en-IN" sz="1900" dirty="0" smtClean="0"/>
              <a:t>    </a:t>
            </a:r>
            <a:r>
              <a:rPr lang="en-IN" sz="1900" dirty="0"/>
              <a:t>1019.483755       </a:t>
            </a:r>
            <a:r>
              <a:rPr lang="en-IN" sz="1900" dirty="0" smtClean="0"/>
              <a:t>0.650643</a:t>
            </a:r>
            <a:endParaRPr lang="en-IN" sz="1900" dirty="0"/>
          </a:p>
          <a:p>
            <a:pPr marL="0" indent="0">
              <a:buNone/>
            </a:pPr>
            <a:r>
              <a:rPr lang="en-IN" sz="1900" b="1" dirty="0"/>
              <a:t> </a:t>
            </a:r>
            <a:r>
              <a:rPr lang="en-IN" sz="1900" b="1" dirty="0" smtClean="0"/>
              <a:t>         </a:t>
            </a:r>
            <a:r>
              <a:rPr lang="en-IN" sz="1900" b="1" dirty="0" err="1" smtClean="0"/>
              <a:t>pred_means</a:t>
            </a:r>
            <a:r>
              <a:rPr lang="en-IN" sz="1900" b="1" dirty="0" smtClean="0"/>
              <a:t>       </a:t>
            </a:r>
            <a:r>
              <a:rPr lang="en-IN" sz="1900" b="1" dirty="0" err="1" smtClean="0"/>
              <a:t>Avg_Temp</a:t>
            </a:r>
            <a:r>
              <a:rPr lang="en-IN" sz="1900" b="1" dirty="0" smtClean="0"/>
              <a:t> </a:t>
            </a:r>
            <a:endParaRPr lang="en-IN" sz="1900" b="1" dirty="0"/>
          </a:p>
          <a:p>
            <a:pPr marL="0" indent="0">
              <a:buNone/>
            </a:pPr>
            <a:r>
              <a:rPr lang="en-IN" sz="1900" dirty="0"/>
              <a:t>Cluster              </a:t>
            </a:r>
          </a:p>
          <a:p>
            <a:pPr marL="0" indent="0">
              <a:buNone/>
            </a:pPr>
            <a:r>
              <a:rPr lang="en-IN" sz="1900" dirty="0"/>
              <a:t>0        </a:t>
            </a:r>
            <a:r>
              <a:rPr lang="en-IN" sz="1900" dirty="0" smtClean="0"/>
              <a:t>   </a:t>
            </a:r>
            <a:r>
              <a:rPr lang="en-IN" sz="1900" dirty="0"/>
              <a:t>0.129525 </a:t>
            </a:r>
            <a:r>
              <a:rPr lang="en-IN" sz="1900" dirty="0" smtClean="0"/>
              <a:t>         0.608221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1        </a:t>
            </a:r>
            <a:r>
              <a:rPr lang="en-IN" sz="1900" dirty="0" smtClean="0"/>
              <a:t>   </a:t>
            </a:r>
            <a:r>
              <a:rPr lang="en-IN" sz="1900" dirty="0"/>
              <a:t>0.193742 </a:t>
            </a:r>
            <a:r>
              <a:rPr lang="en-IN" sz="1900" dirty="0" smtClean="0"/>
              <a:t>         0.484204 </a:t>
            </a:r>
            <a:endParaRPr lang="en-IN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4685121" y="1889978"/>
            <a:ext cx="8006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Mean of the different variables in the clusters:</a:t>
            </a:r>
          </a:p>
          <a:p>
            <a:r>
              <a:rPr lang="en-IN" b="1" dirty="0" err="1" smtClean="0"/>
              <a:t>Gas_Cost_per_Liter</a:t>
            </a:r>
            <a:r>
              <a:rPr lang="en-IN" b="1" dirty="0" smtClean="0"/>
              <a:t>  </a:t>
            </a:r>
            <a:r>
              <a:rPr lang="en-IN" b="1" dirty="0"/>
              <a:t>Promo1_Percent  Promo2_Percent  Promo3_Percent</a:t>
            </a:r>
            <a:r>
              <a:rPr lang="en-IN" dirty="0"/>
              <a:t> </a:t>
            </a:r>
            <a:r>
              <a:rPr lang="en-IN" dirty="0" smtClean="0"/>
              <a:t>\</a:t>
            </a:r>
            <a:endParaRPr lang="en-IN" dirty="0"/>
          </a:p>
          <a:p>
            <a:r>
              <a:rPr lang="en-IN" dirty="0"/>
              <a:t>Cluster                                                                       </a:t>
            </a:r>
          </a:p>
          <a:p>
            <a:r>
              <a:rPr lang="en-IN" dirty="0"/>
              <a:t>0                  0.448465        0.029345        0.010973        0.000700   </a:t>
            </a:r>
          </a:p>
          <a:p>
            <a:r>
              <a:rPr lang="en-IN" dirty="0"/>
              <a:t>1                  0.481242        0.007800        0.004455        0.475886   </a:t>
            </a:r>
          </a:p>
          <a:p>
            <a:r>
              <a:rPr lang="en-IN" dirty="0"/>
              <a:t>         </a:t>
            </a:r>
            <a:r>
              <a:rPr lang="en-IN" b="1" dirty="0"/>
              <a:t>Promo4_Percent  Promo5_Percent  </a:t>
            </a:r>
            <a:r>
              <a:rPr lang="en-IN" b="1" dirty="0" err="1"/>
              <a:t>Price_Index</a:t>
            </a:r>
            <a:r>
              <a:rPr lang="en-IN" b="1" dirty="0"/>
              <a:t>  </a:t>
            </a:r>
            <a:r>
              <a:rPr lang="en-IN" b="1" dirty="0" err="1"/>
              <a:t>Jobless_Rate</a:t>
            </a:r>
            <a:r>
              <a:rPr lang="en-IN" b="1" dirty="0"/>
              <a:t> </a:t>
            </a:r>
            <a:r>
              <a:rPr lang="en-IN" b="1" dirty="0" err="1"/>
              <a:t>Section_ID</a:t>
            </a:r>
            <a:r>
              <a:rPr lang="en-IN" b="1" dirty="0"/>
              <a:t>  </a:t>
            </a:r>
            <a:r>
              <a:rPr lang="en-IN" dirty="0"/>
              <a:t>\</a:t>
            </a:r>
          </a:p>
          <a:p>
            <a:r>
              <a:rPr lang="en-IN" dirty="0"/>
              <a:t>Cluster                                                                         </a:t>
            </a:r>
          </a:p>
          <a:p>
            <a:r>
              <a:rPr lang="en-IN" dirty="0"/>
              <a:t>0              0.016142        0.015297     0.446128      0.391425  442.57022   </a:t>
            </a:r>
          </a:p>
          <a:p>
            <a:pPr marL="342900" indent="-342900">
              <a:buAutoNum type="arabicPlain"/>
            </a:pPr>
            <a:r>
              <a:rPr lang="en-IN" dirty="0" smtClean="0"/>
              <a:t>0.001028        </a:t>
            </a:r>
            <a:r>
              <a:rPr lang="en-IN" dirty="0"/>
              <a:t>0.019656     0.450119      0.362953   448.1428  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b="1" dirty="0" err="1"/>
              <a:t>Period_Revenue_K</a:t>
            </a:r>
            <a:r>
              <a:rPr lang="en-IN" b="1" dirty="0"/>
              <a:t>  </a:t>
            </a:r>
            <a:r>
              <a:rPr lang="en-IN" b="1" dirty="0" err="1"/>
              <a:t>Special_Week</a:t>
            </a:r>
            <a:r>
              <a:rPr lang="en-IN" b="1" dirty="0"/>
              <a:t>  </a:t>
            </a:r>
            <a:r>
              <a:rPr lang="en-IN" b="1" dirty="0" err="1"/>
              <a:t>Category_Premium</a:t>
            </a:r>
            <a:r>
              <a:rPr lang="en-IN" b="1" dirty="0"/>
              <a:t>  </a:t>
            </a:r>
            <a:r>
              <a:rPr lang="en-IN" b="1" dirty="0" err="1"/>
              <a:t>Category_Standard</a:t>
            </a:r>
            <a:r>
              <a:rPr lang="en-IN" b="1" dirty="0"/>
              <a:t>  </a:t>
            </a:r>
            <a:r>
              <a:rPr lang="en-IN" dirty="0"/>
              <a:t>\</a:t>
            </a:r>
          </a:p>
          <a:p>
            <a:r>
              <a:rPr lang="en-IN" dirty="0"/>
              <a:t>Cluster                                                                        </a:t>
            </a:r>
          </a:p>
          <a:p>
            <a:r>
              <a:rPr lang="en-IN" dirty="0"/>
              <a:t>0               18.319266      0.064828          0.510708           0.387647   </a:t>
            </a:r>
          </a:p>
          <a:p>
            <a:r>
              <a:rPr lang="en-IN" dirty="0"/>
              <a:t>1               28.323686      1.000000          0.582431           0.417569 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85121" y="1640264"/>
            <a:ext cx="0" cy="512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1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STORE SEGMENTATION - 2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24" y="2024878"/>
            <a:ext cx="10820400" cy="446076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Century Schoolbook" panose="02040604050505020304" pitchFamily="18" charset="0"/>
              </a:rPr>
              <a:t>Conclusions from clusters formed:</a:t>
            </a:r>
          </a:p>
          <a:p>
            <a:pPr marL="0" indent="0">
              <a:buNone/>
            </a:pPr>
            <a:endParaRPr lang="en-US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It is observed </a:t>
            </a:r>
            <a:r>
              <a:rPr lang="en-US" dirty="0">
                <a:latin typeface="Century Schoolbook" panose="02040604050505020304" pitchFamily="18" charset="0"/>
              </a:rPr>
              <a:t>from the </a:t>
            </a:r>
            <a:r>
              <a:rPr lang="en-US" dirty="0" smtClean="0">
                <a:latin typeface="Century Schoolbook" panose="02040604050505020304" pitchFamily="18" charset="0"/>
              </a:rPr>
              <a:t>plots and values </a:t>
            </a:r>
            <a:r>
              <a:rPr lang="en-US" dirty="0">
                <a:latin typeface="Century Schoolbook" panose="02040604050505020304" pitchFamily="18" charset="0"/>
              </a:rPr>
              <a:t>that clusters have been formed in the </a:t>
            </a:r>
            <a:r>
              <a:rPr lang="en-US" dirty="0" smtClean="0">
                <a:latin typeface="Century Schoolbook" panose="02040604050505020304" pitchFamily="18" charset="0"/>
              </a:rPr>
              <a:t> revenue </a:t>
            </a:r>
            <a:r>
              <a:rPr lang="en-US" dirty="0">
                <a:latin typeface="Century Schoolbook" panose="02040604050505020304" pitchFamily="18" charset="0"/>
              </a:rPr>
              <a:t>values of around 0-50K and revenue values of 50K and above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This consists of the stores in Premium Category and Standard Category in one cluster and stores in Express Category in another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To improve profit, the Premium and Standard Categories of stores could be </a:t>
            </a:r>
            <a:r>
              <a:rPr lang="en-US" dirty="0" err="1">
                <a:latin typeface="Century Schoolbook" panose="02040604050505020304" pitchFamily="18" charset="0"/>
              </a:rPr>
              <a:t>targetted</a:t>
            </a:r>
            <a:r>
              <a:rPr lang="en-US" dirty="0">
                <a:latin typeface="Century Schoolbook" panose="02040604050505020304" pitchFamily="18" charset="0"/>
              </a:rPr>
              <a:t> for more sales and promotional discounts could be offered here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More attractive offers and discounts can be offered during the special weeks in the Premium and Standard stores to improve sales, </a:t>
            </a:r>
            <a:r>
              <a:rPr lang="en-US" dirty="0" smtClean="0">
                <a:latin typeface="Century Schoolbook" panose="02040604050505020304" pitchFamily="18" charset="0"/>
              </a:rPr>
              <a:t>as mean </a:t>
            </a:r>
            <a:r>
              <a:rPr lang="en-US" dirty="0">
                <a:latin typeface="Century Schoolbook" panose="02040604050505020304" pitchFamily="18" charset="0"/>
              </a:rPr>
              <a:t>value of the `</a:t>
            </a:r>
            <a:r>
              <a:rPr lang="en-US" dirty="0" err="1">
                <a:latin typeface="Century Schoolbook" panose="02040604050505020304" pitchFamily="18" charset="0"/>
              </a:rPr>
              <a:t>Special_Week</a:t>
            </a:r>
            <a:r>
              <a:rPr lang="en-US" dirty="0">
                <a:latin typeface="Century Schoolbook" panose="02040604050505020304" pitchFamily="18" charset="0"/>
              </a:rPr>
              <a:t>` variable is 1 in the Cluster 1 and almost 0 in the other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32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19" y="268744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lgerian" panose="04020705040A02060702" pitchFamily="82" charset="0"/>
              </a:rPr>
              <a:t>THANK YOU</a:t>
            </a:r>
            <a:endParaRPr lang="en-IN" sz="6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374" y="3846136"/>
            <a:ext cx="2667785" cy="154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- By:</a:t>
            </a:r>
          </a:p>
          <a:p>
            <a:pPr marL="0" indent="0">
              <a:buNone/>
            </a:pPr>
            <a:r>
              <a:rPr lang="en-US" sz="2400" dirty="0" smtClean="0"/>
              <a:t>Shruti </a:t>
            </a:r>
            <a:r>
              <a:rPr lang="en-US" sz="2400" dirty="0" err="1" smtClean="0"/>
              <a:t>Sharada</a:t>
            </a:r>
            <a:r>
              <a:rPr lang="en-US" sz="2400" dirty="0" smtClean="0"/>
              <a:t> 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7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88" y="368442"/>
            <a:ext cx="8610600" cy="734489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DATASET DESCRIPTION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31" y="1178340"/>
            <a:ext cx="6551626" cy="5717367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endParaRPr lang="en-IN" sz="2400" dirty="0" smtClean="0">
              <a:latin typeface="Century Schoolbook" panose="02040604050505020304" pitchFamily="18" charset="0"/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en-IN" sz="3100" b="1" u="sng" dirty="0" smtClean="0">
                <a:latin typeface="Century Schoolbook" panose="02040604050505020304" pitchFamily="18" charset="0"/>
              </a:rPr>
              <a:t>STORES  </a:t>
            </a:r>
            <a:r>
              <a:rPr lang="en-IN" sz="3100" b="1" u="sng" dirty="0">
                <a:latin typeface="Century Schoolbook" panose="02040604050505020304" pitchFamily="18" charset="0"/>
              </a:rPr>
              <a:t>DATASET </a:t>
            </a:r>
            <a:r>
              <a:rPr lang="en-IN" sz="3100" dirty="0">
                <a:latin typeface="Century Schoolbook" panose="02040604050505020304" pitchFamily="18" charset="0"/>
              </a:rPr>
              <a:t>(stores.csv)</a:t>
            </a:r>
          </a:p>
          <a:p>
            <a:pPr marL="0" lvl="0" indent="0">
              <a:buNone/>
            </a:pPr>
            <a:r>
              <a:rPr lang="en-IN" sz="3100" dirty="0">
                <a:latin typeface="Century Schoolbook" panose="02040604050505020304" pitchFamily="18" charset="0"/>
              </a:rPr>
              <a:t>Contains information about 45 retail </a:t>
            </a:r>
            <a:r>
              <a:rPr lang="en-IN" sz="3100" dirty="0" smtClean="0">
                <a:latin typeface="Century Schoolbook" panose="02040604050505020304" pitchFamily="18" charset="0"/>
              </a:rPr>
              <a:t>outlets</a:t>
            </a:r>
          </a:p>
          <a:p>
            <a:pPr marL="0" lvl="0" indent="0">
              <a:buNone/>
            </a:pPr>
            <a:r>
              <a:rPr lang="en-US" sz="3100" dirty="0" smtClean="0">
                <a:latin typeface="Century Schoolbook" panose="02040604050505020304" pitchFamily="18" charset="0"/>
              </a:rPr>
              <a:t>Shape of dataset: (45, 3) – 45 records and 3 columns</a:t>
            </a:r>
            <a:endParaRPr lang="en-IN" sz="3100" dirty="0">
              <a:latin typeface="Century Schoolbook" panose="02040604050505020304" pitchFamily="18" charset="0"/>
            </a:endParaRPr>
          </a:p>
          <a:p>
            <a:pPr marL="0" lvl="0" indent="0">
              <a:buNone/>
            </a:pPr>
            <a:r>
              <a:rPr lang="en-IN" sz="3100" dirty="0" smtClean="0">
                <a:latin typeface="Century Schoolbook" panose="02040604050505020304" pitchFamily="18" charset="0"/>
              </a:rPr>
              <a:t>Columns (3):</a:t>
            </a:r>
            <a:endParaRPr lang="en-IN" sz="3100" dirty="0">
              <a:latin typeface="Century Schoolbook" panose="020406040505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>
                <a:latin typeface="Century Schoolbook" panose="02040604050505020304" pitchFamily="18" charset="0"/>
              </a:rPr>
              <a:t>Outlet_ID: Unique identifier for each retail location (1001-1045)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>
                <a:latin typeface="Century Schoolbook" panose="02040604050505020304" pitchFamily="18" charset="0"/>
              </a:rPr>
              <a:t>Category: Store classification (Premium, Standard, Express)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>
                <a:latin typeface="Century Schoolbook" panose="02040604050505020304" pitchFamily="18" charset="0"/>
              </a:rPr>
              <a:t>Square_Meters: Physical size of store in square </a:t>
            </a:r>
            <a:r>
              <a:rPr lang="en-IN" sz="3100" dirty="0" smtClean="0">
                <a:latin typeface="Century Schoolbook" panose="02040604050505020304" pitchFamily="18" charset="0"/>
              </a:rPr>
              <a:t>meters</a:t>
            </a:r>
            <a:endParaRPr lang="en-IN" sz="3100" dirty="0">
              <a:latin typeface="Century Schoolbook" panose="02040604050505020304" pitchFamily="18" charset="0"/>
            </a:endParaRPr>
          </a:p>
          <a:p>
            <a:pPr marL="457200" lvl="1" indent="0">
              <a:buNone/>
            </a:pPr>
            <a:endParaRPr lang="en-IN" sz="31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IN" sz="3100" dirty="0" smtClean="0">
                <a:latin typeface="Century Schoolbook" panose="02040604050505020304" pitchFamily="18" charset="0"/>
              </a:rPr>
              <a:t>II.     </a:t>
            </a:r>
            <a:r>
              <a:rPr lang="en-IN" sz="3100" b="1" u="sng" dirty="0" smtClean="0">
                <a:latin typeface="Century Schoolbook" panose="02040604050505020304" pitchFamily="18" charset="0"/>
              </a:rPr>
              <a:t>SALES  </a:t>
            </a:r>
            <a:r>
              <a:rPr lang="en-IN" sz="3100" b="1" u="sng" dirty="0">
                <a:latin typeface="Century Schoolbook" panose="02040604050505020304" pitchFamily="18" charset="0"/>
              </a:rPr>
              <a:t>DATASET </a:t>
            </a:r>
            <a:r>
              <a:rPr lang="en-IN" sz="3100" dirty="0">
                <a:latin typeface="Century Schoolbook" panose="02040604050505020304" pitchFamily="18" charset="0"/>
              </a:rPr>
              <a:t>(sales.csv)</a:t>
            </a:r>
          </a:p>
          <a:p>
            <a:pPr marL="0" lvl="0" indent="0">
              <a:buNone/>
            </a:pPr>
            <a:r>
              <a:rPr lang="en-IN" sz="3100" dirty="0">
                <a:latin typeface="Century Schoolbook" panose="02040604050505020304" pitchFamily="18" charset="0"/>
              </a:rPr>
              <a:t>Contains weekly sales data per department for each store</a:t>
            </a:r>
          </a:p>
          <a:p>
            <a:pPr marL="0" lvl="0" indent="0">
              <a:buNone/>
            </a:pPr>
            <a:r>
              <a:rPr lang="en-US" sz="3100" dirty="0">
                <a:latin typeface="Century Schoolbook" panose="02040604050505020304" pitchFamily="18" charset="0"/>
              </a:rPr>
              <a:t>Shape of dataset: </a:t>
            </a:r>
            <a:r>
              <a:rPr lang="en-US" sz="3100" dirty="0" smtClean="0">
                <a:latin typeface="Century Schoolbook" panose="02040604050505020304" pitchFamily="18" charset="0"/>
              </a:rPr>
              <a:t>(421570, 7) </a:t>
            </a:r>
            <a:r>
              <a:rPr lang="en-US" sz="3100" dirty="0">
                <a:latin typeface="Century Schoolbook" panose="02040604050505020304" pitchFamily="18" charset="0"/>
              </a:rPr>
              <a:t>– </a:t>
            </a:r>
            <a:r>
              <a:rPr lang="en-US" sz="3100" dirty="0" smtClean="0">
                <a:latin typeface="Century Schoolbook" panose="02040604050505020304" pitchFamily="18" charset="0"/>
              </a:rPr>
              <a:t>421570 </a:t>
            </a:r>
            <a:r>
              <a:rPr lang="en-US" sz="3100" dirty="0">
                <a:latin typeface="Century Schoolbook" panose="02040604050505020304" pitchFamily="18" charset="0"/>
              </a:rPr>
              <a:t>records and </a:t>
            </a:r>
            <a:r>
              <a:rPr lang="en-US" sz="3100" dirty="0" smtClean="0">
                <a:latin typeface="Century Schoolbook" panose="02040604050505020304" pitchFamily="18" charset="0"/>
              </a:rPr>
              <a:t>7 </a:t>
            </a:r>
            <a:r>
              <a:rPr lang="en-US" sz="3100" dirty="0">
                <a:latin typeface="Century Schoolbook" panose="02040604050505020304" pitchFamily="18" charset="0"/>
              </a:rPr>
              <a:t>columns</a:t>
            </a:r>
            <a:endParaRPr lang="en-IN" sz="3100" dirty="0">
              <a:latin typeface="Century Schoolbook" panose="02040604050505020304" pitchFamily="18" charset="0"/>
            </a:endParaRPr>
          </a:p>
          <a:p>
            <a:pPr marL="0" lvl="0" indent="0">
              <a:buNone/>
            </a:pPr>
            <a:r>
              <a:rPr lang="en-IN" sz="3100" dirty="0" smtClean="0">
                <a:latin typeface="Century Schoolbook" panose="02040604050505020304" pitchFamily="18" charset="0"/>
              </a:rPr>
              <a:t>Columns (5):</a:t>
            </a:r>
            <a:endParaRPr lang="en-IN" sz="3100" dirty="0">
              <a:latin typeface="Century Schoolbook" panose="020406040505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>
                <a:latin typeface="Century Schoolbook" panose="02040604050505020304" pitchFamily="18" charset="0"/>
              </a:rPr>
              <a:t>Outlet_ID: Store identifier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 err="1">
                <a:latin typeface="Century Schoolbook" panose="02040604050505020304" pitchFamily="18" charset="0"/>
              </a:rPr>
              <a:t>Section_ID</a:t>
            </a:r>
            <a:r>
              <a:rPr lang="en-IN" sz="3100" dirty="0">
                <a:latin typeface="Century Schoolbook" panose="02040604050505020304" pitchFamily="18" charset="0"/>
              </a:rPr>
              <a:t>: Department identifier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 err="1">
                <a:latin typeface="Century Schoolbook" panose="02040604050505020304" pitchFamily="18" charset="0"/>
              </a:rPr>
              <a:t>Week_Period</a:t>
            </a:r>
            <a:r>
              <a:rPr lang="en-IN" sz="3100" dirty="0">
                <a:latin typeface="Century Schoolbook" panose="02040604050505020304" pitchFamily="18" charset="0"/>
              </a:rPr>
              <a:t>: Sales week 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 err="1">
                <a:latin typeface="Century Schoolbook" panose="02040604050505020304" pitchFamily="18" charset="0"/>
              </a:rPr>
              <a:t>Period_Revenue_K</a:t>
            </a:r>
            <a:r>
              <a:rPr lang="en-IN" sz="3100" dirty="0">
                <a:latin typeface="Century Schoolbook" panose="02040604050505020304" pitchFamily="18" charset="0"/>
              </a:rPr>
              <a:t>: Weekly sales in thousands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3100" dirty="0" err="1">
                <a:latin typeface="Century Schoolbook" panose="02040604050505020304" pitchFamily="18" charset="0"/>
              </a:rPr>
              <a:t>Special_Week</a:t>
            </a:r>
            <a:r>
              <a:rPr lang="en-IN" sz="3100" dirty="0">
                <a:latin typeface="Century Schoolbook" panose="02040604050505020304" pitchFamily="18" charset="0"/>
              </a:rPr>
              <a:t>: Holiday week indicator (True/False</a:t>
            </a:r>
            <a:r>
              <a:rPr lang="en-IN" sz="3100" dirty="0" smtClean="0">
                <a:latin typeface="Century Schoolbook" panose="02040604050505020304" pitchFamily="18" charset="0"/>
              </a:rPr>
              <a:t>)</a:t>
            </a:r>
            <a:endParaRPr lang="en-IN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6447934" y="2096298"/>
            <a:ext cx="56120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dirty="0" smtClean="0">
                <a:latin typeface="Century Schoolbook" panose="02040604050505020304" pitchFamily="18" charset="0"/>
              </a:rPr>
              <a:t>III.  </a:t>
            </a:r>
            <a:r>
              <a:rPr lang="en-IN" sz="1700" b="1" u="sng" dirty="0" smtClean="0">
                <a:latin typeface="Century Schoolbook" panose="02040604050505020304" pitchFamily="18" charset="0"/>
              </a:rPr>
              <a:t>FEATURES  </a:t>
            </a:r>
            <a:r>
              <a:rPr lang="en-IN" sz="1700" b="1" u="sng" dirty="0">
                <a:latin typeface="Century Schoolbook" panose="02040604050505020304" pitchFamily="18" charset="0"/>
              </a:rPr>
              <a:t>DATASET</a:t>
            </a:r>
            <a:r>
              <a:rPr lang="en-IN" sz="1700" b="1" dirty="0">
                <a:latin typeface="Century Schoolbook" panose="02040604050505020304" pitchFamily="18" charset="0"/>
              </a:rPr>
              <a:t> </a:t>
            </a:r>
            <a:r>
              <a:rPr lang="en-IN" sz="1700" dirty="0">
                <a:latin typeface="Century Schoolbook" panose="02040604050505020304" pitchFamily="18" charset="0"/>
              </a:rPr>
              <a:t>(features.csv)</a:t>
            </a:r>
          </a:p>
          <a:p>
            <a:pPr lvl="0"/>
            <a:r>
              <a:rPr lang="en-IN" sz="1700" dirty="0">
                <a:latin typeface="Century Schoolbook" panose="02040604050505020304" pitchFamily="18" charset="0"/>
              </a:rPr>
              <a:t>Contains weekly environmental and promotional data for each store</a:t>
            </a:r>
          </a:p>
          <a:p>
            <a:pPr lvl="0"/>
            <a:r>
              <a:rPr lang="en-IN" sz="1700" dirty="0" smtClean="0">
                <a:latin typeface="Century Schoolbook" panose="02040604050505020304" pitchFamily="18" charset="0"/>
              </a:rPr>
              <a:t>Shape of Dataset: (8190, 11) – 8190 records and 11 columns</a:t>
            </a:r>
            <a:endParaRPr lang="en-IN" sz="1700" dirty="0">
              <a:latin typeface="Century Schoolbook" panose="02040604050505020304" pitchFamily="18" charset="0"/>
            </a:endParaRPr>
          </a:p>
          <a:p>
            <a:pPr lvl="0"/>
            <a:r>
              <a:rPr lang="en-IN" sz="1700" dirty="0" smtClean="0">
                <a:latin typeface="Century Schoolbook" panose="02040604050505020304" pitchFamily="18" charset="0"/>
              </a:rPr>
              <a:t>Columns (11):</a:t>
            </a:r>
            <a:endParaRPr lang="en-IN" sz="1700" dirty="0">
              <a:latin typeface="Century Schoolbook" panose="020406040505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>
                <a:latin typeface="Century Schoolbook" panose="02040604050505020304" pitchFamily="18" charset="0"/>
              </a:rPr>
              <a:t>Outlet_ID: Store identifier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 err="1">
                <a:latin typeface="Century Schoolbook" panose="02040604050505020304" pitchFamily="18" charset="0"/>
              </a:rPr>
              <a:t>Week_Period</a:t>
            </a:r>
            <a:r>
              <a:rPr lang="en-IN" sz="1700" dirty="0">
                <a:latin typeface="Century Schoolbook" panose="02040604050505020304" pitchFamily="18" charset="0"/>
              </a:rPr>
              <a:t>: Date of data collection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 err="1">
                <a:latin typeface="Century Schoolbook" panose="02040604050505020304" pitchFamily="18" charset="0"/>
              </a:rPr>
              <a:t>Avg_Temp</a:t>
            </a:r>
            <a:r>
              <a:rPr lang="en-IN" sz="1700" dirty="0">
                <a:latin typeface="Century Schoolbook" panose="02040604050505020304" pitchFamily="18" charset="0"/>
              </a:rPr>
              <a:t>: Average temperature for the </a:t>
            </a:r>
            <a:r>
              <a:rPr lang="en-IN" sz="1700" dirty="0" smtClean="0">
                <a:latin typeface="Century Schoolbook" panose="02040604050505020304" pitchFamily="18" charset="0"/>
              </a:rPr>
              <a:t>week</a:t>
            </a:r>
            <a:endParaRPr lang="en-IN" sz="1700" dirty="0">
              <a:latin typeface="Century Schoolbook" panose="020406040505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 err="1" smtClean="0">
                <a:latin typeface="Century Schoolbook" panose="02040604050505020304" pitchFamily="18" charset="0"/>
              </a:rPr>
              <a:t>Gas_Cost_per_Liter</a:t>
            </a:r>
            <a:r>
              <a:rPr lang="en-IN" sz="1700" dirty="0">
                <a:latin typeface="Century Schoolbook" panose="02040604050505020304" pitchFamily="18" charset="0"/>
              </a:rPr>
              <a:t>: Fuel price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>
                <a:latin typeface="Century Schoolbook" panose="02040604050505020304" pitchFamily="18" charset="0"/>
              </a:rPr>
              <a:t>Promo1_Percent to Promo5_Percent: Different promotional discounts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 err="1">
                <a:latin typeface="Century Schoolbook" panose="02040604050505020304" pitchFamily="18" charset="0"/>
              </a:rPr>
              <a:t>Price_Index</a:t>
            </a:r>
            <a:r>
              <a:rPr lang="en-IN" sz="1700" dirty="0">
                <a:latin typeface="Century Schoolbook" panose="02040604050505020304" pitchFamily="18" charset="0"/>
              </a:rPr>
              <a:t>: Consumer Price Index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700" dirty="0" err="1">
                <a:latin typeface="Century Schoolbook" panose="02040604050505020304" pitchFamily="18" charset="0"/>
              </a:rPr>
              <a:t>Jobless_Rate</a:t>
            </a:r>
            <a:r>
              <a:rPr lang="en-IN" sz="1700" dirty="0">
                <a:latin typeface="Century Schoolbook" panose="02040604050505020304" pitchFamily="18" charset="0"/>
              </a:rPr>
              <a:t>: Unemployment </a:t>
            </a:r>
            <a:r>
              <a:rPr lang="en-IN" sz="1700" dirty="0" smtClean="0">
                <a:latin typeface="Century Schoolbook" panose="02040604050505020304" pitchFamily="18" charset="0"/>
              </a:rPr>
              <a:t>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IN" sz="2400" dirty="0" smtClean="0">
              <a:latin typeface="Century Schoolbook" panose="020406040505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47934" y="1027522"/>
            <a:ext cx="0" cy="589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796" y="760130"/>
            <a:ext cx="8610600" cy="1293028"/>
          </a:xfrm>
        </p:spPr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Step 1: </a:t>
            </a:r>
            <a:r>
              <a:rPr lang="en-US" u="sng" dirty="0" err="1" smtClean="0">
                <a:latin typeface="Algerian" panose="04020705040A02060702" pitchFamily="82" charset="0"/>
              </a:rPr>
              <a:t>MERGed</a:t>
            </a:r>
            <a:r>
              <a:rPr lang="en-US" u="sng" dirty="0" smtClean="0">
                <a:latin typeface="Algerian" panose="04020705040A02060702" pitchFamily="82" charset="0"/>
              </a:rPr>
              <a:t> THE DATAFRAMES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2678" y="1883476"/>
            <a:ext cx="11097706" cy="4875543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entury Schoolbook" panose="02040604050505020304" pitchFamily="18" charset="0"/>
              </a:rPr>
              <a:t>Maintained the date format of  ‘YYYY-MM-DD’, as it’s </a:t>
            </a:r>
            <a:r>
              <a:rPr lang="en-IN" sz="2000" dirty="0">
                <a:latin typeface="Century Schoolbook" panose="02040604050505020304" pitchFamily="18" charset="0"/>
              </a:rPr>
              <a:t>internationally standardized (ISO 8601</a:t>
            </a:r>
            <a:r>
              <a:rPr lang="en-IN" sz="2000" dirty="0" smtClean="0">
                <a:latin typeface="Century Schoolbook" panose="02040604050505020304" pitchFamily="18" charset="0"/>
              </a:rPr>
              <a:t>).</a:t>
            </a:r>
            <a:endParaRPr lang="en-US" sz="2000" dirty="0" smtClean="0">
              <a:latin typeface="Century Schoolbook" panose="020406040505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entury Schoolbook" panose="02040604050505020304" pitchFamily="18" charset="0"/>
              </a:rPr>
              <a:t>Merged </a:t>
            </a:r>
            <a:r>
              <a:rPr lang="en-US" sz="2000" dirty="0" err="1" smtClean="0">
                <a:latin typeface="Century Schoolbook" panose="02040604050505020304" pitchFamily="18" charset="0"/>
              </a:rPr>
              <a:t>dataframes</a:t>
            </a:r>
            <a:r>
              <a:rPr lang="en-US" sz="2000" dirty="0" smtClean="0">
                <a:latin typeface="Century Schoolbook" panose="02040604050505020304" pitchFamily="18" charset="0"/>
              </a:rPr>
              <a:t>, ‘stores’ and ‘features’ using ‘inner </a:t>
            </a:r>
            <a:r>
              <a:rPr lang="en-US" sz="2000" dirty="0">
                <a:latin typeface="Century Schoolbook" panose="02040604050505020304" pitchFamily="18" charset="0"/>
              </a:rPr>
              <a:t>join’ on ‘</a:t>
            </a:r>
            <a:r>
              <a:rPr lang="en-US" sz="2000" dirty="0" smtClean="0">
                <a:latin typeface="Century Schoolbook" panose="02040604050505020304" pitchFamily="18" charset="0"/>
              </a:rPr>
              <a:t>'</a:t>
            </a:r>
            <a:r>
              <a:rPr lang="en-US" sz="2000" dirty="0" err="1" smtClean="0">
                <a:latin typeface="Century Schoolbook" panose="02040604050505020304" pitchFamily="18" charset="0"/>
              </a:rPr>
              <a:t>Outlet_ID</a:t>
            </a:r>
            <a:r>
              <a:rPr lang="en-US" sz="2000" dirty="0" smtClean="0">
                <a:latin typeface="Century Schoolbook" panose="02040604050505020304" pitchFamily="18" charset="0"/>
              </a:rPr>
              <a:t>‘.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entury Schoolbook" panose="02040604050505020304" pitchFamily="18" charset="0"/>
              </a:rPr>
              <a:t>Merged it again with </a:t>
            </a:r>
            <a:r>
              <a:rPr lang="en-US" sz="2000" dirty="0">
                <a:latin typeface="Century Schoolbook" panose="02040604050505020304" pitchFamily="18" charset="0"/>
              </a:rPr>
              <a:t>‘sales’ on </a:t>
            </a:r>
            <a:r>
              <a:rPr lang="en-US" sz="2000" dirty="0" smtClean="0">
                <a:latin typeface="Century Schoolbook" panose="02040604050505020304" pitchFamily="18" charset="0"/>
              </a:rPr>
              <a:t>'</a:t>
            </a:r>
            <a:r>
              <a:rPr lang="en-US" sz="2000" dirty="0" err="1" smtClean="0">
                <a:latin typeface="Century Schoolbook" panose="02040604050505020304" pitchFamily="18" charset="0"/>
              </a:rPr>
              <a:t>Outlet_ID</a:t>
            </a:r>
            <a:r>
              <a:rPr lang="en-US" sz="2000" dirty="0" smtClean="0">
                <a:latin typeface="Century Schoolbook" panose="02040604050505020304" pitchFamily="18" charset="0"/>
              </a:rPr>
              <a:t>‘ and '</a:t>
            </a:r>
            <a:r>
              <a:rPr lang="en-US" sz="2000" dirty="0" err="1" smtClean="0">
                <a:latin typeface="Century Schoolbook" panose="02040604050505020304" pitchFamily="18" charset="0"/>
              </a:rPr>
              <a:t>Week_Period</a:t>
            </a:r>
            <a:r>
              <a:rPr lang="en-US" sz="2000" dirty="0" smtClean="0">
                <a:latin typeface="Century Schoolbook" panose="02040604050505020304" pitchFamily="18" charset="0"/>
              </a:rPr>
              <a:t>‘: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The weekly date values </a:t>
            </a:r>
            <a:r>
              <a:rPr lang="en-US" dirty="0" smtClean="0">
                <a:latin typeface="Century Schoolbook" panose="02040604050505020304" pitchFamily="18" charset="0"/>
              </a:rPr>
              <a:t>[</a:t>
            </a:r>
            <a:r>
              <a:rPr lang="en-US" dirty="0" err="1" smtClean="0">
                <a:latin typeface="Century Schoolbook" panose="02040604050505020304" pitchFamily="18" charset="0"/>
              </a:rPr>
              <a:t>yyyy</a:t>
            </a:r>
            <a:r>
              <a:rPr lang="en-US" dirty="0" smtClean="0">
                <a:latin typeface="Century Schoolbook" panose="02040604050505020304" pitchFamily="18" charset="0"/>
              </a:rPr>
              <a:t>-mm-</a:t>
            </a:r>
            <a:r>
              <a:rPr lang="en-US" dirty="0" err="1" smtClean="0">
                <a:latin typeface="Century Schoolbook" panose="02040604050505020304" pitchFamily="18" charset="0"/>
              </a:rPr>
              <a:t>dd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format] in '</a:t>
            </a:r>
            <a:r>
              <a:rPr lang="en-US" dirty="0" err="1">
                <a:latin typeface="Century Schoolbook" panose="02040604050505020304" pitchFamily="18" charset="0"/>
              </a:rPr>
              <a:t>Week_period</a:t>
            </a:r>
            <a:r>
              <a:rPr lang="en-US" dirty="0">
                <a:latin typeface="Century Schoolbook" panose="02040604050505020304" pitchFamily="18" charset="0"/>
              </a:rPr>
              <a:t>' variable in </a:t>
            </a:r>
            <a:r>
              <a:rPr lang="en-US" dirty="0" smtClean="0">
                <a:latin typeface="Century Schoolbook" panose="02040604050505020304" pitchFamily="18" charset="0"/>
              </a:rPr>
              <a:t>‘features’ </a:t>
            </a:r>
            <a:r>
              <a:rPr lang="en-US" dirty="0" err="1">
                <a:latin typeface="Century Schoolbook" panose="02040604050505020304" pitchFamily="18" charset="0"/>
              </a:rPr>
              <a:t>dataframe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exists </a:t>
            </a:r>
            <a:r>
              <a:rPr lang="en-US" dirty="0">
                <a:latin typeface="Century Schoolbook" panose="02040604050505020304" pitchFamily="18" charset="0"/>
              </a:rPr>
              <a:t>from 2015-02-05 and 2018-07-26, while in the sales </a:t>
            </a:r>
            <a:r>
              <a:rPr lang="en-US" dirty="0" err="1">
                <a:latin typeface="Century Schoolbook" panose="02040604050505020304" pitchFamily="18" charset="0"/>
              </a:rPr>
              <a:t>dataframe</a:t>
            </a:r>
            <a:r>
              <a:rPr lang="en-US" dirty="0">
                <a:latin typeface="Century Schoolbook" panose="02040604050505020304" pitchFamily="18" charset="0"/>
              </a:rPr>
              <a:t>, it only exists between 2015-02-05 and 2017-10-26, the values in the common range repeat. If we perform left merge on the data, we get missing values on </a:t>
            </a:r>
            <a:r>
              <a:rPr lang="en-US" dirty="0" err="1">
                <a:latin typeface="Century Schoolbook" panose="02040604050505020304" pitchFamily="18" charset="0"/>
              </a:rPr>
              <a:t>Period_Revenue_K</a:t>
            </a:r>
            <a:r>
              <a:rPr lang="en-US" dirty="0">
                <a:latin typeface="Century Schoolbook" panose="02040604050505020304" pitchFamily="18" charset="0"/>
              </a:rPr>
              <a:t> and </a:t>
            </a:r>
            <a:r>
              <a:rPr lang="en-US" dirty="0" err="1">
                <a:latin typeface="Century Schoolbook" panose="02040604050505020304" pitchFamily="18" charset="0"/>
              </a:rPr>
              <a:t>Section_ID</a:t>
            </a:r>
            <a:r>
              <a:rPr lang="en-US" dirty="0">
                <a:latin typeface="Century Schoolbook" panose="02040604050505020304" pitchFamily="18" charset="0"/>
              </a:rPr>
              <a:t> columns. We do not perform </a:t>
            </a:r>
            <a:r>
              <a:rPr lang="en-US" dirty="0" smtClean="0">
                <a:latin typeface="Century Schoolbook" panose="02040604050505020304" pitchFamily="18" charset="0"/>
              </a:rPr>
              <a:t>this here </a:t>
            </a:r>
            <a:r>
              <a:rPr lang="en-US" dirty="0">
                <a:latin typeface="Century Schoolbook" panose="02040604050505020304" pitchFamily="18" charset="0"/>
              </a:rPr>
              <a:t>because missing value treatment cannot be performed on the variable, </a:t>
            </a:r>
            <a:r>
              <a:rPr lang="en-US" dirty="0" err="1">
                <a:latin typeface="Century Schoolbook" panose="02040604050505020304" pitchFamily="18" charset="0"/>
              </a:rPr>
              <a:t>Period_Revenue_K</a:t>
            </a:r>
            <a:r>
              <a:rPr lang="en-US" dirty="0">
                <a:latin typeface="Century Schoolbook" panose="02040604050505020304" pitchFamily="18" charset="0"/>
              </a:rPr>
              <a:t>, as it is the dependent </a:t>
            </a:r>
            <a:r>
              <a:rPr lang="en-US" dirty="0" smtClean="0">
                <a:latin typeface="Century Schoolbook" panose="02040604050505020304" pitchFamily="18" charset="0"/>
              </a:rPr>
              <a:t>variable, </a:t>
            </a:r>
            <a:r>
              <a:rPr lang="en-US" dirty="0">
                <a:latin typeface="Century Schoolbook" panose="02040604050505020304" pitchFamily="18" charset="0"/>
              </a:rPr>
              <a:t>'</a:t>
            </a:r>
            <a:r>
              <a:rPr lang="en-US" dirty="0" err="1">
                <a:latin typeface="Century Schoolbook" panose="02040604050505020304" pitchFamily="18" charset="0"/>
              </a:rPr>
              <a:t>Section_ID</a:t>
            </a:r>
            <a:r>
              <a:rPr lang="en-US" dirty="0">
                <a:latin typeface="Century Schoolbook" panose="02040604050505020304" pitchFamily="18" charset="0"/>
              </a:rPr>
              <a:t>' column can also not be filled/imputed with existing values. So, we perform </a:t>
            </a:r>
            <a:r>
              <a:rPr lang="en-US" dirty="0" smtClean="0">
                <a:latin typeface="Century Schoolbook" panose="02040604050505020304" pitchFamily="18" charset="0"/>
              </a:rPr>
              <a:t>‘inner join’.</a:t>
            </a:r>
            <a:endParaRPr lang="en-US" dirty="0">
              <a:latin typeface="Century Schoolbook" panose="02040604050505020304" pitchFamily="18" charset="0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We can also safely merge </a:t>
            </a:r>
            <a:r>
              <a:rPr lang="en-US" dirty="0" smtClean="0">
                <a:latin typeface="Century Schoolbook" panose="02040604050505020304" pitchFamily="18" charset="0"/>
              </a:rPr>
              <a:t>using </a:t>
            </a:r>
            <a:r>
              <a:rPr lang="en-US" dirty="0">
                <a:latin typeface="Century Schoolbook" panose="02040604050505020304" pitchFamily="18" charset="0"/>
              </a:rPr>
              <a:t>the '</a:t>
            </a:r>
            <a:r>
              <a:rPr lang="en-US" dirty="0" err="1">
                <a:latin typeface="Century Schoolbook" panose="02040604050505020304" pitchFamily="18" charset="0"/>
              </a:rPr>
              <a:t>Week_period</a:t>
            </a:r>
            <a:r>
              <a:rPr lang="en-US" dirty="0">
                <a:latin typeface="Century Schoolbook" panose="02040604050505020304" pitchFamily="18" charset="0"/>
              </a:rPr>
              <a:t>' column, as, though the repeat of values in the common </a:t>
            </a:r>
            <a:r>
              <a:rPr lang="en-US" dirty="0" smtClean="0">
                <a:latin typeface="Century Schoolbook" panose="02040604050505020304" pitchFamily="18" charset="0"/>
              </a:rPr>
              <a:t>range between the two </a:t>
            </a:r>
            <a:r>
              <a:rPr lang="en-US" dirty="0" err="1" smtClean="0">
                <a:latin typeface="Century Schoolbook" panose="02040604050505020304" pitchFamily="18" charset="0"/>
              </a:rPr>
              <a:t>dataframes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is not a necessity, it is observed and to maintain de-duplication and prevent redundancy, we can safely merge the column into one in the new </a:t>
            </a:r>
            <a:r>
              <a:rPr lang="en-US" dirty="0" err="1">
                <a:latin typeface="Century Schoolbook" panose="02040604050505020304" pitchFamily="18" charset="0"/>
              </a:rPr>
              <a:t>dataframe</a:t>
            </a:r>
            <a:r>
              <a:rPr lang="en-US" dirty="0">
                <a:latin typeface="Century Schoolbook" panose="02040604050505020304" pitchFamily="18" charset="0"/>
              </a:rPr>
              <a:t>.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897" y="688958"/>
            <a:ext cx="8610600" cy="1293028"/>
          </a:xfrm>
        </p:spPr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Data summary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57" y="1981986"/>
            <a:ext cx="10820400" cy="4645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Weekly </a:t>
            </a:r>
            <a:r>
              <a:rPr lang="en-US" dirty="0">
                <a:latin typeface="Century Schoolbook" panose="02040604050505020304" pitchFamily="18" charset="0"/>
              </a:rPr>
              <a:t>data from `2015-02-05` to `2018-07-26` is present in the table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The </a:t>
            </a:r>
            <a:r>
              <a:rPr lang="en-US" dirty="0">
                <a:latin typeface="Century Schoolbook" panose="02040604050505020304" pitchFamily="18" charset="0"/>
              </a:rPr>
              <a:t>average temperature in the store localities ranges from `-18.9°` to `37.9</a:t>
            </a:r>
            <a:r>
              <a:rPr lang="en-US" dirty="0" smtClean="0">
                <a:latin typeface="Century Schoolbook" panose="02040604050505020304" pitchFamily="18" charset="0"/>
              </a:rPr>
              <a:t>°`.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The </a:t>
            </a:r>
            <a:r>
              <a:rPr lang="en-US" dirty="0">
                <a:latin typeface="Century Schoolbook" panose="02040604050505020304" pitchFamily="18" charset="0"/>
              </a:rPr>
              <a:t>promotional discount on all the 5 schemes is 0 in </a:t>
            </a:r>
            <a:r>
              <a:rPr lang="en-US" dirty="0" err="1">
                <a:latin typeface="Century Schoolbook" panose="02040604050505020304" pitchFamily="18" charset="0"/>
              </a:rPr>
              <a:t>atleast</a:t>
            </a:r>
            <a:r>
              <a:rPr lang="en-US" dirty="0">
                <a:latin typeface="Century Schoolbook" panose="02040604050505020304" pitchFamily="18" charset="0"/>
              </a:rPr>
              <a:t> 50% of the weekly values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The </a:t>
            </a:r>
            <a:r>
              <a:rPr lang="en-US" dirty="0">
                <a:latin typeface="Century Schoolbook" panose="02040604050505020304" pitchFamily="18" charset="0"/>
              </a:rPr>
              <a:t>smallest store size is `3240` and the largest store size is `20404</a:t>
            </a:r>
            <a:r>
              <a:rPr lang="en-US" dirty="0" smtClean="0">
                <a:latin typeface="Century Schoolbook" panose="02040604050505020304" pitchFamily="18" charset="0"/>
              </a:rPr>
              <a:t>`.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Missing </a:t>
            </a:r>
            <a:r>
              <a:rPr lang="en-US" dirty="0">
                <a:latin typeface="Century Schoolbook" panose="02040604050505020304" pitchFamily="18" charset="0"/>
              </a:rPr>
              <a:t>values are present in columns, `</a:t>
            </a:r>
            <a:r>
              <a:rPr lang="en-US" dirty="0" err="1">
                <a:latin typeface="Century Schoolbook" panose="02040604050505020304" pitchFamily="18" charset="0"/>
              </a:rPr>
              <a:t>Price_Index`and</a:t>
            </a:r>
            <a:r>
              <a:rPr lang="en-US" dirty="0">
                <a:latin typeface="Century Schoolbook" panose="02040604050505020304" pitchFamily="18" charset="0"/>
              </a:rPr>
              <a:t> `</a:t>
            </a:r>
            <a:r>
              <a:rPr lang="en-US" dirty="0" err="1">
                <a:latin typeface="Century Schoolbook" panose="02040604050505020304" pitchFamily="18" charset="0"/>
              </a:rPr>
              <a:t>Jobless_Rate</a:t>
            </a:r>
            <a:r>
              <a:rPr lang="en-US" dirty="0" smtClean="0">
                <a:latin typeface="Century Schoolbook" panose="02040604050505020304" pitchFamily="18" charset="0"/>
              </a:rPr>
              <a:t>`.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Of </a:t>
            </a:r>
            <a:r>
              <a:rPr lang="en-US" dirty="0">
                <a:latin typeface="Century Schoolbook" panose="02040604050505020304" pitchFamily="18" charset="0"/>
              </a:rPr>
              <a:t>all 3 unique values of the column, `Category`, most </a:t>
            </a:r>
            <a:r>
              <a:rPr lang="en-US" dirty="0" smtClean="0">
                <a:latin typeface="Century Schoolbook" panose="02040604050505020304" pitchFamily="18" charset="0"/>
              </a:rPr>
              <a:t>occurrence </a:t>
            </a:r>
            <a:r>
              <a:rPr lang="en-US" dirty="0">
                <a:latin typeface="Century Schoolbook" panose="02040604050505020304" pitchFamily="18" charset="0"/>
              </a:rPr>
              <a:t>is of category </a:t>
            </a:r>
            <a:r>
              <a:rPr lang="en-US" dirty="0" smtClean="0">
                <a:latin typeface="Century Schoolbook" panose="02040604050505020304" pitchFamily="18" charset="0"/>
              </a:rPr>
              <a:t>   `</a:t>
            </a:r>
            <a:r>
              <a:rPr lang="en-US" dirty="0">
                <a:latin typeface="Century Schoolbook" panose="02040604050505020304" pitchFamily="18" charset="0"/>
              </a:rPr>
              <a:t>Premium` with a frequency of 215478 values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entury Schoolbook" panose="02040604050505020304" pitchFamily="18" charset="0"/>
              </a:rPr>
              <a:t> There </a:t>
            </a:r>
            <a:r>
              <a:rPr lang="en-US" dirty="0">
                <a:latin typeface="Century Schoolbook" panose="02040604050505020304" pitchFamily="18" charset="0"/>
              </a:rPr>
              <a:t>are `29661 special weeks` and `391909 non-special weeks</a:t>
            </a:r>
            <a:r>
              <a:rPr lang="en-US" dirty="0" smtClean="0">
                <a:latin typeface="Century Schoolbook" panose="02040604050505020304" pitchFamily="18" charset="0"/>
              </a:rPr>
              <a:t>`.</a:t>
            </a: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`None</a:t>
            </a:r>
            <a:r>
              <a:rPr lang="en-US" dirty="0">
                <a:latin typeface="Century Schoolbook" panose="02040604050505020304" pitchFamily="18" charset="0"/>
              </a:rPr>
              <a:t>` of the variables are `strongly correlated`, except the promotional discounts, 'Promo1_Percent' and 'Promo4_Percent' with a correlation of 0.84.</a:t>
            </a:r>
            <a:endParaRPr lang="en-US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2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16" y="901532"/>
            <a:ext cx="8610600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MISSING VALUE TREATMENT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 panose="02040604050505020304" pitchFamily="18" charset="0"/>
              </a:rPr>
              <a:t> Missing values are present in columns: ‘</a:t>
            </a:r>
            <a:r>
              <a:rPr lang="en-US" dirty="0" err="1" smtClean="0">
                <a:latin typeface="Century Schoolbook" panose="02040604050505020304" pitchFamily="18" charset="0"/>
              </a:rPr>
              <a:t>Price_Index</a:t>
            </a:r>
            <a:r>
              <a:rPr lang="en-US" dirty="0" smtClean="0">
                <a:latin typeface="Century Schoolbook" panose="02040604050505020304" pitchFamily="18" charset="0"/>
              </a:rPr>
              <a:t>’ and ‘</a:t>
            </a:r>
            <a:r>
              <a:rPr lang="en-US" dirty="0" err="1" smtClean="0">
                <a:latin typeface="Century Schoolbook" panose="02040604050505020304" pitchFamily="18" charset="0"/>
              </a:rPr>
              <a:t>Jobless_Rate</a:t>
            </a:r>
            <a:r>
              <a:rPr lang="en-US" dirty="0" smtClean="0">
                <a:latin typeface="Century Schoolbook" panose="02040604050505020304" pitchFamily="18" charset="0"/>
              </a:rPr>
              <a:t>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 panose="02040604050505020304" pitchFamily="18" charset="0"/>
              </a:rPr>
              <a:t> It was observed </a:t>
            </a:r>
            <a:r>
              <a:rPr lang="en-US" dirty="0">
                <a:latin typeface="Century Schoolbook" panose="02040604050505020304" pitchFamily="18" charset="0"/>
              </a:rPr>
              <a:t>that there is `a slightly upward trend` in the values of `</a:t>
            </a:r>
            <a:r>
              <a:rPr lang="en-US" dirty="0" err="1">
                <a:latin typeface="Century Schoolbook" panose="02040604050505020304" pitchFamily="18" charset="0"/>
              </a:rPr>
              <a:t>Price_Index</a:t>
            </a:r>
            <a:r>
              <a:rPr lang="en-US" dirty="0" smtClean="0">
                <a:latin typeface="Century Schoolbook" panose="02040604050505020304" pitchFamily="18" charset="0"/>
              </a:rPr>
              <a:t>`.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 panose="02040604050505020304" pitchFamily="18" charset="0"/>
              </a:rPr>
              <a:t>There </a:t>
            </a:r>
            <a:r>
              <a:rPr lang="en-US" dirty="0">
                <a:latin typeface="Century Schoolbook" panose="02040604050505020304" pitchFamily="18" charset="0"/>
              </a:rPr>
              <a:t>a</a:t>
            </a:r>
            <a:r>
              <a:rPr lang="en-US" dirty="0" smtClean="0">
                <a:latin typeface="Century Schoolbook" panose="02040604050505020304" pitchFamily="18" charset="0"/>
              </a:rPr>
              <a:t>re </a:t>
            </a:r>
            <a:r>
              <a:rPr lang="en-US" dirty="0">
                <a:latin typeface="Century Schoolbook" panose="02040604050505020304" pitchFamily="18" charset="0"/>
              </a:rPr>
              <a:t>`variations across quarters` in the `</a:t>
            </a:r>
            <a:r>
              <a:rPr lang="en-US" dirty="0" err="1">
                <a:latin typeface="Century Schoolbook" panose="02040604050505020304" pitchFamily="18" charset="0"/>
              </a:rPr>
              <a:t>Jobless_Rate</a:t>
            </a:r>
            <a:r>
              <a:rPr lang="en-US" dirty="0">
                <a:latin typeface="Century Schoolbook" panose="02040604050505020304" pitchFamily="18" charset="0"/>
              </a:rPr>
              <a:t>` values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However, the </a:t>
            </a:r>
            <a:r>
              <a:rPr lang="en-US" dirty="0" smtClean="0">
                <a:latin typeface="Century Schoolbook" panose="02040604050505020304" pitchFamily="18" charset="0"/>
              </a:rPr>
              <a:t>variations </a:t>
            </a:r>
            <a:r>
              <a:rPr lang="en-US" dirty="0">
                <a:latin typeface="Century Schoolbook" panose="02040604050505020304" pitchFamily="18" charset="0"/>
              </a:rPr>
              <a:t>are `marginal` and using `time-series forecasting to fill the missing value would be a very complex process</a:t>
            </a:r>
            <a:r>
              <a:rPr lang="en-US" dirty="0" smtClean="0">
                <a:latin typeface="Century Schoolbook" panose="02040604050505020304" pitchFamily="18" charset="0"/>
              </a:rPr>
              <a:t>`. Hence, ‘time-series forecasting’ </a:t>
            </a:r>
            <a:r>
              <a:rPr lang="en-US" dirty="0">
                <a:latin typeface="Century Schoolbook" panose="02040604050505020304" pitchFamily="18" charset="0"/>
              </a:rPr>
              <a:t>i</a:t>
            </a:r>
            <a:r>
              <a:rPr lang="en-US" dirty="0" smtClean="0">
                <a:latin typeface="Century Schoolbook" panose="02040604050505020304" pitchFamily="18" charset="0"/>
              </a:rPr>
              <a:t>s not used.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entury Schoolbook" panose="02040604050505020304" pitchFamily="18" charset="0"/>
              </a:rPr>
              <a:t>It is also noticed </a:t>
            </a:r>
            <a:r>
              <a:rPr lang="en-US" dirty="0">
                <a:latin typeface="Century Schoolbook" panose="02040604050505020304" pitchFamily="18" charset="0"/>
              </a:rPr>
              <a:t>that none of the variables are strongly correlated these variables, hence, we `cannot use regression imputation` too to fill the missing values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Hence, for </a:t>
            </a:r>
            <a:r>
              <a:rPr lang="en-US" dirty="0" smtClean="0">
                <a:latin typeface="Century Schoolbook" panose="02040604050505020304" pitchFamily="18" charset="0"/>
              </a:rPr>
              <a:t>‘simplicity’ </a:t>
            </a:r>
            <a:r>
              <a:rPr lang="en-US" dirty="0">
                <a:latin typeface="Century Schoolbook" panose="02040604050505020304" pitchFamily="18" charset="0"/>
              </a:rPr>
              <a:t>and </a:t>
            </a:r>
            <a:r>
              <a:rPr lang="en-US" dirty="0" smtClean="0">
                <a:latin typeface="Century Schoolbook" panose="02040604050505020304" pitchFamily="18" charset="0"/>
              </a:rPr>
              <a:t>‘consideration </a:t>
            </a:r>
            <a:r>
              <a:rPr lang="en-US" dirty="0">
                <a:latin typeface="Century Schoolbook" panose="02040604050505020304" pitchFamily="18" charset="0"/>
              </a:rPr>
              <a:t>of </a:t>
            </a:r>
            <a:r>
              <a:rPr lang="en-US" dirty="0" smtClean="0">
                <a:latin typeface="Century Schoolbook" panose="02040604050505020304" pitchFamily="18" charset="0"/>
              </a:rPr>
              <a:t>trends’, </a:t>
            </a:r>
            <a:r>
              <a:rPr lang="en-US" dirty="0">
                <a:latin typeface="Century Schoolbook" panose="02040604050505020304" pitchFamily="18" charset="0"/>
              </a:rPr>
              <a:t>`Forward Fill</a:t>
            </a:r>
            <a:r>
              <a:rPr lang="en-US" dirty="0" smtClean="0">
                <a:latin typeface="Century Schoolbook" panose="02040604050505020304" pitchFamily="18" charset="0"/>
              </a:rPr>
              <a:t>` is performed on both the variables to </a:t>
            </a:r>
            <a:r>
              <a:rPr lang="en-US" dirty="0">
                <a:latin typeface="Century Schoolbook" panose="02040604050505020304" pitchFamily="18" charset="0"/>
              </a:rPr>
              <a:t>handle the missing values.</a:t>
            </a:r>
            <a:endParaRPr lang="en-US" dirty="0" smtClean="0">
              <a:latin typeface="Century Schoolbook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56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128" y="1292275"/>
            <a:ext cx="8610600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OUTLIERS IDENTIFICATION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228" y="2703608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The </a:t>
            </a:r>
            <a:r>
              <a:rPr lang="en-US" dirty="0">
                <a:latin typeface="Century Schoolbook" panose="02040604050505020304" pitchFamily="18" charset="0"/>
              </a:rPr>
              <a:t>following </a:t>
            </a:r>
            <a:r>
              <a:rPr lang="en-US" dirty="0" smtClean="0">
                <a:latin typeface="Century Schoolbook" panose="02040604050505020304" pitchFamily="18" charset="0"/>
              </a:rPr>
              <a:t>were noticed from </a:t>
            </a:r>
            <a:r>
              <a:rPr lang="en-US" dirty="0">
                <a:latin typeface="Century Schoolbook" panose="02040604050505020304" pitchFamily="18" charset="0"/>
              </a:rPr>
              <a:t>the variables' </a:t>
            </a:r>
            <a:r>
              <a:rPr lang="en-US" dirty="0" smtClean="0">
                <a:latin typeface="Century Schoolbook" panose="02040604050505020304" pitchFamily="18" charset="0"/>
              </a:rPr>
              <a:t>values: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entury Schoolbook" panose="02040604050505020304" pitchFamily="18" charset="0"/>
              </a:rPr>
              <a:t>There </a:t>
            </a:r>
            <a:r>
              <a:rPr lang="en-US" sz="2200" dirty="0">
                <a:latin typeface="Century Schoolbook" panose="02040604050505020304" pitchFamily="18" charset="0"/>
              </a:rPr>
              <a:t>is one outlier in the `</a:t>
            </a:r>
            <a:r>
              <a:rPr lang="en-US" sz="2200" dirty="0" err="1">
                <a:latin typeface="Century Schoolbook" panose="02040604050505020304" pitchFamily="18" charset="0"/>
              </a:rPr>
              <a:t>Avg_Temp</a:t>
            </a:r>
            <a:r>
              <a:rPr lang="en-US" sz="2200" dirty="0">
                <a:latin typeface="Century Schoolbook" panose="02040604050505020304" pitchFamily="18" charset="0"/>
              </a:rPr>
              <a:t>` variable at `-18.9</a:t>
            </a:r>
            <a:r>
              <a:rPr lang="en-US" sz="2200" dirty="0" smtClean="0">
                <a:latin typeface="Century Schoolbook" panose="02040604050505020304" pitchFamily="18" charset="0"/>
              </a:rPr>
              <a:t>°`.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entury Schoolbook" panose="02040604050505020304" pitchFamily="18" charset="0"/>
              </a:rPr>
              <a:t>The </a:t>
            </a:r>
            <a:r>
              <a:rPr lang="en-US" sz="2200" dirty="0">
                <a:latin typeface="Century Schoolbook" panose="02040604050505020304" pitchFamily="18" charset="0"/>
              </a:rPr>
              <a:t>`revenue` from many </a:t>
            </a:r>
            <a:r>
              <a:rPr lang="en-US" sz="2200" dirty="0" err="1">
                <a:latin typeface="Century Schoolbook" panose="02040604050505020304" pitchFamily="18" charset="0"/>
              </a:rPr>
              <a:t>Outlet_IDs</a:t>
            </a:r>
            <a:r>
              <a:rPr lang="en-US" sz="2200" dirty="0">
                <a:latin typeface="Century Schoolbook" panose="02040604050505020304" pitchFamily="18" charset="0"/>
              </a:rPr>
              <a:t>, across the different </a:t>
            </a:r>
            <a:r>
              <a:rPr lang="en-US" sz="2200" dirty="0" err="1">
                <a:latin typeface="Century Schoolbook" panose="02040604050505020304" pitchFamily="18" charset="0"/>
              </a:rPr>
              <a:t>Section_IDs</a:t>
            </a:r>
            <a:r>
              <a:rPr lang="en-US" sz="2200" dirty="0">
                <a:latin typeface="Century Schoolbook" panose="02040604050505020304" pitchFamily="18" charset="0"/>
              </a:rPr>
              <a:t>, are over the IQR range, showing that they are profitable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entury Schoolbook" panose="02040604050505020304" pitchFamily="18" charset="0"/>
              </a:rPr>
              <a:t>There </a:t>
            </a:r>
            <a:r>
              <a:rPr lang="en-US" sz="2200" dirty="0">
                <a:latin typeface="Century Schoolbook" panose="02040604050505020304" pitchFamily="18" charset="0"/>
              </a:rPr>
              <a:t>are outliers on both sides of the expected unemployment rate across the different outlets over the </a:t>
            </a:r>
            <a:r>
              <a:rPr lang="en-US" sz="2200" dirty="0" smtClean="0">
                <a:latin typeface="Century Schoolbook" panose="02040604050505020304" pitchFamily="18" charset="0"/>
              </a:rPr>
              <a:t>weeks.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Century Schoolbook" panose="02040604050505020304" pitchFamily="18" charset="0"/>
              </a:rPr>
              <a:t>Outliers </a:t>
            </a:r>
            <a:r>
              <a:rPr lang="en-US" sz="2200" dirty="0">
                <a:latin typeface="Century Schoolbook" panose="02040604050505020304" pitchFamily="18" charset="0"/>
              </a:rPr>
              <a:t>in the promotional discounts are expected, as </a:t>
            </a:r>
            <a:r>
              <a:rPr lang="en-US" sz="2200" dirty="0" err="1">
                <a:latin typeface="Century Schoolbook" panose="02040604050505020304" pitchFamily="18" charset="0"/>
              </a:rPr>
              <a:t>atleast</a:t>
            </a:r>
            <a:r>
              <a:rPr lang="en-US" sz="2200" dirty="0">
                <a:latin typeface="Century Schoolbook" panose="02040604050505020304" pitchFamily="18" charset="0"/>
              </a:rPr>
              <a:t> 50% of the values is 0</a:t>
            </a:r>
            <a:r>
              <a:rPr lang="en-US" sz="2200" dirty="0" smtClean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As none of the outliers </a:t>
            </a:r>
            <a:r>
              <a:rPr lang="en-US" dirty="0" smtClean="0">
                <a:latin typeface="Century Schoolbook" panose="02040604050505020304" pitchFamily="18" charset="0"/>
              </a:rPr>
              <a:t>seem </a:t>
            </a:r>
            <a:r>
              <a:rPr lang="en-US" dirty="0">
                <a:latin typeface="Century Schoolbook" panose="02040604050505020304" pitchFamily="18" charset="0"/>
              </a:rPr>
              <a:t>like data-entry errors, </a:t>
            </a:r>
            <a:r>
              <a:rPr lang="en-US" dirty="0" smtClean="0">
                <a:latin typeface="Century Schoolbook" panose="02040604050505020304" pitchFamily="18" charset="0"/>
              </a:rPr>
              <a:t>They are not treated.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3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29" y="764373"/>
            <a:ext cx="11355371" cy="1293028"/>
          </a:xfrm>
        </p:spPr>
        <p:txBody>
          <a:bodyPr/>
          <a:lstStyle/>
          <a:p>
            <a:pPr algn="ctr"/>
            <a:r>
              <a:rPr lang="en-US" u="sng" dirty="0">
                <a:latin typeface="Algerian" panose="04020705040A02060702" pitchFamily="82" charset="0"/>
              </a:rPr>
              <a:t>Visualizations of trends, patterns, and relationships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12" y="2383096"/>
            <a:ext cx="10820400" cy="43287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The following were the observations: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‘Premium’ </a:t>
            </a:r>
            <a:r>
              <a:rPr lang="en-US" dirty="0">
                <a:latin typeface="Century Schoolbook" panose="02040604050505020304" pitchFamily="18" charset="0"/>
              </a:rPr>
              <a:t>category of stores contribute to the largest revenue, secondly followed by the </a:t>
            </a:r>
            <a:r>
              <a:rPr lang="en-US" dirty="0" smtClean="0">
                <a:latin typeface="Century Schoolbook" panose="02040604050505020304" pitchFamily="18" charset="0"/>
              </a:rPr>
              <a:t>‘Standard’ </a:t>
            </a:r>
            <a:r>
              <a:rPr lang="en-US" dirty="0">
                <a:latin typeface="Century Schoolbook" panose="02040604050505020304" pitchFamily="18" charset="0"/>
              </a:rPr>
              <a:t>category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The </a:t>
            </a:r>
            <a:r>
              <a:rPr lang="en-US" dirty="0" smtClean="0">
                <a:latin typeface="Century Schoolbook" panose="02040604050505020304" pitchFamily="18" charset="0"/>
              </a:rPr>
              <a:t>‘special </a:t>
            </a:r>
            <a:r>
              <a:rPr lang="en-US" dirty="0">
                <a:latin typeface="Century Schoolbook" panose="02040604050505020304" pitchFamily="18" charset="0"/>
              </a:rPr>
              <a:t>weeks make more </a:t>
            </a:r>
            <a:r>
              <a:rPr lang="en-US" dirty="0" smtClean="0">
                <a:latin typeface="Century Schoolbook" panose="02040604050505020304" pitchFamily="18" charset="0"/>
              </a:rPr>
              <a:t>revenue’ </a:t>
            </a:r>
            <a:r>
              <a:rPr lang="en-US" dirty="0">
                <a:latin typeface="Century Schoolbook" panose="02040604050505020304" pitchFamily="18" charset="0"/>
              </a:rPr>
              <a:t>than the non-special weeks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All the rest of the numeric variables were ‘evenly distributed’ w.r.t weekly sales.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 Schoolbook" panose="02040604050505020304" pitchFamily="18" charset="0"/>
              </a:rPr>
              <a:t>Hence</a:t>
            </a:r>
            <a:r>
              <a:rPr lang="en-US" b="1" dirty="0">
                <a:latin typeface="Century Schoolbook" panose="02040604050505020304" pitchFamily="18" charset="0"/>
              </a:rPr>
              <a:t>, to improve sales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Sales </a:t>
            </a:r>
            <a:r>
              <a:rPr lang="en-US" dirty="0">
                <a:latin typeface="Century Schoolbook" panose="02040604050505020304" pitchFamily="18" charset="0"/>
              </a:rPr>
              <a:t>in the `Premium category` could be targeted and marketed for </a:t>
            </a:r>
            <a:r>
              <a:rPr lang="en-US" dirty="0" smtClean="0">
                <a:latin typeface="Century Schoolbook" panose="02040604050505020304" pitchFamily="18" charset="0"/>
              </a:rPr>
              <a:t>growth.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More </a:t>
            </a:r>
            <a:r>
              <a:rPr lang="en-US" dirty="0">
                <a:latin typeface="Century Schoolbook" panose="02040604050505020304" pitchFamily="18" charset="0"/>
              </a:rPr>
              <a:t>attractive offers and discounts can be offered during the special weeks to improve overall sales.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2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61" y="1080641"/>
            <a:ext cx="10820400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Key trends and observations on revenue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374" y="2373669"/>
            <a:ext cx="10820400" cy="487554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The weekly sales revenue for all given weeks are in the order of their </a:t>
            </a:r>
            <a:r>
              <a:rPr lang="en-US" dirty="0" err="1" smtClean="0">
                <a:latin typeface="Century Schoolbook" panose="02040604050505020304" pitchFamily="18" charset="0"/>
              </a:rPr>
              <a:t>Outlet_IDs</a:t>
            </a:r>
            <a:r>
              <a:rPr lang="en-US" dirty="0" smtClean="0">
                <a:latin typeface="Century Schoolbook" panose="02040604050505020304" pitchFamily="18" charset="0"/>
              </a:rPr>
              <a:t> - 1001 has largest revenue, followed by 1002, and lastly by 1045.</a:t>
            </a:r>
          </a:p>
          <a:p>
            <a:r>
              <a:rPr lang="en-US" dirty="0" smtClean="0">
                <a:latin typeface="Century Schoolbook" panose="02040604050505020304" pitchFamily="18" charset="0"/>
              </a:rPr>
              <a:t> The three largest peaks are at 2015-12-24, 2016-12-23, 2015-11-26, all on </a:t>
            </a:r>
            <a:r>
              <a:rPr lang="en-US" dirty="0" err="1" smtClean="0">
                <a:latin typeface="Century Schoolbook" panose="02040604050505020304" pitchFamily="18" charset="0"/>
              </a:rPr>
              <a:t>Outlet_ID</a:t>
            </a:r>
            <a:r>
              <a:rPr lang="en-US" dirty="0" smtClean="0">
                <a:latin typeface="Century Schoolbook" panose="02040604050505020304" pitchFamily="18" charset="0"/>
              </a:rPr>
              <a:t> 1001, with values 2746, 2611 and 2249.</a:t>
            </a:r>
          </a:p>
          <a:p>
            <a:r>
              <a:rPr lang="en-US" dirty="0" smtClean="0">
                <a:latin typeface="Century Schoolbook" panose="02040604050505020304" pitchFamily="18" charset="0"/>
              </a:rPr>
              <a:t>The </a:t>
            </a:r>
            <a:r>
              <a:rPr lang="en-US" dirty="0" err="1" smtClean="0">
                <a:latin typeface="Century Schoolbook" panose="02040604050505020304" pitchFamily="18" charset="0"/>
              </a:rPr>
              <a:t>larget</a:t>
            </a:r>
            <a:r>
              <a:rPr lang="en-US" dirty="0" smtClean="0">
                <a:latin typeface="Century Schoolbook" panose="02040604050505020304" pitchFamily="18" charset="0"/>
              </a:rPr>
              <a:t> 2 peaks of outlet-wise monthly sales are by 1020 on December 2015 and December 2016.</a:t>
            </a:r>
          </a:p>
          <a:p>
            <a:r>
              <a:rPr lang="en-US" dirty="0" smtClean="0">
                <a:latin typeface="Century Schoolbook" panose="02040604050505020304" pitchFamily="18" charset="0"/>
              </a:rPr>
              <a:t>Outlet-wise yearly peaks - 1014 in 2015, 1004 in 2016 and 2017.</a:t>
            </a:r>
          </a:p>
          <a:p>
            <a:r>
              <a:rPr lang="en-US" dirty="0" smtClean="0">
                <a:latin typeface="Century Schoolbook" panose="02040604050505020304" pitchFamily="18" charset="0"/>
              </a:rPr>
              <a:t> Section-wise peak - 2015-11-26 by </a:t>
            </a:r>
            <a:r>
              <a:rPr lang="en-US" dirty="0" err="1" smtClean="0">
                <a:latin typeface="Century Schoolbook" panose="02040604050505020304" pitchFamily="18" charset="0"/>
              </a:rPr>
              <a:t>Section_ID</a:t>
            </a:r>
            <a:r>
              <a:rPr lang="en-US" dirty="0" smtClean="0">
                <a:latin typeface="Century Schoolbook" panose="02040604050505020304" pitchFamily="18" charset="0"/>
              </a:rPr>
              <a:t> 720 in </a:t>
            </a:r>
            <a:r>
              <a:rPr lang="en-US" dirty="0" err="1" smtClean="0">
                <a:latin typeface="Century Schoolbook" panose="02040604050505020304" pitchFamily="18" charset="0"/>
              </a:rPr>
              <a:t>Outlet_ID</a:t>
            </a:r>
            <a:r>
              <a:rPr lang="en-US" dirty="0" smtClean="0">
                <a:latin typeface="Century Schoolbook" panose="02040604050505020304" pitchFamily="18" charset="0"/>
              </a:rPr>
              <a:t> 1010. The second largest peak is by the same </a:t>
            </a:r>
            <a:r>
              <a:rPr lang="en-US" dirty="0" err="1" smtClean="0">
                <a:latin typeface="Century Schoolbook" panose="02040604050505020304" pitchFamily="18" charset="0"/>
              </a:rPr>
              <a:t>section_id</a:t>
            </a:r>
            <a:r>
              <a:rPr lang="en-US" dirty="0" smtClean="0">
                <a:latin typeface="Century Schoolbook" panose="02040604050505020304" pitchFamily="18" charset="0"/>
              </a:rPr>
              <a:t> at </a:t>
            </a:r>
            <a:r>
              <a:rPr lang="en-US" dirty="0" err="1" smtClean="0">
                <a:latin typeface="Century Schoolbook" panose="02040604050505020304" pitchFamily="18" charset="0"/>
              </a:rPr>
              <a:t>Outlet_ID</a:t>
            </a:r>
            <a:r>
              <a:rPr lang="en-US" dirty="0" smtClean="0">
                <a:latin typeface="Century Schoolbook" panose="02040604050505020304" pitchFamily="18" charset="0"/>
              </a:rPr>
              <a:t> 1035.</a:t>
            </a:r>
          </a:p>
          <a:p>
            <a:r>
              <a:rPr lang="en-US" dirty="0" smtClean="0">
                <a:latin typeface="Century Schoolbook" panose="02040604050505020304" pitchFamily="18" charset="0"/>
              </a:rPr>
              <a:t>Link to Visualizations on Tableau: </a:t>
            </a:r>
            <a:r>
              <a:rPr lang="en-IN" dirty="0"/>
              <a:t> </a:t>
            </a:r>
            <a:r>
              <a:rPr lang="en-IN" dirty="0">
                <a:hlinkClick r:id="rId2"/>
              </a:rPr>
              <a:t>https://public.tableau.com/app/profile/shruti.sharada.s/viz/Navsoft_Test/Outlet-wiseWeeklySales?publish=yes</a:t>
            </a:r>
            <a:r>
              <a:rPr lang="en-IN" dirty="0"/>
              <a:t>)</a:t>
            </a:r>
            <a:endParaRPr lang="en-US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067" y="1160298"/>
            <a:ext cx="8610600" cy="129302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anose="04020705040A02060702" pitchFamily="82" charset="0"/>
              </a:rPr>
              <a:t>REVENUE TRENDS - 2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33925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Maximum </a:t>
            </a:r>
            <a:r>
              <a:rPr lang="en-US" dirty="0">
                <a:latin typeface="Century Schoolbook" panose="02040604050505020304" pitchFamily="18" charset="0"/>
              </a:rPr>
              <a:t>revenue overall is by </a:t>
            </a:r>
            <a:r>
              <a:rPr lang="en-US" dirty="0" err="1">
                <a:latin typeface="Century Schoolbook" panose="02040604050505020304" pitchFamily="18" charset="0"/>
              </a:rPr>
              <a:t>Outlet_ID</a:t>
            </a:r>
            <a:r>
              <a:rPr lang="en-US" dirty="0">
                <a:latin typeface="Century Schoolbook" panose="02040604050505020304" pitchFamily="18" charset="0"/>
              </a:rPr>
              <a:t> 1020. The top 5 performing outlets are 1020, 1004, 1014, 1013 and 1002.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The </a:t>
            </a:r>
            <a:r>
              <a:rPr lang="en-US" dirty="0">
                <a:latin typeface="Century Schoolbook" panose="02040604050505020304" pitchFamily="18" charset="0"/>
              </a:rPr>
              <a:t>mean top performing outlets are same as the overall top performing outlets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The </a:t>
            </a:r>
            <a:r>
              <a:rPr lang="en-US" dirty="0">
                <a:latin typeface="Century Schoolbook" panose="02040604050505020304" pitchFamily="18" charset="0"/>
              </a:rPr>
              <a:t>top-performing departments are </a:t>
            </a:r>
            <a:r>
              <a:rPr lang="en-US" dirty="0" smtClean="0">
                <a:latin typeface="Century Schoolbook" panose="02040604050505020304" pitchFamily="18" charset="0"/>
              </a:rPr>
              <a:t>920, 950, 380, 720 and 650.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The </a:t>
            </a:r>
            <a:r>
              <a:rPr lang="en-US" dirty="0">
                <a:latin typeface="Century Schoolbook" panose="02040604050505020304" pitchFamily="18" charset="0"/>
              </a:rPr>
              <a:t>least performing </a:t>
            </a:r>
            <a:r>
              <a:rPr lang="en-US" dirty="0" err="1">
                <a:latin typeface="Century Schoolbook" panose="02040604050505020304" pitchFamily="18" charset="0"/>
              </a:rPr>
              <a:t>deparetments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are 510, 390, 780, 430 and 470.</a:t>
            </a: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entury Schoolbook" panose="02040604050505020304" pitchFamily="18" charset="0"/>
              </a:rPr>
              <a:t> Through </a:t>
            </a:r>
            <a:r>
              <a:rPr lang="en-US" dirty="0">
                <a:latin typeface="Century Schoolbook" panose="02040604050505020304" pitchFamily="18" charset="0"/>
              </a:rPr>
              <a:t>the above trend-line, we can observe that December is the most </a:t>
            </a:r>
            <a:r>
              <a:rPr lang="en-US" dirty="0" smtClean="0">
                <a:latin typeface="Century Schoolbook" panose="02040604050505020304" pitchFamily="18" charset="0"/>
              </a:rPr>
              <a:t>    performing </a:t>
            </a:r>
            <a:r>
              <a:rPr lang="en-US" dirty="0">
                <a:latin typeface="Century Schoolbook" panose="02040604050505020304" pitchFamily="18" charset="0"/>
              </a:rPr>
              <a:t>month of the year, which agrees with the fact that revenue is more on </a:t>
            </a:r>
            <a:r>
              <a:rPr lang="en-US" dirty="0" err="1">
                <a:latin typeface="Century Schoolbook" panose="02040604050505020304" pitchFamily="18" charset="0"/>
              </a:rPr>
              <a:t>Special_Weeks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999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231</TotalTime>
  <Words>1581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Century Gothic</vt:lpstr>
      <vt:lpstr>Century Schoolbook</vt:lpstr>
      <vt:lpstr>Courier New</vt:lpstr>
      <vt:lpstr>Wingdings</vt:lpstr>
      <vt:lpstr>Vapor Trail</vt:lpstr>
      <vt:lpstr>Navsoft test</vt:lpstr>
      <vt:lpstr>DATASET DESCRIPTION</vt:lpstr>
      <vt:lpstr>Step 1: MERGed THE DATAFRAMES</vt:lpstr>
      <vt:lpstr>Data summary</vt:lpstr>
      <vt:lpstr>MISSING VALUE TREATMENT</vt:lpstr>
      <vt:lpstr>OUTLIERS IDENTIFICATION</vt:lpstr>
      <vt:lpstr>Visualizations of trends, patterns, and relationships</vt:lpstr>
      <vt:lpstr>Key trends and observations on revenue</vt:lpstr>
      <vt:lpstr>REVENUE TRENDS - 2</vt:lpstr>
      <vt:lpstr>Forecasting revenue</vt:lpstr>
      <vt:lpstr>TIMESERIES FORECASTING - 2</vt:lpstr>
      <vt:lpstr>STORE SEGMENTATION USING CLUSTERING</vt:lpstr>
      <vt:lpstr>STORE SEGMENTATION - 2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Navsoft test</dc:title>
  <dc:creator>Vani</dc:creator>
  <cp:lastModifiedBy>Vani</cp:lastModifiedBy>
  <cp:revision>14</cp:revision>
  <dcterms:created xsi:type="dcterms:W3CDTF">2024-12-21T15:18:48Z</dcterms:created>
  <dcterms:modified xsi:type="dcterms:W3CDTF">2024-12-21T19:09:50Z</dcterms:modified>
</cp:coreProperties>
</file>