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7" r:id="rId13"/>
    <p:sldId id="273" r:id="rId14"/>
    <p:sldId id="272" r:id="rId15"/>
    <p:sldId id="274" r:id="rId16"/>
    <p:sldId id="276" r:id="rId17"/>
    <p:sldId id="266" r:id="rId18"/>
    <p:sldId id="268" r:id="rId19"/>
    <p:sldId id="270" r:id="rId20"/>
    <p:sldId id="269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i" initials="V" lastIdx="1" clrIdx="0">
    <p:extLst>
      <p:ext uri="{19B8F6BF-5375-455C-9EA6-DF929625EA0E}">
        <p15:presenceInfo xmlns:p15="http://schemas.microsoft.com/office/powerpoint/2012/main" userId="24aaefcf3bd31b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20T19:45:15.940" idx="1">
    <p:pos x="825" y="3058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hyperlink" Target="https://evalml.alteryx.com/en/stable/autoapi/evalml/demos/diabetes/index.html" TargetMode="External"/><Relationship Id="rId7" Type="http://schemas.openxmlformats.org/officeDocument/2006/relationships/hyperlink" Target="https://evalml.alteryx.com/en/stable/autoapi/evalml/demos/wine/index.html" TargetMode="External"/><Relationship Id="rId2" Type="http://schemas.openxmlformats.org/officeDocument/2006/relationships/hyperlink" Target="https://evalml.alteryx.com/en/stable/autoapi/evalml/demos/churn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valml.alteryx.com/en/stable/autoapi/evalml/demos/weather/index.html" TargetMode="External"/><Relationship Id="rId5" Type="http://schemas.openxmlformats.org/officeDocument/2006/relationships/hyperlink" Target="https://evalml.alteryx.com/en/stable/autoapi/evalml/demos/breast_cancer/index.html" TargetMode="External"/><Relationship Id="rId4" Type="http://schemas.openxmlformats.org/officeDocument/2006/relationships/hyperlink" Target="https://evalml.alteryx.com/en/stable/autoapi/evalml/demos/fraud/index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426" y="9426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AUTOML libraries</a:t>
            </a:r>
            <a:endParaRPr lang="en-IN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63961" y="1627962"/>
            <a:ext cx="9905999" cy="4313139"/>
          </a:xfrm>
        </p:spPr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AutoML</a:t>
            </a:r>
            <a:r>
              <a:rPr lang="en-US" dirty="0" smtClean="0"/>
              <a:t>?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US" sz="2000" b="1" dirty="0" smtClean="0"/>
              <a:t>Automated </a:t>
            </a:r>
            <a:r>
              <a:rPr lang="en-US" sz="2000" b="1" dirty="0"/>
              <a:t>Machine </a:t>
            </a:r>
            <a:r>
              <a:rPr lang="en-US" sz="2000" b="1" dirty="0" smtClean="0"/>
              <a:t>Learning </a:t>
            </a:r>
            <a:r>
              <a:rPr lang="en-US" sz="2000" dirty="0" smtClean="0"/>
              <a:t>(</a:t>
            </a:r>
            <a:r>
              <a:rPr lang="en-US" sz="2000" dirty="0" err="1" smtClean="0"/>
              <a:t>AutoML</a:t>
            </a:r>
            <a:r>
              <a:rPr lang="en-US" sz="2000" dirty="0" smtClean="0"/>
              <a:t>), </a:t>
            </a:r>
            <a:r>
              <a:rPr lang="en-US" sz="2000" dirty="0"/>
              <a:t>refers </a:t>
            </a:r>
            <a:r>
              <a:rPr lang="en-US" sz="2000" dirty="0" smtClean="0"/>
              <a:t>to automating the steps of </a:t>
            </a:r>
            <a:r>
              <a:rPr lang="en-US" sz="2000" dirty="0"/>
              <a:t>data preprocessing, model selection, </a:t>
            </a:r>
            <a:r>
              <a:rPr lang="en-US" sz="2000" dirty="0" smtClean="0"/>
              <a:t>hyper parameter </a:t>
            </a:r>
            <a:r>
              <a:rPr lang="en-US" sz="2000" dirty="0" smtClean="0"/>
              <a:t>tuning, and sometimes, </a:t>
            </a:r>
            <a:r>
              <a:rPr lang="en-US" sz="2000" dirty="0"/>
              <a:t>feature engineering and model </a:t>
            </a:r>
            <a:r>
              <a:rPr lang="en-US" sz="2000" dirty="0" smtClean="0"/>
              <a:t>deployment, involved </a:t>
            </a:r>
            <a:r>
              <a:rPr lang="en-US" sz="2000" dirty="0"/>
              <a:t>in machine </a:t>
            </a:r>
            <a:r>
              <a:rPr lang="en-US" sz="2000" dirty="0" smtClean="0"/>
              <a:t>learning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Why </a:t>
            </a:r>
            <a:r>
              <a:rPr lang="en-US" dirty="0" err="1" smtClean="0"/>
              <a:t>AutoML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Simplify machine learning </a:t>
            </a:r>
            <a:r>
              <a:rPr lang="en-US" dirty="0" smtClean="0"/>
              <a:t>workflows.</a:t>
            </a:r>
          </a:p>
          <a:p>
            <a:pPr lvl="1"/>
            <a:r>
              <a:rPr lang="en-US" dirty="0" smtClean="0"/>
              <a:t>Save manual time </a:t>
            </a:r>
            <a:r>
              <a:rPr lang="en-US" dirty="0"/>
              <a:t>and effort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ridge </a:t>
            </a:r>
            <a:r>
              <a:rPr lang="en-US" dirty="0"/>
              <a:t>the gap between beginners and advanced </a:t>
            </a:r>
            <a:r>
              <a:rPr lang="en-US" dirty="0" smtClean="0"/>
              <a:t>users, and enabling </a:t>
            </a:r>
            <a:r>
              <a:rPr lang="en-US" dirty="0"/>
              <a:t>data scientists and business users</a:t>
            </a:r>
            <a:r>
              <a:rPr lang="en-IN" dirty="0"/>
              <a:t> to work more </a:t>
            </a:r>
            <a:r>
              <a:rPr lang="en-IN" dirty="0" smtClean="0"/>
              <a:t>efficiently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3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0044"/>
            <a:ext cx="9905998" cy="738942"/>
          </a:xfrm>
        </p:spPr>
        <p:txBody>
          <a:bodyPr/>
          <a:lstStyle/>
          <a:p>
            <a:pPr algn="ctr"/>
            <a:r>
              <a:rPr lang="en-US" dirty="0" smtClean="0"/>
              <a:t>AUTOGLUON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68914"/>
              </p:ext>
            </p:extLst>
          </p:nvPr>
        </p:nvGraphicFramePr>
        <p:xfrm>
          <a:off x="1319886" y="4569905"/>
          <a:ext cx="9945278" cy="1955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39">
                  <a:extLst>
                    <a:ext uri="{9D8B030D-6E8A-4147-A177-3AD203B41FA5}">
                      <a16:colId xmlns:a16="http://schemas.microsoft.com/office/drawing/2014/main" val="1628478973"/>
                    </a:ext>
                  </a:extLst>
                </a:gridCol>
                <a:gridCol w="4972639">
                  <a:extLst>
                    <a:ext uri="{9D8B030D-6E8A-4147-A177-3AD203B41FA5}">
                      <a16:colId xmlns:a16="http://schemas.microsoft.com/office/drawing/2014/main" val="189297671"/>
                    </a:ext>
                  </a:extLst>
                </a:gridCol>
              </a:tblGrid>
              <a:tr h="5017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970977"/>
                  </a:ext>
                </a:extLst>
              </a:tr>
              <a:tr h="438017">
                <a:tc>
                  <a:txBody>
                    <a:bodyPr/>
                    <a:lstStyle/>
                    <a:p>
                      <a:r>
                        <a:rPr lang="en-US" dirty="0" smtClean="0"/>
                        <a:t>Simple,</a:t>
                      </a:r>
                      <a:r>
                        <a:rPr lang="en-US" baseline="0" dirty="0" smtClean="0"/>
                        <a:t> straightforward and short codes. Can process categorical variables automatically.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Special data frames, processing required for time-series forecasting, text, image</a:t>
                      </a:r>
                      <a:r>
                        <a:rPr lang="en-US" baseline="0" dirty="0" smtClean="0"/>
                        <a:t> tasks.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599961"/>
                  </a:ext>
                </a:extLst>
              </a:tr>
              <a:tr h="813460">
                <a:tc>
                  <a:txBody>
                    <a:bodyPr/>
                    <a:lstStyle/>
                    <a:p>
                      <a:r>
                        <a:rPr lang="en-US" dirty="0" smtClean="0"/>
                        <a:t>Interpretable </a:t>
                      </a:r>
                      <a:r>
                        <a:rPr lang="en-US" baseline="0" dirty="0" smtClean="0"/>
                        <a:t>summaries, with .</a:t>
                      </a:r>
                      <a:r>
                        <a:rPr lang="en-US" baseline="0" dirty="0" err="1" smtClean="0"/>
                        <a:t>pkl</a:t>
                      </a:r>
                      <a:r>
                        <a:rPr lang="en-US" baseline="0" dirty="0" smtClean="0"/>
                        <a:t> files of all models saved. Leaderboard feature available.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Model customization and feature selection is not supported.</a:t>
                      </a:r>
                      <a:endParaRPr lang="en-I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543065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612" y="958684"/>
            <a:ext cx="5589826" cy="342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8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902" y="311084"/>
            <a:ext cx="9905998" cy="707010"/>
          </a:xfrm>
        </p:spPr>
        <p:txBody>
          <a:bodyPr/>
          <a:lstStyle/>
          <a:p>
            <a:pPr algn="ctr"/>
            <a:r>
              <a:rPr lang="en-US" dirty="0" smtClean="0"/>
              <a:t>PYCARET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6253" y="1140643"/>
            <a:ext cx="9905999" cy="526958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Applications: Classification</a:t>
            </a:r>
            <a:r>
              <a:rPr lang="en-US" dirty="0"/>
              <a:t>, </a:t>
            </a:r>
            <a:r>
              <a:rPr lang="en-US" dirty="0" smtClean="0"/>
              <a:t>Regression</a:t>
            </a:r>
            <a:r>
              <a:rPr lang="en-US" dirty="0"/>
              <a:t>, </a:t>
            </a:r>
            <a:r>
              <a:rPr lang="en-US" dirty="0" smtClean="0"/>
              <a:t>Clustering</a:t>
            </a:r>
            <a:r>
              <a:rPr lang="en-US" dirty="0"/>
              <a:t>, </a:t>
            </a:r>
            <a:r>
              <a:rPr lang="en-US" dirty="0" smtClean="0"/>
              <a:t>Anomaly </a:t>
            </a:r>
            <a:r>
              <a:rPr lang="en-US" dirty="0"/>
              <a:t>detection, NLP, </a:t>
            </a:r>
            <a:r>
              <a:rPr lang="en-US" dirty="0" smtClean="0"/>
              <a:t>Time Series Forecasting</a:t>
            </a:r>
          </a:p>
          <a:p>
            <a:r>
              <a:rPr lang="en-US" dirty="0" smtClean="0"/>
              <a:t>Requires preprocessed data</a:t>
            </a:r>
          </a:p>
          <a:p>
            <a:r>
              <a:rPr lang="en-US" dirty="0" smtClean="0"/>
              <a:t>Hosts its own set of datasets downloadable from package, ‘</a:t>
            </a:r>
            <a:r>
              <a:rPr lang="en-IN" dirty="0"/>
              <a:t>from </a:t>
            </a:r>
            <a:r>
              <a:rPr lang="en-IN" dirty="0" err="1"/>
              <a:t>pycaret.datasets</a:t>
            </a:r>
            <a:r>
              <a:rPr lang="en-IN" dirty="0"/>
              <a:t> import </a:t>
            </a:r>
            <a:r>
              <a:rPr lang="en-IN" dirty="0" err="1" smtClean="0"/>
              <a:t>get_data</a:t>
            </a:r>
            <a:r>
              <a:rPr lang="en-IN" dirty="0" smtClean="0"/>
              <a:t>’</a:t>
            </a:r>
          </a:p>
          <a:p>
            <a:r>
              <a:rPr lang="en-US" dirty="0" smtClean="0"/>
              <a:t>Low-code and beginner friendly</a:t>
            </a:r>
          </a:p>
          <a:p>
            <a:r>
              <a:rPr lang="en-US" dirty="0" smtClean="0"/>
              <a:t>Integrates </a:t>
            </a:r>
            <a:r>
              <a:rPr lang="en-US" dirty="0"/>
              <a:t>well with pandas, </a:t>
            </a:r>
            <a:r>
              <a:rPr lang="en-US" dirty="0" err="1"/>
              <a:t>scikit</a:t>
            </a:r>
            <a:r>
              <a:rPr lang="en-US" dirty="0"/>
              <a:t>-learn, and other Python ML </a:t>
            </a:r>
            <a:r>
              <a:rPr lang="en-US" dirty="0" smtClean="0"/>
              <a:t>libraries</a:t>
            </a:r>
            <a:endParaRPr lang="en-IN" dirty="0" smtClean="0"/>
          </a:p>
          <a:p>
            <a:r>
              <a:rPr lang="en-US" dirty="0" smtClean="0"/>
              <a:t>Uses XAI tools – SHAP, feature importance plot, Residual plot, PDP.</a:t>
            </a:r>
            <a:endParaRPr lang="en-IN" dirty="0"/>
          </a:p>
          <a:p>
            <a:r>
              <a:rPr lang="en-US" dirty="0" smtClean="0"/>
              <a:t>Supports parallel processing, with input parameter, </a:t>
            </a:r>
            <a:r>
              <a:rPr lang="en-US" sz="2200" dirty="0" smtClean="0"/>
              <a:t>‘</a:t>
            </a:r>
            <a:r>
              <a:rPr lang="en-US" sz="2200" dirty="0" err="1" smtClean="0"/>
              <a:t>n_gpus</a:t>
            </a:r>
            <a:r>
              <a:rPr lang="en-US" sz="2200" dirty="0" smtClean="0"/>
              <a:t>’</a:t>
            </a:r>
          </a:p>
          <a:p>
            <a:r>
              <a:rPr lang="en-US" dirty="0" smtClean="0"/>
              <a:t>Model selection and customizations are not supported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77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706" y="128324"/>
            <a:ext cx="9905998" cy="625820"/>
          </a:xfrm>
        </p:spPr>
        <p:txBody>
          <a:bodyPr/>
          <a:lstStyle/>
          <a:p>
            <a:pPr algn="ctr"/>
            <a:r>
              <a:rPr lang="en-US" dirty="0" smtClean="0"/>
              <a:t>LUDWIG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0203" y="754144"/>
            <a:ext cx="9905999" cy="4962018"/>
          </a:xfrm>
        </p:spPr>
        <p:txBody>
          <a:bodyPr>
            <a:normAutofit/>
          </a:bodyPr>
          <a:lstStyle/>
          <a:p>
            <a:r>
              <a:rPr lang="en-US" dirty="0" smtClean="0"/>
              <a:t>Heavy dependency on </a:t>
            </a:r>
            <a:r>
              <a:rPr lang="en-US" b="1" dirty="0" err="1" smtClean="0"/>
              <a:t>Dask</a:t>
            </a:r>
            <a:r>
              <a:rPr lang="en-US" b="1" dirty="0" smtClean="0"/>
              <a:t> </a:t>
            </a:r>
            <a:r>
              <a:rPr lang="en-US" dirty="0" smtClean="0"/>
              <a:t>environment.</a:t>
            </a:r>
          </a:p>
          <a:p>
            <a:pPr fontAlgn="base"/>
            <a:r>
              <a:rPr lang="en-US" dirty="0"/>
              <a:t>Automates </a:t>
            </a:r>
            <a:r>
              <a:rPr lang="en-US" dirty="0" smtClean="0"/>
              <a:t>feature </a:t>
            </a:r>
            <a:r>
              <a:rPr lang="en-US" dirty="0"/>
              <a:t>engineering, model selection, </a:t>
            </a:r>
            <a:r>
              <a:rPr lang="en-US" dirty="0" smtClean="0"/>
              <a:t>hyper parameter </a:t>
            </a:r>
            <a:r>
              <a:rPr lang="en-US" dirty="0"/>
              <a:t>tuning, and evaluation.</a:t>
            </a:r>
          </a:p>
          <a:p>
            <a:pPr fontAlgn="base"/>
            <a:r>
              <a:rPr lang="en-US" dirty="0" smtClean="0"/>
              <a:t>Supports regression, classification, NLP, time-series forecasting, image classification applications.</a:t>
            </a:r>
          </a:p>
          <a:p>
            <a:pPr fontAlgn="base"/>
            <a:r>
              <a:rPr lang="en-US" dirty="0"/>
              <a:t>Supports </a:t>
            </a:r>
            <a:r>
              <a:rPr lang="en-US" b="1" dirty="0"/>
              <a:t>parallel </a:t>
            </a:r>
            <a:r>
              <a:rPr lang="en-US" b="1" dirty="0" smtClean="0"/>
              <a:t>processing </a:t>
            </a:r>
            <a:r>
              <a:rPr lang="en-US" dirty="0" smtClean="0"/>
              <a:t>with a parameter ‘</a:t>
            </a:r>
            <a:r>
              <a:rPr lang="en-US" dirty="0" err="1" smtClean="0"/>
              <a:t>gpus</a:t>
            </a:r>
            <a:r>
              <a:rPr lang="en-US" dirty="0" smtClean="0"/>
              <a:t>’ while initializing the model training.</a:t>
            </a:r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007307"/>
              </p:ext>
            </p:extLst>
          </p:nvPr>
        </p:nvGraphicFramePr>
        <p:xfrm>
          <a:off x="1490203" y="4386695"/>
          <a:ext cx="9595684" cy="202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97842">
                  <a:extLst>
                    <a:ext uri="{9D8B030D-6E8A-4147-A177-3AD203B41FA5}">
                      <a16:colId xmlns:a16="http://schemas.microsoft.com/office/drawing/2014/main" val="2558044353"/>
                    </a:ext>
                  </a:extLst>
                </a:gridCol>
                <a:gridCol w="4797842">
                  <a:extLst>
                    <a:ext uri="{9D8B030D-6E8A-4147-A177-3AD203B41FA5}">
                      <a16:colId xmlns:a16="http://schemas.microsoft.com/office/drawing/2014/main" val="193746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11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IN" dirty="0" smtClean="0"/>
                        <a:t>Low Code and declarative YAML-based configurations.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Lack of</a:t>
                      </a:r>
                      <a:r>
                        <a:rPr lang="en-US" baseline="0" dirty="0" smtClean="0"/>
                        <a:t> customization for model selection, feature selection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23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/>
                        <a:t>Suitable for beginners and experienced users.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as robust as some enterprise-focused libraries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059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Handles multimodal data and</a:t>
                      </a:r>
                      <a:r>
                        <a:rPr lang="en-US" baseline="0" dirty="0" smtClean="0"/>
                        <a:t> provides quick prototyping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</a:t>
                      </a:r>
                      <a:r>
                        <a:rPr lang="en-US" baseline="0" dirty="0" smtClean="0"/>
                        <a:t> support Explainable AI (XAI)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390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17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-28280"/>
            <a:ext cx="9905998" cy="801277"/>
          </a:xfrm>
        </p:spPr>
        <p:txBody>
          <a:bodyPr/>
          <a:lstStyle/>
          <a:p>
            <a:pPr algn="ctr"/>
            <a:r>
              <a:rPr lang="en-US" dirty="0" smtClean="0"/>
              <a:t>EXAMPLE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393" y="584417"/>
            <a:ext cx="5283357" cy="61934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 smtClean="0"/>
              <a:t>Regression and Classification [Tabular data]: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Optional parameter: ‘</a:t>
            </a:r>
            <a:r>
              <a:rPr lang="en-IN" sz="2200" dirty="0" err="1" smtClean="0"/>
              <a:t>user_config</a:t>
            </a:r>
            <a:r>
              <a:rPr lang="en-IN" sz="2200" dirty="0" smtClean="0"/>
              <a:t>’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IN" dirty="0" smtClean="0"/>
              <a:t>Target-type specification for ‘numerical’ label: </a:t>
            </a:r>
            <a:br>
              <a:rPr lang="en-IN" dirty="0" smtClean="0"/>
            </a:br>
            <a:r>
              <a:rPr lang="en-IN" dirty="0" err="1" smtClean="0"/>
              <a:t>user_config</a:t>
            </a:r>
            <a:r>
              <a:rPr lang="en-IN" dirty="0"/>
              <a:t>={'</a:t>
            </a:r>
            <a:r>
              <a:rPr lang="en-IN" dirty="0" err="1"/>
              <a:t>output_features</a:t>
            </a:r>
            <a:r>
              <a:rPr lang="en-IN" dirty="0"/>
              <a:t>': [{'column': '</a:t>
            </a:r>
            <a:r>
              <a:rPr lang="en-IN" dirty="0" err="1"/>
              <a:t>TripType</a:t>
            </a:r>
            <a:r>
              <a:rPr lang="en-IN" dirty="0"/>
              <a:t>', 'name': '</a:t>
            </a:r>
            <a:r>
              <a:rPr lang="en-IN" dirty="0" err="1"/>
              <a:t>TripType</a:t>
            </a:r>
            <a:r>
              <a:rPr lang="en-IN" dirty="0"/>
              <a:t>', 'type': 'category'}]} </a:t>
            </a:r>
            <a:endParaRPr lang="en-IN" dirty="0" smtClean="0"/>
          </a:p>
          <a:p>
            <a:pPr marL="971550" lvl="1" indent="-514350">
              <a:buFont typeface="+mj-lt"/>
              <a:buAutoNum type="romanLcPeriod"/>
            </a:pPr>
            <a:r>
              <a:rPr lang="en-IN" dirty="0" smtClean="0"/>
              <a:t>Metric, target specification:</a:t>
            </a:r>
            <a:br>
              <a:rPr lang="en-IN" dirty="0" smtClean="0"/>
            </a:br>
            <a:r>
              <a:rPr lang="en-IN" dirty="0" err="1"/>
              <a:t>user_config</a:t>
            </a:r>
            <a:r>
              <a:rPr lang="en-IN" dirty="0"/>
              <a:t>={'</a:t>
            </a:r>
            <a:r>
              <a:rPr lang="en-IN" dirty="0" err="1"/>
              <a:t>hyperopt</a:t>
            </a:r>
            <a:r>
              <a:rPr lang="en-IN" dirty="0"/>
              <a:t>': {'goal': 'maximize', 'metric': 'accuracy', '</a:t>
            </a:r>
            <a:r>
              <a:rPr lang="en-IN" dirty="0" err="1"/>
              <a:t>output_feature</a:t>
            </a:r>
            <a:r>
              <a:rPr lang="en-IN" dirty="0"/>
              <a:t>': 'class</a:t>
            </a:r>
            <a:r>
              <a:rPr lang="en-IN" dirty="0" smtClean="0"/>
              <a:t>'}}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26" y="1079265"/>
            <a:ext cx="4545704" cy="18680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39740" y="772997"/>
            <a:ext cx="48076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Text and image data:</a:t>
            </a:r>
          </a:p>
          <a:p>
            <a:r>
              <a:rPr lang="en-US" sz="2200" dirty="0" smtClean="0"/>
              <a:t>Run using </a:t>
            </a:r>
            <a:r>
              <a:rPr lang="en-US" sz="2200" dirty="0" err="1" smtClean="0"/>
              <a:t>config.yaml</a:t>
            </a:r>
            <a:r>
              <a:rPr lang="en-US" sz="2200" dirty="0" smtClean="0"/>
              <a:t> file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23654" b="2429"/>
          <a:stretch/>
        </p:blipFill>
        <p:spPr>
          <a:xfrm>
            <a:off x="9293449" y="1809937"/>
            <a:ext cx="2705301" cy="37424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4170" b="3303"/>
          <a:stretch/>
        </p:blipFill>
        <p:spPr>
          <a:xfrm>
            <a:off x="5926750" y="1921884"/>
            <a:ext cx="3292250" cy="3518551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5860762" y="584417"/>
            <a:ext cx="0" cy="6391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45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3" y="0"/>
            <a:ext cx="9905998" cy="69180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EVALML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119" y="691806"/>
            <a:ext cx="9905999" cy="4411867"/>
          </a:xfrm>
        </p:spPr>
        <p:txBody>
          <a:bodyPr>
            <a:normAutofit/>
          </a:bodyPr>
          <a:lstStyle/>
          <a:p>
            <a:r>
              <a:rPr lang="en-US" sz="2200" dirty="0" smtClean="0"/>
              <a:t>Heavily </a:t>
            </a:r>
            <a:r>
              <a:rPr lang="en-US" sz="2200" dirty="0"/>
              <a:t>dependent on </a:t>
            </a:r>
            <a:r>
              <a:rPr lang="en-US" sz="2200" dirty="0" err="1" smtClean="0"/>
              <a:t>Dask</a:t>
            </a:r>
            <a:r>
              <a:rPr lang="en-US" sz="2200" dirty="0" smtClean="0"/>
              <a:t>, performs </a:t>
            </a:r>
            <a:r>
              <a:rPr lang="en-US" sz="2200" dirty="0"/>
              <a:t>parallel processing using </a:t>
            </a:r>
            <a:r>
              <a:rPr lang="en-US" sz="2200" dirty="0" err="1"/>
              <a:t>Dask</a:t>
            </a:r>
            <a:r>
              <a:rPr lang="en-US" sz="2200" dirty="0"/>
              <a:t> </a:t>
            </a:r>
            <a:r>
              <a:rPr lang="en-US" sz="2200" dirty="0" smtClean="0"/>
              <a:t>clusters.</a:t>
            </a:r>
          </a:p>
          <a:p>
            <a:r>
              <a:rPr lang="en-US" sz="2200" dirty="0"/>
              <a:t>Supports </a:t>
            </a:r>
            <a:r>
              <a:rPr lang="en-US" sz="2200" dirty="0" smtClean="0"/>
              <a:t>data preprocessing, classification </a:t>
            </a:r>
            <a:r>
              <a:rPr lang="en-US" sz="2200" dirty="0"/>
              <a:t>and </a:t>
            </a:r>
            <a:r>
              <a:rPr lang="en-US" sz="2200" dirty="0" smtClean="0"/>
              <a:t>regression</a:t>
            </a:r>
          </a:p>
          <a:p>
            <a:r>
              <a:rPr lang="en-US" sz="2200" dirty="0" smtClean="0"/>
              <a:t>Hosts it’s own set of 6 datasets- </a:t>
            </a:r>
            <a:r>
              <a:rPr lang="en-IN" sz="2200" dirty="0" smtClean="0">
                <a:hlinkClick r:id="rId2"/>
              </a:rPr>
              <a:t>churn</a:t>
            </a:r>
            <a:r>
              <a:rPr lang="en-IN" sz="2200" dirty="0" smtClean="0"/>
              <a:t>, </a:t>
            </a:r>
            <a:r>
              <a:rPr lang="en-IN" sz="2200" dirty="0" smtClean="0">
                <a:hlinkClick r:id="rId3"/>
              </a:rPr>
              <a:t>diabetes</a:t>
            </a:r>
            <a:r>
              <a:rPr lang="en-IN" sz="2200" dirty="0" smtClean="0"/>
              <a:t>, </a:t>
            </a:r>
            <a:r>
              <a:rPr lang="en-IN" sz="2200" dirty="0" smtClean="0">
                <a:hlinkClick r:id="rId4"/>
              </a:rPr>
              <a:t>fraud</a:t>
            </a:r>
            <a:r>
              <a:rPr lang="en-IN" sz="2200" dirty="0"/>
              <a:t>,</a:t>
            </a:r>
            <a:r>
              <a:rPr lang="en-US" sz="2200" dirty="0" smtClean="0"/>
              <a:t> </a:t>
            </a:r>
            <a:r>
              <a:rPr lang="en-IN" sz="2200" dirty="0" err="1" smtClean="0">
                <a:hlinkClick r:id="rId5"/>
              </a:rPr>
              <a:t>breast_cancer</a:t>
            </a:r>
            <a:r>
              <a:rPr lang="en-IN" sz="2200" dirty="0" smtClean="0"/>
              <a:t>, </a:t>
            </a:r>
            <a:r>
              <a:rPr lang="en-IN" sz="2200" dirty="0" smtClean="0">
                <a:hlinkClick r:id="rId6"/>
              </a:rPr>
              <a:t>weather</a:t>
            </a:r>
            <a:r>
              <a:rPr lang="en-IN" sz="2200" dirty="0" smtClean="0"/>
              <a:t>, </a:t>
            </a:r>
            <a:r>
              <a:rPr lang="en-IN" sz="2200" dirty="0" smtClean="0">
                <a:hlinkClick r:id="rId7"/>
              </a:rPr>
              <a:t>wine</a:t>
            </a:r>
            <a:r>
              <a:rPr lang="en-IN" sz="2200" dirty="0" smtClean="0"/>
              <a:t>- importable using extension, ‘</a:t>
            </a:r>
            <a:r>
              <a:rPr lang="en-IN" sz="2200" dirty="0" err="1" smtClean="0"/>
              <a:t>evalml.demos</a:t>
            </a:r>
            <a:r>
              <a:rPr lang="en-IN" sz="2200" dirty="0" smtClean="0"/>
              <a:t>’. </a:t>
            </a:r>
            <a:r>
              <a:rPr lang="en-IN" sz="2200" dirty="0" err="1" smtClean="0"/>
              <a:t>Eg</a:t>
            </a:r>
            <a:r>
              <a:rPr lang="en-IN" sz="2200" dirty="0" smtClean="0"/>
              <a:t>. </a:t>
            </a:r>
            <a:r>
              <a:rPr lang="en-IN" sz="2200" dirty="0" err="1" smtClean="0"/>
              <a:t>evalml.demos.load_churn</a:t>
            </a:r>
            <a:r>
              <a:rPr lang="en-IN" sz="2200" dirty="0" smtClean="0"/>
              <a:t>()</a:t>
            </a:r>
            <a:endParaRPr lang="en-US" sz="2200" dirty="0"/>
          </a:p>
          <a:p>
            <a:r>
              <a:rPr lang="en-US" sz="2200" dirty="0"/>
              <a:t>D</a:t>
            </a:r>
            <a:r>
              <a:rPr lang="en-US" sz="2200" dirty="0" smtClean="0"/>
              <a:t>oes not support high customization needs</a:t>
            </a:r>
          </a:p>
          <a:p>
            <a:r>
              <a:rPr lang="en-US" sz="2200" dirty="0" smtClean="0"/>
              <a:t>Class implementation of the different processes</a:t>
            </a:r>
            <a:endParaRPr lang="en-US" sz="2200" dirty="0"/>
          </a:p>
          <a:p>
            <a:r>
              <a:rPr lang="en-US" sz="2200" dirty="0" smtClean="0"/>
              <a:t>Examples: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8861" y="4267990"/>
            <a:ext cx="90308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/>
              <a:t>class</a:t>
            </a:r>
            <a:r>
              <a:rPr lang="en-IN" i="1" dirty="0"/>
              <a:t> </a:t>
            </a:r>
            <a:r>
              <a:rPr lang="en-IN" dirty="0" err="1"/>
              <a:t>evalml.preprocessing.</a:t>
            </a:r>
            <a:r>
              <a:rPr lang="en-IN" b="1" dirty="0" err="1"/>
              <a:t>TrainingValidationSplit</a:t>
            </a:r>
            <a:r>
              <a:rPr lang="en-IN" dirty="0"/>
              <a:t>(</a:t>
            </a:r>
            <a:r>
              <a:rPr lang="en-IN" i="1" dirty="0" err="1"/>
              <a:t>test_size</a:t>
            </a:r>
            <a:r>
              <a:rPr lang="en-IN" i="1" dirty="0"/>
              <a:t>=None</a:t>
            </a:r>
            <a:r>
              <a:rPr lang="en-IN" dirty="0"/>
              <a:t>, </a:t>
            </a:r>
            <a:r>
              <a:rPr lang="en-IN" i="1" dirty="0" err="1"/>
              <a:t>train_size</a:t>
            </a:r>
            <a:r>
              <a:rPr lang="en-IN" i="1" dirty="0"/>
              <a:t>=None</a:t>
            </a:r>
            <a:r>
              <a:rPr lang="en-IN" dirty="0"/>
              <a:t>, </a:t>
            </a:r>
            <a:r>
              <a:rPr lang="en-IN" i="1" dirty="0"/>
              <a:t>shuffle=False</a:t>
            </a:r>
            <a:r>
              <a:rPr lang="en-IN" dirty="0"/>
              <a:t>, </a:t>
            </a:r>
            <a:r>
              <a:rPr lang="en-IN" i="1" dirty="0"/>
              <a:t>stratify=None</a:t>
            </a:r>
            <a:r>
              <a:rPr lang="en-IN" dirty="0"/>
              <a:t>, </a:t>
            </a:r>
            <a:r>
              <a:rPr lang="en-IN" i="1" dirty="0" err="1"/>
              <a:t>random_seed</a:t>
            </a:r>
            <a:r>
              <a:rPr lang="en-IN" i="1" dirty="0"/>
              <a:t>=0</a:t>
            </a:r>
            <a:r>
              <a:rPr lang="en-IN" dirty="0"/>
              <a:t>)</a:t>
            </a:r>
            <a:endParaRPr lang="en-IN" dirty="0" smtClean="0"/>
          </a:p>
          <a:p>
            <a:endParaRPr lang="en-IN" i="1" dirty="0"/>
          </a:p>
          <a:p>
            <a:r>
              <a:rPr lang="en-IN" i="1" dirty="0" smtClean="0"/>
              <a:t>class</a:t>
            </a:r>
            <a:r>
              <a:rPr lang="en-IN" i="1" dirty="0"/>
              <a:t> </a:t>
            </a:r>
            <a:r>
              <a:rPr lang="en-IN" dirty="0" err="1"/>
              <a:t>evalml.pipelines.</a:t>
            </a:r>
            <a:r>
              <a:rPr lang="en-IN" b="1" dirty="0" err="1"/>
              <a:t>TimeSeriesImputer</a:t>
            </a:r>
            <a:r>
              <a:rPr lang="en-IN" dirty="0"/>
              <a:t>(</a:t>
            </a:r>
            <a:r>
              <a:rPr lang="en-IN" i="1" dirty="0" err="1"/>
              <a:t>categorical_impute_strategy</a:t>
            </a:r>
            <a:r>
              <a:rPr lang="en-IN" i="1" dirty="0"/>
              <a:t>='</a:t>
            </a:r>
            <a:r>
              <a:rPr lang="en-IN" i="1" dirty="0" err="1"/>
              <a:t>forwards_fill</a:t>
            </a:r>
            <a:r>
              <a:rPr lang="en-IN" i="1" dirty="0"/>
              <a:t>'</a:t>
            </a:r>
            <a:r>
              <a:rPr lang="en-IN" dirty="0"/>
              <a:t>, </a:t>
            </a:r>
            <a:r>
              <a:rPr lang="en-IN" i="1" dirty="0" err="1"/>
              <a:t>numeric_impute_strategy</a:t>
            </a:r>
            <a:r>
              <a:rPr lang="en-IN" i="1" dirty="0"/>
              <a:t>='interpolate'</a:t>
            </a:r>
            <a:r>
              <a:rPr lang="en-IN" dirty="0"/>
              <a:t>, </a:t>
            </a:r>
            <a:r>
              <a:rPr lang="en-IN" i="1" dirty="0" err="1"/>
              <a:t>target_impute_strategy</a:t>
            </a:r>
            <a:r>
              <a:rPr lang="en-IN" i="1" dirty="0"/>
              <a:t>='</a:t>
            </a:r>
            <a:r>
              <a:rPr lang="en-IN" i="1" dirty="0" err="1"/>
              <a:t>forwards_fill</a:t>
            </a:r>
            <a:r>
              <a:rPr lang="en-IN" i="1" dirty="0"/>
              <a:t>'</a:t>
            </a:r>
            <a:r>
              <a:rPr lang="en-IN" dirty="0"/>
              <a:t>, </a:t>
            </a:r>
            <a:r>
              <a:rPr lang="en-IN" i="1" dirty="0" err="1"/>
              <a:t>random_seed</a:t>
            </a:r>
            <a:r>
              <a:rPr lang="en-IN" i="1" dirty="0"/>
              <a:t>=0</a:t>
            </a:r>
            <a:r>
              <a:rPr lang="en-IN" dirty="0"/>
              <a:t>, </a:t>
            </a:r>
            <a:r>
              <a:rPr lang="en-IN" i="1" dirty="0"/>
              <a:t>**</a:t>
            </a:r>
            <a:r>
              <a:rPr lang="en-IN" i="1" dirty="0" err="1"/>
              <a:t>kwargs</a:t>
            </a:r>
            <a:r>
              <a:rPr lang="en-IN" dirty="0" smtClean="0"/>
              <a:t>)</a:t>
            </a:r>
          </a:p>
          <a:p>
            <a:endParaRPr lang="en-US" dirty="0"/>
          </a:p>
          <a:p>
            <a:r>
              <a:rPr lang="en-IN" i="1" dirty="0"/>
              <a:t>class </a:t>
            </a:r>
            <a:r>
              <a:rPr lang="en-IN" dirty="0" err="1"/>
              <a:t>evalml.pipelines.</a:t>
            </a:r>
            <a:r>
              <a:rPr lang="en-IN" b="1" dirty="0" err="1"/>
              <a:t>XGBoostClassifier</a:t>
            </a:r>
            <a:r>
              <a:rPr lang="en-IN" dirty="0"/>
              <a:t>(</a:t>
            </a:r>
            <a:r>
              <a:rPr lang="en-IN" i="1" dirty="0"/>
              <a:t>eta=0.1</a:t>
            </a:r>
            <a:r>
              <a:rPr lang="en-IN" dirty="0"/>
              <a:t>, </a:t>
            </a:r>
            <a:r>
              <a:rPr lang="en-IN" i="1" dirty="0" err="1"/>
              <a:t>max_depth</a:t>
            </a:r>
            <a:r>
              <a:rPr lang="en-IN" i="1" dirty="0"/>
              <a:t>=6</a:t>
            </a:r>
            <a:r>
              <a:rPr lang="en-IN" dirty="0"/>
              <a:t>, </a:t>
            </a:r>
            <a:r>
              <a:rPr lang="en-IN" i="1" dirty="0" err="1"/>
              <a:t>min_child_weight</a:t>
            </a:r>
            <a:r>
              <a:rPr lang="en-IN" i="1" dirty="0"/>
              <a:t>=1</a:t>
            </a:r>
            <a:r>
              <a:rPr lang="en-IN" dirty="0"/>
              <a:t>, </a:t>
            </a:r>
            <a:r>
              <a:rPr lang="en-IN" i="1" dirty="0" err="1"/>
              <a:t>n_estimators</a:t>
            </a:r>
            <a:r>
              <a:rPr lang="en-IN" i="1" dirty="0"/>
              <a:t>=100</a:t>
            </a:r>
            <a:r>
              <a:rPr lang="en-IN" dirty="0"/>
              <a:t>, </a:t>
            </a:r>
            <a:r>
              <a:rPr lang="en-IN" i="1" dirty="0" err="1"/>
              <a:t>random_seed</a:t>
            </a:r>
            <a:r>
              <a:rPr lang="en-IN" i="1" dirty="0"/>
              <a:t>=0</a:t>
            </a:r>
            <a:r>
              <a:rPr lang="en-IN" dirty="0"/>
              <a:t>, </a:t>
            </a:r>
            <a:r>
              <a:rPr lang="en-IN" i="1" dirty="0" err="1"/>
              <a:t>eval_metric</a:t>
            </a:r>
            <a:r>
              <a:rPr lang="en-IN" i="1" dirty="0"/>
              <a:t>='</a:t>
            </a:r>
            <a:r>
              <a:rPr lang="en-IN" i="1" dirty="0" err="1"/>
              <a:t>logloss</a:t>
            </a:r>
            <a:r>
              <a:rPr lang="en-IN" i="1" dirty="0"/>
              <a:t>'</a:t>
            </a:r>
            <a:r>
              <a:rPr lang="en-IN" dirty="0"/>
              <a:t>, </a:t>
            </a:r>
            <a:r>
              <a:rPr lang="en-IN" i="1" dirty="0" err="1"/>
              <a:t>n_jobs</a:t>
            </a:r>
            <a:r>
              <a:rPr lang="en-IN" i="1" dirty="0"/>
              <a:t>=12</a:t>
            </a:r>
            <a:r>
              <a:rPr lang="en-IN" dirty="0"/>
              <a:t>, </a:t>
            </a:r>
            <a:r>
              <a:rPr lang="en-IN" i="1" dirty="0"/>
              <a:t>**</a:t>
            </a:r>
            <a:r>
              <a:rPr lang="en-IN" i="1" dirty="0" err="1"/>
              <a:t>kwargs</a:t>
            </a:r>
            <a:r>
              <a:rPr lang="en-IN" dirty="0"/>
              <a:t>)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640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725864"/>
          </a:xfrm>
        </p:spPr>
        <p:txBody>
          <a:bodyPr/>
          <a:lstStyle/>
          <a:p>
            <a:pPr algn="ctr"/>
            <a:r>
              <a:rPr lang="en-US" dirty="0" smtClean="0"/>
              <a:t>Comparison between the libraries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165613"/>
              </p:ext>
            </p:extLst>
          </p:nvPr>
        </p:nvGraphicFramePr>
        <p:xfrm>
          <a:off x="282787" y="659876"/>
          <a:ext cx="11623250" cy="609013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17733">
                  <a:extLst>
                    <a:ext uri="{9D8B030D-6E8A-4147-A177-3AD203B41FA5}">
                      <a16:colId xmlns:a16="http://schemas.microsoft.com/office/drawing/2014/main" val="677000348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3029644178"/>
                    </a:ext>
                  </a:extLst>
                </a:gridCol>
                <a:gridCol w="1310326">
                  <a:extLst>
                    <a:ext uri="{9D8B030D-6E8A-4147-A177-3AD203B41FA5}">
                      <a16:colId xmlns:a16="http://schemas.microsoft.com/office/drawing/2014/main" val="4045369053"/>
                    </a:ext>
                  </a:extLst>
                </a:gridCol>
                <a:gridCol w="972829">
                  <a:extLst>
                    <a:ext uri="{9D8B030D-6E8A-4147-A177-3AD203B41FA5}">
                      <a16:colId xmlns:a16="http://schemas.microsoft.com/office/drawing/2014/main" val="3760753589"/>
                    </a:ext>
                  </a:extLst>
                </a:gridCol>
                <a:gridCol w="1162325">
                  <a:extLst>
                    <a:ext uri="{9D8B030D-6E8A-4147-A177-3AD203B41FA5}">
                      <a16:colId xmlns:a16="http://schemas.microsoft.com/office/drawing/2014/main" val="2920415654"/>
                    </a:ext>
                  </a:extLst>
                </a:gridCol>
                <a:gridCol w="1117093">
                  <a:extLst>
                    <a:ext uri="{9D8B030D-6E8A-4147-A177-3AD203B41FA5}">
                      <a16:colId xmlns:a16="http://schemas.microsoft.com/office/drawing/2014/main" val="882325930"/>
                    </a:ext>
                  </a:extLst>
                </a:gridCol>
                <a:gridCol w="1338606">
                  <a:extLst>
                    <a:ext uri="{9D8B030D-6E8A-4147-A177-3AD203B41FA5}">
                      <a16:colId xmlns:a16="http://schemas.microsoft.com/office/drawing/2014/main" val="1904125985"/>
                    </a:ext>
                  </a:extLst>
                </a:gridCol>
                <a:gridCol w="1319753">
                  <a:extLst>
                    <a:ext uri="{9D8B030D-6E8A-4147-A177-3AD203B41FA5}">
                      <a16:colId xmlns:a16="http://schemas.microsoft.com/office/drawing/2014/main" val="2625027169"/>
                    </a:ext>
                  </a:extLst>
                </a:gridCol>
                <a:gridCol w="1018095">
                  <a:extLst>
                    <a:ext uri="{9D8B030D-6E8A-4147-A177-3AD203B41FA5}">
                      <a16:colId xmlns:a16="http://schemas.microsoft.com/office/drawing/2014/main" val="4224337854"/>
                    </a:ext>
                  </a:extLst>
                </a:gridCol>
                <a:gridCol w="1018078">
                  <a:extLst>
                    <a:ext uri="{9D8B030D-6E8A-4147-A177-3AD203B41FA5}">
                      <a16:colId xmlns:a16="http://schemas.microsoft.com/office/drawing/2014/main" val="2029159647"/>
                    </a:ext>
                  </a:extLst>
                </a:gridCol>
              </a:tblGrid>
              <a:tr h="68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H2O.ai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TPOT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Auto-</a:t>
                      </a:r>
                      <a:r>
                        <a:rPr lang="en-US" dirty="0" err="1" smtClean="0"/>
                        <a:t>Sklearn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MLBox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AutoKeras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Autogluon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PyCaret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Ludwig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EvalML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445532"/>
                  </a:ext>
                </a:extLst>
              </a:tr>
              <a:tr h="916345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Setup required/</a:t>
                      </a:r>
                      <a:r>
                        <a:rPr lang="en-US" b="0" baseline="0" dirty="0" smtClean="0"/>
                        <a:t>  Limitations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</a:p>
                    <a:p>
                      <a:pPr algn="ctr"/>
                      <a:r>
                        <a:rPr lang="en-US" dirty="0" smtClean="0"/>
                        <a:t>- JRE </a:t>
                      </a:r>
                      <a:r>
                        <a:rPr lang="en-US" dirty="0" err="1" smtClean="0"/>
                        <a:t>env</a:t>
                      </a:r>
                      <a:r>
                        <a:rPr lang="en-US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</a:p>
                    <a:p>
                      <a:pPr algn="ctr"/>
                      <a:r>
                        <a:rPr lang="en-US" dirty="0" smtClean="0"/>
                        <a:t>-GCC,</a:t>
                      </a:r>
                      <a:r>
                        <a:rPr lang="en-US" baseline="0" dirty="0" smtClean="0"/>
                        <a:t> Linux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 - Python</a:t>
                      </a:r>
                      <a:r>
                        <a:rPr lang="en-US" baseline="0" dirty="0" smtClean="0"/>
                        <a:t> 3.10 </a:t>
                      </a:r>
                      <a:r>
                        <a:rPr lang="en-US" baseline="0" dirty="0" err="1" smtClean="0"/>
                        <a:t>env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</a:p>
                    <a:p>
                      <a:pPr algn="ctr"/>
                      <a:r>
                        <a:rPr lang="en-US" dirty="0" smtClean="0"/>
                        <a:t>Python 3.10 </a:t>
                      </a:r>
                      <a:r>
                        <a:rPr lang="en-US" dirty="0" err="1" smtClean="0"/>
                        <a:t>env</a:t>
                      </a:r>
                      <a:r>
                        <a:rPr lang="en-US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Yes-</a:t>
                      </a:r>
                    </a:p>
                    <a:p>
                      <a:pPr algn="ctr"/>
                      <a:r>
                        <a:rPr lang="en-US" baseline="0" dirty="0" err="1" smtClean="0"/>
                        <a:t>Dask</a:t>
                      </a:r>
                      <a:r>
                        <a:rPr lang="en-US" baseline="0" dirty="0" smtClean="0"/>
                        <a:t> cluster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Yes-</a:t>
                      </a:r>
                    </a:p>
                    <a:p>
                      <a:pPr algn="ctr"/>
                      <a:r>
                        <a:rPr lang="en-US" baseline="0" dirty="0" err="1" smtClean="0"/>
                        <a:t>Dask</a:t>
                      </a:r>
                      <a:r>
                        <a:rPr lang="en-US" baseline="0" dirty="0" smtClean="0"/>
                        <a:t> cluster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152911"/>
                  </a:ext>
                </a:extLst>
              </a:tr>
              <a:tr h="641441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Regression/</a:t>
                      </a:r>
                      <a:r>
                        <a:rPr lang="en-US" b="0" baseline="0" dirty="0" smtClean="0"/>
                        <a:t> Classification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</a:p>
                    <a:p>
                      <a:pPr algn="ctr"/>
                      <a:r>
                        <a:rPr lang="en-US" dirty="0" smtClean="0"/>
                        <a:t>(clean data)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</a:p>
                    <a:p>
                      <a:pPr algn="ctr"/>
                      <a:r>
                        <a:rPr lang="en-US" dirty="0" smtClean="0"/>
                        <a:t>(clean data)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185151"/>
                  </a:ext>
                </a:extLst>
              </a:tr>
              <a:tr h="641441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Preprocessing</a:t>
                      </a:r>
                      <a:r>
                        <a:rPr lang="en-US" b="0" baseline="0" dirty="0" smtClean="0"/>
                        <a:t> support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968343"/>
                  </a:ext>
                </a:extLst>
              </a:tr>
              <a:tr h="641441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Cluster</a:t>
                      </a:r>
                      <a:r>
                        <a:rPr lang="en-US" b="0" baseline="0" dirty="0" smtClean="0"/>
                        <a:t>ing</a:t>
                      </a:r>
                    </a:p>
                    <a:p>
                      <a:pPr algn="l"/>
                      <a:r>
                        <a:rPr lang="en-US" b="0" baseline="0" dirty="0" smtClean="0"/>
                        <a:t>support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19556"/>
                  </a:ext>
                </a:extLst>
              </a:tr>
              <a:tr h="641441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Customization</a:t>
                      </a:r>
                      <a:r>
                        <a:rPr lang="en-IN" b="0" dirty="0" smtClean="0"/>
                        <a:t> support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44672"/>
                  </a:ext>
                </a:extLst>
              </a:tr>
              <a:tr h="641441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Explainable</a:t>
                      </a:r>
                      <a:r>
                        <a:rPr lang="en-US" b="0" baseline="0" dirty="0" smtClean="0"/>
                        <a:t> AI (XAI)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(Easy</a:t>
                      </a:r>
                      <a:r>
                        <a:rPr lang="en-US" baseline="0" dirty="0" smtClean="0"/>
                        <a:t> integration)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69618"/>
                  </a:ext>
                </a:extLst>
              </a:tr>
              <a:tr h="641441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Parallel processing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Dask</a:t>
                      </a:r>
                      <a:r>
                        <a:rPr lang="en-US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998209"/>
                  </a:ext>
                </a:extLst>
              </a:tr>
              <a:tr h="641441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Unique feature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Big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Customization</a:t>
                      </a:r>
                      <a:r>
                        <a:rPr lang="en-US" baseline="0" dirty="0" smtClean="0"/>
                        <a:t> support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Scoping, </a:t>
                      </a:r>
                      <a:r>
                        <a:rPr lang="en-US" dirty="0" err="1" smtClean="0"/>
                        <a:t>PoC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Deep Learning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Multimodal</a:t>
                      </a:r>
                      <a:r>
                        <a:rPr lang="en-US" baseline="0" dirty="0" smtClean="0"/>
                        <a:t> input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Multiple</a:t>
                      </a:r>
                    </a:p>
                    <a:p>
                      <a:pPr algn="ctr"/>
                      <a:r>
                        <a:rPr lang="en-US" baseline="0" dirty="0" smtClean="0"/>
                        <a:t>applications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YAML-based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Parallel process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058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67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771" y="358636"/>
            <a:ext cx="9905998" cy="709769"/>
          </a:xfrm>
        </p:spPr>
        <p:txBody>
          <a:bodyPr/>
          <a:lstStyle/>
          <a:p>
            <a:pPr algn="ctr"/>
            <a:r>
              <a:rPr lang="en-US" dirty="0" smtClean="0"/>
              <a:t>MODEL-METRICS COMPARISON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327705"/>
              </p:ext>
            </p:extLst>
          </p:nvPr>
        </p:nvGraphicFramePr>
        <p:xfrm>
          <a:off x="1372904" y="1681881"/>
          <a:ext cx="9892865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557">
                  <a:extLst>
                    <a:ext uri="{9D8B030D-6E8A-4147-A177-3AD203B41FA5}">
                      <a16:colId xmlns:a16="http://schemas.microsoft.com/office/drawing/2014/main" val="2242985565"/>
                    </a:ext>
                  </a:extLst>
                </a:gridCol>
                <a:gridCol w="1839589">
                  <a:extLst>
                    <a:ext uri="{9D8B030D-6E8A-4147-A177-3AD203B41FA5}">
                      <a16:colId xmlns:a16="http://schemas.microsoft.com/office/drawing/2014/main" val="886012356"/>
                    </a:ext>
                  </a:extLst>
                </a:gridCol>
                <a:gridCol w="1978573">
                  <a:extLst>
                    <a:ext uri="{9D8B030D-6E8A-4147-A177-3AD203B41FA5}">
                      <a16:colId xmlns:a16="http://schemas.microsoft.com/office/drawing/2014/main" val="1922871064"/>
                    </a:ext>
                  </a:extLst>
                </a:gridCol>
                <a:gridCol w="1978573">
                  <a:extLst>
                    <a:ext uri="{9D8B030D-6E8A-4147-A177-3AD203B41FA5}">
                      <a16:colId xmlns:a16="http://schemas.microsoft.com/office/drawing/2014/main" val="2746993049"/>
                    </a:ext>
                  </a:extLst>
                </a:gridCol>
                <a:gridCol w="1978573">
                  <a:extLst>
                    <a:ext uri="{9D8B030D-6E8A-4147-A177-3AD203B41FA5}">
                      <a16:colId xmlns:a16="http://schemas.microsoft.com/office/drawing/2014/main" val="2827942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Model-metrics</a:t>
                      </a:r>
                      <a:r>
                        <a:rPr lang="en-US" baseline="0" dirty="0" smtClean="0"/>
                        <a:t> / </a:t>
                      </a:r>
                      <a:r>
                        <a:rPr lang="en-US" dirty="0" smtClean="0"/>
                        <a:t>Libraries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H2O.ai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Autogluon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PyCaret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89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Regression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Gradient Boosting Machine</a:t>
                      </a:r>
                      <a:r>
                        <a:rPr lang="en-US" baseline="0" dirty="0" smtClean="0"/>
                        <a:t> (GBM)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AdaBoostRegressor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WeightedEnsemble_L2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Neighbors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Regressor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6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Metric</a:t>
                      </a:r>
                      <a:r>
                        <a:rPr lang="en-US" baseline="0" dirty="0" smtClean="0"/>
                        <a:t> value (R2)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0.45065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0.89624466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0.720034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0.9847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92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Stacked ensemble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GradientBoostingClassifier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WeightedEnsemble_L2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 Classifier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1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Metric</a:t>
                      </a:r>
                      <a:r>
                        <a:rPr lang="en-US" baseline="0" dirty="0" smtClean="0"/>
                        <a:t> value (accuracy)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0.9566092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0.92334869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0.997449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6052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19526" y="5342022"/>
            <a:ext cx="8999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Regression dataset: Tips.csv from </a:t>
            </a:r>
            <a:r>
              <a:rPr lang="en-US" dirty="0" err="1" smtClean="0"/>
              <a:t>Seaborn</a:t>
            </a:r>
            <a:endParaRPr lang="en-US" dirty="0" smtClean="0"/>
          </a:p>
          <a:p>
            <a:r>
              <a:rPr lang="en-US" dirty="0" smtClean="0"/>
              <a:t>Classification data:  </a:t>
            </a:r>
            <a:r>
              <a:rPr lang="en-IN" dirty="0" smtClean="0"/>
              <a:t>cars_20mpg.csv from </a:t>
            </a:r>
            <a:r>
              <a:rPr lang="en-IN" dirty="0"/>
              <a:t>https://s3.amazonaws.com/h2o-public-test-data/smalldata/junit/cars_20mpg.csv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61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548" y="-28280"/>
            <a:ext cx="9905998" cy="73529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AUTOML ON PLATFORM AND CLOUD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313030"/>
              </p:ext>
            </p:extLst>
          </p:nvPr>
        </p:nvGraphicFramePr>
        <p:xfrm>
          <a:off x="1395167" y="707012"/>
          <a:ext cx="9851010" cy="594306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41835">
                  <a:extLst>
                    <a:ext uri="{9D8B030D-6E8A-4147-A177-3AD203B41FA5}">
                      <a16:colId xmlns:a16="http://schemas.microsoft.com/office/drawing/2014/main" val="2235743166"/>
                    </a:ext>
                  </a:extLst>
                </a:gridCol>
                <a:gridCol w="1641835">
                  <a:extLst>
                    <a:ext uri="{9D8B030D-6E8A-4147-A177-3AD203B41FA5}">
                      <a16:colId xmlns:a16="http://schemas.microsoft.com/office/drawing/2014/main" val="2726080320"/>
                    </a:ext>
                  </a:extLst>
                </a:gridCol>
                <a:gridCol w="1641835">
                  <a:extLst>
                    <a:ext uri="{9D8B030D-6E8A-4147-A177-3AD203B41FA5}">
                      <a16:colId xmlns:a16="http://schemas.microsoft.com/office/drawing/2014/main" val="3070123318"/>
                    </a:ext>
                  </a:extLst>
                </a:gridCol>
                <a:gridCol w="1641835">
                  <a:extLst>
                    <a:ext uri="{9D8B030D-6E8A-4147-A177-3AD203B41FA5}">
                      <a16:colId xmlns:a16="http://schemas.microsoft.com/office/drawing/2014/main" val="2091260014"/>
                    </a:ext>
                  </a:extLst>
                </a:gridCol>
                <a:gridCol w="1641835">
                  <a:extLst>
                    <a:ext uri="{9D8B030D-6E8A-4147-A177-3AD203B41FA5}">
                      <a16:colId xmlns:a16="http://schemas.microsoft.com/office/drawing/2014/main" val="295293471"/>
                    </a:ext>
                  </a:extLst>
                </a:gridCol>
                <a:gridCol w="1641835">
                  <a:extLst>
                    <a:ext uri="{9D8B030D-6E8A-4147-A177-3AD203B41FA5}">
                      <a16:colId xmlns:a16="http://schemas.microsoft.com/office/drawing/2014/main" val="2752552207"/>
                    </a:ext>
                  </a:extLst>
                </a:gridCol>
              </a:tblGrid>
              <a:tr h="850762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Feature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b="1" dirty="0" err="1"/>
                        <a:t>DataRobot</a:t>
                      </a:r>
                      <a:endParaRPr lang="en-IN" sz="1800" b="1" dirty="0"/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Azure </a:t>
                      </a:r>
                      <a:r>
                        <a:rPr lang="en-IN" sz="1800" b="1" dirty="0" err="1"/>
                        <a:t>AutoML</a:t>
                      </a:r>
                      <a:endParaRPr lang="en-IN" sz="1800" b="1" dirty="0"/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AWS </a:t>
                      </a:r>
                      <a:r>
                        <a:rPr lang="en-IN" sz="1800" b="1" dirty="0" err="1"/>
                        <a:t>SageMaker</a:t>
                      </a:r>
                      <a:r>
                        <a:rPr lang="en-IN" sz="1800" b="1" dirty="0"/>
                        <a:t> Autopilot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Google Cloud </a:t>
                      </a:r>
                      <a:r>
                        <a:rPr lang="en-IN" sz="1800" b="1" dirty="0" err="1"/>
                        <a:t>AutoML</a:t>
                      </a:r>
                      <a:endParaRPr lang="en-IN" sz="1800" b="1" dirty="0"/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b="1" dirty="0" err="1"/>
                        <a:t>RapidMiner</a:t>
                      </a:r>
                      <a:endParaRPr lang="en-IN" sz="1800" b="1" dirty="0"/>
                    </a:p>
                  </a:txBody>
                  <a:tcPr marL="12047" marR="12047" marT="6023" marB="6023" anchor="ctr"/>
                </a:tc>
                <a:extLst>
                  <a:ext uri="{0D108BD9-81ED-4DB2-BD59-A6C34878D82A}">
                    <a16:rowId xmlns:a16="http://schemas.microsoft.com/office/drawing/2014/main" val="35176974"/>
                  </a:ext>
                </a:extLst>
              </a:tr>
              <a:tr h="29177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Type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Platform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Cloud Service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Cloud Service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Cloud Service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Platform</a:t>
                      </a:r>
                    </a:p>
                  </a:txBody>
                  <a:tcPr marL="12047" marR="12047" marT="6023" marB="6023" anchor="ctr"/>
                </a:tc>
                <a:extLst>
                  <a:ext uri="{0D108BD9-81ED-4DB2-BD59-A6C34878D82A}">
                    <a16:rowId xmlns:a16="http://schemas.microsoft.com/office/drawing/2014/main" val="3934060653"/>
                  </a:ext>
                </a:extLst>
              </a:tr>
              <a:tr h="850762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Ease of Use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Low-code/no-code with GUI, Python, R APIs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Python SDK, GUI in Azure Studio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Python SDK, GUI in AWS Console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GUI in GCP Console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Drag-and-drop GUI, Python/R integrations</a:t>
                      </a:r>
                    </a:p>
                  </a:txBody>
                  <a:tcPr marL="12047" marR="12047" marT="6023" marB="6023" anchor="ctr"/>
                </a:tc>
                <a:extLst>
                  <a:ext uri="{0D108BD9-81ED-4DB2-BD59-A6C34878D82A}">
                    <a16:rowId xmlns:a16="http://schemas.microsoft.com/office/drawing/2014/main" val="3986020563"/>
                  </a:ext>
                </a:extLst>
              </a:tr>
              <a:tr h="850762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Target Users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Business analysts, data scientists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Developers, data scientists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Developers, data scientists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Developers, data scientists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Business analysts, data scientists</a:t>
                      </a:r>
                    </a:p>
                  </a:txBody>
                  <a:tcPr marL="12047" marR="12047" marT="6023" marB="6023" anchor="ctr"/>
                </a:tc>
                <a:extLst>
                  <a:ext uri="{0D108BD9-81ED-4DB2-BD59-A6C34878D82A}">
                    <a16:rowId xmlns:a16="http://schemas.microsoft.com/office/drawing/2014/main" val="1778914579"/>
                  </a:ext>
                </a:extLst>
              </a:tr>
              <a:tr h="1409755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Applications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Classification, regression, time-series, anomaly detection, clustering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Classification, regression, time-series forecasting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Classification, regression, time-series forecasting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Classification, </a:t>
                      </a:r>
                      <a:r>
                        <a:rPr lang="fr-FR" sz="1800" dirty="0" err="1"/>
                        <a:t>regression</a:t>
                      </a:r>
                      <a:r>
                        <a:rPr lang="fr-FR" sz="1800" dirty="0"/>
                        <a:t>, NLP, image recognition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Classification, regression, time-series, clustering, text mining</a:t>
                      </a:r>
                    </a:p>
                  </a:txBody>
                  <a:tcPr marL="12047" marR="12047" marT="6023" marB="6023" anchor="ctr"/>
                </a:tc>
                <a:extLst>
                  <a:ext uri="{0D108BD9-81ED-4DB2-BD59-A6C34878D82A}">
                    <a16:rowId xmlns:a16="http://schemas.microsoft.com/office/drawing/2014/main" val="3575128678"/>
                  </a:ext>
                </a:extLst>
              </a:tr>
              <a:tr h="1689251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Explainability</a:t>
                      </a:r>
                      <a:r>
                        <a:rPr lang="en-IN" sz="1800" b="1" dirty="0"/>
                        <a:t> (XAI)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Advanced global and local </a:t>
                      </a:r>
                      <a:r>
                        <a:rPr lang="en-US" sz="1800" dirty="0" err="1"/>
                        <a:t>explainability</a:t>
                      </a:r>
                      <a:r>
                        <a:rPr lang="en-US" sz="1800" dirty="0"/>
                        <a:t> with feature impact and SHAP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Global feature importance, SHAP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Feature importance, SHAP explanations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Basic feature importance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Feature importance, decision-making logic, compliance tools</a:t>
                      </a:r>
                    </a:p>
                  </a:txBody>
                  <a:tcPr marL="12047" marR="12047" marT="6023" marB="6023" anchor="ctr"/>
                </a:tc>
                <a:extLst>
                  <a:ext uri="{0D108BD9-81ED-4DB2-BD59-A6C34878D82A}">
                    <a16:rowId xmlns:a16="http://schemas.microsoft.com/office/drawing/2014/main" val="3992445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70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2549"/>
            <a:ext cx="9905998" cy="61274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Comparison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347544"/>
              </p:ext>
            </p:extLst>
          </p:nvPr>
        </p:nvGraphicFramePr>
        <p:xfrm>
          <a:off x="1292242" y="1055802"/>
          <a:ext cx="9851010" cy="553458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41835">
                  <a:extLst>
                    <a:ext uri="{9D8B030D-6E8A-4147-A177-3AD203B41FA5}">
                      <a16:colId xmlns:a16="http://schemas.microsoft.com/office/drawing/2014/main" val="2545268574"/>
                    </a:ext>
                  </a:extLst>
                </a:gridCol>
                <a:gridCol w="1641835">
                  <a:extLst>
                    <a:ext uri="{9D8B030D-6E8A-4147-A177-3AD203B41FA5}">
                      <a16:colId xmlns:a16="http://schemas.microsoft.com/office/drawing/2014/main" val="509069748"/>
                    </a:ext>
                  </a:extLst>
                </a:gridCol>
                <a:gridCol w="1641835">
                  <a:extLst>
                    <a:ext uri="{9D8B030D-6E8A-4147-A177-3AD203B41FA5}">
                      <a16:colId xmlns:a16="http://schemas.microsoft.com/office/drawing/2014/main" val="2863527611"/>
                    </a:ext>
                  </a:extLst>
                </a:gridCol>
                <a:gridCol w="1641835">
                  <a:extLst>
                    <a:ext uri="{9D8B030D-6E8A-4147-A177-3AD203B41FA5}">
                      <a16:colId xmlns:a16="http://schemas.microsoft.com/office/drawing/2014/main" val="1785039798"/>
                    </a:ext>
                  </a:extLst>
                </a:gridCol>
                <a:gridCol w="1641835">
                  <a:extLst>
                    <a:ext uri="{9D8B030D-6E8A-4147-A177-3AD203B41FA5}">
                      <a16:colId xmlns:a16="http://schemas.microsoft.com/office/drawing/2014/main" val="3433347228"/>
                    </a:ext>
                  </a:extLst>
                </a:gridCol>
                <a:gridCol w="1641835">
                  <a:extLst>
                    <a:ext uri="{9D8B030D-6E8A-4147-A177-3AD203B41FA5}">
                      <a16:colId xmlns:a16="http://schemas.microsoft.com/office/drawing/2014/main" val="833393601"/>
                    </a:ext>
                  </a:extLst>
                </a:gridCol>
              </a:tblGrid>
              <a:tr h="32143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Preprocessing</a:t>
                      </a:r>
                      <a:endParaRPr lang="en-IN" sz="1800" b="1" dirty="0"/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Automated feature engineering and data preparation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Automated feature selection, normalization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Automated feature engineering and selection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Automated feature selection, text/image preprocessing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Data cleansing, normalization, and transformation</a:t>
                      </a:r>
                    </a:p>
                  </a:txBody>
                  <a:tcPr marL="12047" marR="12047" marT="6023" marB="6023" anchor="ctr"/>
                </a:tc>
                <a:extLst>
                  <a:ext uri="{0D108BD9-81ED-4DB2-BD59-A6C34878D82A}">
                    <a16:rowId xmlns:a16="http://schemas.microsoft.com/office/drawing/2014/main" val="3391934769"/>
                  </a:ext>
                </a:extLst>
              </a:tr>
              <a:tr h="381697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Best Use Cases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Enterprise-level ML with </a:t>
                      </a:r>
                      <a:r>
                        <a:rPr lang="en-US" sz="1800" dirty="0" err="1"/>
                        <a:t>AutoML</a:t>
                      </a:r>
                      <a:r>
                        <a:rPr lang="en-US" sz="1800" dirty="0"/>
                        <a:t> for quick deployment and monitoring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ML in Azure environments with high integration into Microsoft ecosystem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ML for AWS environments and big data pipelines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NLP, image recognition, and model building within Google Cloud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Enterprise data science, predictive maintenance, customer analytics</a:t>
                      </a:r>
                    </a:p>
                  </a:txBody>
                  <a:tcPr marL="12047" marR="12047" marT="6023" marB="6023" anchor="ctr"/>
                </a:tc>
                <a:extLst>
                  <a:ext uri="{0D108BD9-81ED-4DB2-BD59-A6C34878D82A}">
                    <a16:rowId xmlns:a16="http://schemas.microsoft.com/office/drawing/2014/main" val="1320450284"/>
                  </a:ext>
                </a:extLst>
              </a:tr>
              <a:tr h="261161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Worst Use Cases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Highly customized ML models or niche algorithms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Non-Microsoft ecosystems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Non-AWS ecosystems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Non-Google environments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Complex neural networks, real-time systems</a:t>
                      </a:r>
                    </a:p>
                  </a:txBody>
                  <a:tcPr marL="12047" marR="12047" marT="6023" marB="6023" anchor="ctr"/>
                </a:tc>
                <a:extLst>
                  <a:ext uri="{0D108BD9-81ED-4DB2-BD59-A6C34878D82A}">
                    <a16:rowId xmlns:a16="http://schemas.microsoft.com/office/drawing/2014/main" val="4178474847"/>
                  </a:ext>
                </a:extLst>
              </a:tr>
              <a:tr h="381697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Key Features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AutoML, deployment monitoring, MLOps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Time-series forecasting, integrations with Azure ML pipelines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AutoML</a:t>
                      </a:r>
                      <a:r>
                        <a:rPr lang="en-US" sz="1800" dirty="0"/>
                        <a:t>, real-time inference, integration with AWS services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State-of-the-art NLP and image-based modeling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No-code workflows, </a:t>
                      </a:r>
                      <a:r>
                        <a:rPr lang="en-US" sz="1800" dirty="0" err="1"/>
                        <a:t>AutoML</a:t>
                      </a:r>
                      <a:r>
                        <a:rPr lang="en-US" sz="1800" dirty="0"/>
                        <a:t>, explainable AI, on-premises deployment</a:t>
                      </a:r>
                    </a:p>
                  </a:txBody>
                  <a:tcPr marL="12047" marR="12047" marT="6023" marB="6023" anchor="ctr"/>
                </a:tc>
                <a:extLst>
                  <a:ext uri="{0D108BD9-81ED-4DB2-BD59-A6C34878D82A}">
                    <a16:rowId xmlns:a16="http://schemas.microsoft.com/office/drawing/2014/main" val="373066728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087314"/>
              </p:ext>
            </p:extLst>
          </p:nvPr>
        </p:nvGraphicFramePr>
        <p:xfrm>
          <a:off x="1292242" y="205040"/>
          <a:ext cx="9851010" cy="85076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641835">
                  <a:extLst>
                    <a:ext uri="{9D8B030D-6E8A-4147-A177-3AD203B41FA5}">
                      <a16:colId xmlns:a16="http://schemas.microsoft.com/office/drawing/2014/main" val="4286094593"/>
                    </a:ext>
                  </a:extLst>
                </a:gridCol>
                <a:gridCol w="1641835">
                  <a:extLst>
                    <a:ext uri="{9D8B030D-6E8A-4147-A177-3AD203B41FA5}">
                      <a16:colId xmlns:a16="http://schemas.microsoft.com/office/drawing/2014/main" val="564841541"/>
                    </a:ext>
                  </a:extLst>
                </a:gridCol>
                <a:gridCol w="1641835">
                  <a:extLst>
                    <a:ext uri="{9D8B030D-6E8A-4147-A177-3AD203B41FA5}">
                      <a16:colId xmlns:a16="http://schemas.microsoft.com/office/drawing/2014/main" val="3076973850"/>
                    </a:ext>
                  </a:extLst>
                </a:gridCol>
                <a:gridCol w="1641835">
                  <a:extLst>
                    <a:ext uri="{9D8B030D-6E8A-4147-A177-3AD203B41FA5}">
                      <a16:colId xmlns:a16="http://schemas.microsoft.com/office/drawing/2014/main" val="3524950490"/>
                    </a:ext>
                  </a:extLst>
                </a:gridCol>
                <a:gridCol w="1641835">
                  <a:extLst>
                    <a:ext uri="{9D8B030D-6E8A-4147-A177-3AD203B41FA5}">
                      <a16:colId xmlns:a16="http://schemas.microsoft.com/office/drawing/2014/main" val="3823787764"/>
                    </a:ext>
                  </a:extLst>
                </a:gridCol>
                <a:gridCol w="1641835">
                  <a:extLst>
                    <a:ext uri="{9D8B030D-6E8A-4147-A177-3AD203B41FA5}">
                      <a16:colId xmlns:a16="http://schemas.microsoft.com/office/drawing/2014/main" val="3891737772"/>
                    </a:ext>
                  </a:extLst>
                </a:gridCol>
              </a:tblGrid>
              <a:tr h="850762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Feature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DataRobot</a:t>
                      </a:r>
                      <a:endParaRPr lang="en-IN" sz="1800" b="1" dirty="0"/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Azure </a:t>
                      </a:r>
                      <a:r>
                        <a:rPr lang="en-IN" sz="1800" b="1" dirty="0" err="1"/>
                        <a:t>AutoML</a:t>
                      </a:r>
                      <a:endParaRPr lang="en-IN" sz="1800" b="1" dirty="0"/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AWS </a:t>
                      </a:r>
                      <a:r>
                        <a:rPr lang="en-IN" sz="1800" b="1" dirty="0" err="1"/>
                        <a:t>SageMaker</a:t>
                      </a:r>
                      <a:r>
                        <a:rPr lang="en-IN" sz="1800" b="1" dirty="0"/>
                        <a:t> Autopilot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Google Cloud </a:t>
                      </a:r>
                      <a:r>
                        <a:rPr lang="en-IN" sz="1800" b="1" dirty="0" err="1"/>
                        <a:t>AutoML</a:t>
                      </a:r>
                      <a:endParaRPr lang="en-IN" sz="1800" b="1" dirty="0"/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RapidMiner</a:t>
                      </a:r>
                      <a:endParaRPr lang="en-IN" sz="1800" b="1" dirty="0"/>
                    </a:p>
                  </a:txBody>
                  <a:tcPr marL="12047" marR="12047" marT="6023" marB="6023" anchor="ctr"/>
                </a:tc>
                <a:extLst>
                  <a:ext uri="{0D108BD9-81ED-4DB2-BD59-A6C34878D82A}">
                    <a16:rowId xmlns:a16="http://schemas.microsoft.com/office/drawing/2014/main" val="1266811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83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518614"/>
              </p:ext>
            </p:extLst>
          </p:nvPr>
        </p:nvGraphicFramePr>
        <p:xfrm>
          <a:off x="1269062" y="737178"/>
          <a:ext cx="9595716" cy="243563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599286">
                  <a:extLst>
                    <a:ext uri="{9D8B030D-6E8A-4147-A177-3AD203B41FA5}">
                      <a16:colId xmlns:a16="http://schemas.microsoft.com/office/drawing/2014/main" val="1936862491"/>
                    </a:ext>
                  </a:extLst>
                </a:gridCol>
                <a:gridCol w="1599286">
                  <a:extLst>
                    <a:ext uri="{9D8B030D-6E8A-4147-A177-3AD203B41FA5}">
                      <a16:colId xmlns:a16="http://schemas.microsoft.com/office/drawing/2014/main" val="198586329"/>
                    </a:ext>
                  </a:extLst>
                </a:gridCol>
                <a:gridCol w="1599286">
                  <a:extLst>
                    <a:ext uri="{9D8B030D-6E8A-4147-A177-3AD203B41FA5}">
                      <a16:colId xmlns:a16="http://schemas.microsoft.com/office/drawing/2014/main" val="3154628130"/>
                    </a:ext>
                  </a:extLst>
                </a:gridCol>
                <a:gridCol w="1599286">
                  <a:extLst>
                    <a:ext uri="{9D8B030D-6E8A-4147-A177-3AD203B41FA5}">
                      <a16:colId xmlns:a16="http://schemas.microsoft.com/office/drawing/2014/main" val="1487323329"/>
                    </a:ext>
                  </a:extLst>
                </a:gridCol>
                <a:gridCol w="1599286">
                  <a:extLst>
                    <a:ext uri="{9D8B030D-6E8A-4147-A177-3AD203B41FA5}">
                      <a16:colId xmlns:a16="http://schemas.microsoft.com/office/drawing/2014/main" val="2456754678"/>
                    </a:ext>
                  </a:extLst>
                </a:gridCol>
                <a:gridCol w="1599286">
                  <a:extLst>
                    <a:ext uri="{9D8B030D-6E8A-4147-A177-3AD203B41FA5}">
                      <a16:colId xmlns:a16="http://schemas.microsoft.com/office/drawing/2014/main" val="2975468525"/>
                    </a:ext>
                  </a:extLst>
                </a:gridCol>
              </a:tblGrid>
              <a:tr h="463936">
                <a:tc>
                  <a:txBody>
                    <a:bodyPr/>
                    <a:lstStyle/>
                    <a:p>
                      <a:r>
                        <a:rPr lang="en-IN" sz="1800" b="1" dirty="0"/>
                        <a:t>Clustering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Yes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Limited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No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No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Yes</a:t>
                      </a:r>
                    </a:p>
                  </a:txBody>
                  <a:tcPr marL="12047" marR="12047" marT="6023" marB="6023" anchor="ctr"/>
                </a:tc>
                <a:extLst>
                  <a:ext uri="{0D108BD9-81ED-4DB2-BD59-A6C34878D82A}">
                    <a16:rowId xmlns:a16="http://schemas.microsoft.com/office/drawing/2014/main" val="3784930232"/>
                  </a:ext>
                </a:extLst>
              </a:tr>
              <a:tr h="811873">
                <a:tc>
                  <a:txBody>
                    <a:bodyPr/>
                    <a:lstStyle/>
                    <a:p>
                      <a:r>
                        <a:rPr lang="en-IN" sz="1800" b="1" dirty="0"/>
                        <a:t>Dimensionality Reduction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Yes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Yes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Limited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Limited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Yes</a:t>
                      </a:r>
                    </a:p>
                  </a:txBody>
                  <a:tcPr marL="12047" marR="12047" marT="6023" marB="6023" anchor="ctr"/>
                </a:tc>
                <a:extLst>
                  <a:ext uri="{0D108BD9-81ED-4DB2-BD59-A6C34878D82A}">
                    <a16:rowId xmlns:a16="http://schemas.microsoft.com/office/drawing/2014/main" val="165136454"/>
                  </a:ext>
                </a:extLst>
              </a:tr>
              <a:tr h="1159825">
                <a:tc>
                  <a:txBody>
                    <a:bodyPr/>
                    <a:lstStyle/>
                    <a:p>
                      <a:r>
                        <a:rPr lang="en-IN" sz="1800" b="1" dirty="0"/>
                        <a:t>Integration with Big Data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Yes (e.g., Spark, Hadoop)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Yes (Azure Synapse, Data Lake)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Yes (S3, Redshift, EMR)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Yes (</a:t>
                      </a:r>
                      <a:r>
                        <a:rPr lang="en-IN" sz="1800" dirty="0" err="1"/>
                        <a:t>BigQuery</a:t>
                      </a:r>
                      <a:r>
                        <a:rPr lang="en-IN" sz="1800" dirty="0"/>
                        <a:t>)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Yes (Hadoop, Spark)</a:t>
                      </a:r>
                    </a:p>
                  </a:txBody>
                  <a:tcPr marL="12047" marR="12047" marT="6023" marB="6023" anchor="ctr"/>
                </a:tc>
                <a:extLst>
                  <a:ext uri="{0D108BD9-81ED-4DB2-BD59-A6C34878D82A}">
                    <a16:rowId xmlns:a16="http://schemas.microsoft.com/office/drawing/2014/main" val="19975607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447072"/>
              </p:ext>
            </p:extLst>
          </p:nvPr>
        </p:nvGraphicFramePr>
        <p:xfrm>
          <a:off x="1269062" y="5643138"/>
          <a:ext cx="9595716" cy="1109326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599286">
                  <a:extLst>
                    <a:ext uri="{9D8B030D-6E8A-4147-A177-3AD203B41FA5}">
                      <a16:colId xmlns:a16="http://schemas.microsoft.com/office/drawing/2014/main" val="2428286354"/>
                    </a:ext>
                  </a:extLst>
                </a:gridCol>
                <a:gridCol w="1599286">
                  <a:extLst>
                    <a:ext uri="{9D8B030D-6E8A-4147-A177-3AD203B41FA5}">
                      <a16:colId xmlns:a16="http://schemas.microsoft.com/office/drawing/2014/main" val="731153854"/>
                    </a:ext>
                  </a:extLst>
                </a:gridCol>
                <a:gridCol w="1599286">
                  <a:extLst>
                    <a:ext uri="{9D8B030D-6E8A-4147-A177-3AD203B41FA5}">
                      <a16:colId xmlns:a16="http://schemas.microsoft.com/office/drawing/2014/main" val="172383008"/>
                    </a:ext>
                  </a:extLst>
                </a:gridCol>
                <a:gridCol w="1599286">
                  <a:extLst>
                    <a:ext uri="{9D8B030D-6E8A-4147-A177-3AD203B41FA5}">
                      <a16:colId xmlns:a16="http://schemas.microsoft.com/office/drawing/2014/main" val="2302895694"/>
                    </a:ext>
                  </a:extLst>
                </a:gridCol>
                <a:gridCol w="1599286">
                  <a:extLst>
                    <a:ext uri="{9D8B030D-6E8A-4147-A177-3AD203B41FA5}">
                      <a16:colId xmlns:a16="http://schemas.microsoft.com/office/drawing/2014/main" val="3444105349"/>
                    </a:ext>
                  </a:extLst>
                </a:gridCol>
                <a:gridCol w="1599286">
                  <a:extLst>
                    <a:ext uri="{9D8B030D-6E8A-4147-A177-3AD203B41FA5}">
                      <a16:colId xmlns:a16="http://schemas.microsoft.com/office/drawing/2014/main" val="1205612491"/>
                    </a:ext>
                  </a:extLst>
                </a:gridCol>
              </a:tblGrid>
              <a:tr h="842503">
                <a:tc>
                  <a:txBody>
                    <a:bodyPr/>
                    <a:lstStyle/>
                    <a:p>
                      <a:r>
                        <a:rPr lang="en-IN" sz="1800" b="1" dirty="0"/>
                        <a:t>Parallel Processing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Yes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Yes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Yes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Yes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 (multi-threaded, supports Spark and Hadoop)</a:t>
                      </a:r>
                    </a:p>
                  </a:txBody>
                  <a:tcPr marL="12047" marR="12047" marT="6023" marB="6023" anchor="ctr"/>
                </a:tc>
                <a:extLst>
                  <a:ext uri="{0D108BD9-81ED-4DB2-BD59-A6C34878D82A}">
                    <a16:rowId xmlns:a16="http://schemas.microsoft.com/office/drawing/2014/main" val="82838206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62116"/>
              </p:ext>
            </p:extLst>
          </p:nvPr>
        </p:nvGraphicFramePr>
        <p:xfrm>
          <a:off x="1269062" y="3138120"/>
          <a:ext cx="9595716" cy="2505018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599286">
                  <a:extLst>
                    <a:ext uri="{9D8B030D-6E8A-4147-A177-3AD203B41FA5}">
                      <a16:colId xmlns:a16="http://schemas.microsoft.com/office/drawing/2014/main" val="2761516026"/>
                    </a:ext>
                  </a:extLst>
                </a:gridCol>
                <a:gridCol w="1599286">
                  <a:extLst>
                    <a:ext uri="{9D8B030D-6E8A-4147-A177-3AD203B41FA5}">
                      <a16:colId xmlns:a16="http://schemas.microsoft.com/office/drawing/2014/main" val="3923744533"/>
                    </a:ext>
                  </a:extLst>
                </a:gridCol>
                <a:gridCol w="1599286">
                  <a:extLst>
                    <a:ext uri="{9D8B030D-6E8A-4147-A177-3AD203B41FA5}">
                      <a16:colId xmlns:a16="http://schemas.microsoft.com/office/drawing/2014/main" val="3850967579"/>
                    </a:ext>
                  </a:extLst>
                </a:gridCol>
                <a:gridCol w="1599286">
                  <a:extLst>
                    <a:ext uri="{9D8B030D-6E8A-4147-A177-3AD203B41FA5}">
                      <a16:colId xmlns:a16="http://schemas.microsoft.com/office/drawing/2014/main" val="4241744560"/>
                    </a:ext>
                  </a:extLst>
                </a:gridCol>
                <a:gridCol w="1599286">
                  <a:extLst>
                    <a:ext uri="{9D8B030D-6E8A-4147-A177-3AD203B41FA5}">
                      <a16:colId xmlns:a16="http://schemas.microsoft.com/office/drawing/2014/main" val="2520609636"/>
                    </a:ext>
                  </a:extLst>
                </a:gridCol>
                <a:gridCol w="1599286">
                  <a:extLst>
                    <a:ext uri="{9D8B030D-6E8A-4147-A177-3AD203B41FA5}">
                      <a16:colId xmlns:a16="http://schemas.microsoft.com/office/drawing/2014/main" val="4146233004"/>
                    </a:ext>
                  </a:extLst>
                </a:gridCol>
              </a:tblGrid>
              <a:tr h="200894">
                <a:tc>
                  <a:txBody>
                    <a:bodyPr/>
                    <a:lstStyle/>
                    <a:p>
                      <a:r>
                        <a:rPr lang="en-IN" sz="1800" b="1" dirty="0"/>
                        <a:t>Deployment Options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Cloud, hybrid, or on-premises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Cloud and hybrid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Cloud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Cloud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Cloud, on-premises, and edge</a:t>
                      </a:r>
                    </a:p>
                  </a:txBody>
                  <a:tcPr marL="12047" marR="12047" marT="6023" marB="6023" anchor="ctr"/>
                </a:tc>
                <a:extLst>
                  <a:ext uri="{0D108BD9-81ED-4DB2-BD59-A6C34878D82A}">
                    <a16:rowId xmlns:a16="http://schemas.microsoft.com/office/drawing/2014/main" val="3067019526"/>
                  </a:ext>
                </a:extLst>
              </a:tr>
              <a:tr h="321430">
                <a:tc>
                  <a:txBody>
                    <a:bodyPr/>
                    <a:lstStyle/>
                    <a:p>
                      <a:r>
                        <a:rPr lang="en-IN" sz="1800" b="1" dirty="0" err="1"/>
                        <a:t>Explainability</a:t>
                      </a:r>
                      <a:r>
                        <a:rPr lang="en-IN" sz="1800" b="1" dirty="0"/>
                        <a:t> Tools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SHAP, PDPs, global/local feature analysis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SHAP, global feature importance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SHAP, feature importance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Basic feature importance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SHAP-like feature importance, </a:t>
                      </a:r>
                      <a:r>
                        <a:rPr lang="en-US" sz="1800" dirty="0" smtClean="0"/>
                        <a:t>visuals</a:t>
                      </a:r>
                      <a:endParaRPr lang="en-US" sz="1800" dirty="0"/>
                    </a:p>
                  </a:txBody>
                  <a:tcPr marL="12047" marR="12047" marT="6023" marB="6023" anchor="ctr"/>
                </a:tc>
                <a:extLst>
                  <a:ext uri="{0D108BD9-81ED-4DB2-BD59-A6C34878D82A}">
                    <a16:rowId xmlns:a16="http://schemas.microsoft.com/office/drawing/2014/main" val="2488931279"/>
                  </a:ext>
                </a:extLst>
              </a:tr>
              <a:tr h="140625">
                <a:tc>
                  <a:txBody>
                    <a:bodyPr/>
                    <a:lstStyle/>
                    <a:p>
                      <a:r>
                        <a:rPr lang="en-IN" sz="1800" b="1" dirty="0"/>
                        <a:t>Time-Series Support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Yes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Yes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Yes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Limited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Yes</a:t>
                      </a:r>
                    </a:p>
                  </a:txBody>
                  <a:tcPr marL="12047" marR="12047" marT="6023" marB="6023" anchor="ctr"/>
                </a:tc>
                <a:extLst>
                  <a:ext uri="{0D108BD9-81ED-4DB2-BD59-A6C34878D82A}">
                    <a16:rowId xmlns:a16="http://schemas.microsoft.com/office/drawing/2014/main" val="47219861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957479"/>
              </p:ext>
            </p:extLst>
          </p:nvPr>
        </p:nvGraphicFramePr>
        <p:xfrm>
          <a:off x="1269061" y="0"/>
          <a:ext cx="9595722" cy="73979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599287">
                  <a:extLst>
                    <a:ext uri="{9D8B030D-6E8A-4147-A177-3AD203B41FA5}">
                      <a16:colId xmlns:a16="http://schemas.microsoft.com/office/drawing/2014/main" val="980977204"/>
                    </a:ext>
                  </a:extLst>
                </a:gridCol>
                <a:gridCol w="1599287">
                  <a:extLst>
                    <a:ext uri="{9D8B030D-6E8A-4147-A177-3AD203B41FA5}">
                      <a16:colId xmlns:a16="http://schemas.microsoft.com/office/drawing/2014/main" val="1914357787"/>
                    </a:ext>
                  </a:extLst>
                </a:gridCol>
                <a:gridCol w="1599287">
                  <a:extLst>
                    <a:ext uri="{9D8B030D-6E8A-4147-A177-3AD203B41FA5}">
                      <a16:colId xmlns:a16="http://schemas.microsoft.com/office/drawing/2014/main" val="2273150804"/>
                    </a:ext>
                  </a:extLst>
                </a:gridCol>
                <a:gridCol w="1599287">
                  <a:extLst>
                    <a:ext uri="{9D8B030D-6E8A-4147-A177-3AD203B41FA5}">
                      <a16:colId xmlns:a16="http://schemas.microsoft.com/office/drawing/2014/main" val="3861304195"/>
                    </a:ext>
                  </a:extLst>
                </a:gridCol>
                <a:gridCol w="1599287">
                  <a:extLst>
                    <a:ext uri="{9D8B030D-6E8A-4147-A177-3AD203B41FA5}">
                      <a16:colId xmlns:a16="http://schemas.microsoft.com/office/drawing/2014/main" val="3795149705"/>
                    </a:ext>
                  </a:extLst>
                </a:gridCol>
                <a:gridCol w="1599287">
                  <a:extLst>
                    <a:ext uri="{9D8B030D-6E8A-4147-A177-3AD203B41FA5}">
                      <a16:colId xmlns:a16="http://schemas.microsoft.com/office/drawing/2014/main" val="1704901989"/>
                    </a:ext>
                  </a:extLst>
                </a:gridCol>
              </a:tblGrid>
              <a:tr h="739794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Feature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DataRobot</a:t>
                      </a:r>
                      <a:endParaRPr lang="en-IN" sz="1800" b="1" dirty="0"/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Azure </a:t>
                      </a:r>
                      <a:r>
                        <a:rPr lang="en-IN" sz="1800" b="1" dirty="0" err="1"/>
                        <a:t>AutoML</a:t>
                      </a:r>
                      <a:endParaRPr lang="en-IN" sz="1800" b="1" dirty="0"/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AWS </a:t>
                      </a:r>
                      <a:r>
                        <a:rPr lang="en-IN" sz="1800" b="1" dirty="0" err="1"/>
                        <a:t>SageMaker</a:t>
                      </a:r>
                      <a:r>
                        <a:rPr lang="en-IN" sz="1800" b="1" dirty="0"/>
                        <a:t> Autopilot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Google Cloud </a:t>
                      </a:r>
                      <a:r>
                        <a:rPr lang="en-IN" sz="1800" b="1" dirty="0" err="1"/>
                        <a:t>AutoML</a:t>
                      </a:r>
                      <a:endParaRPr lang="en-IN" sz="1800" b="1" dirty="0"/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RapidMiner</a:t>
                      </a:r>
                      <a:endParaRPr lang="en-IN" sz="1800" b="1" dirty="0"/>
                    </a:p>
                  </a:txBody>
                  <a:tcPr marL="12047" marR="12047" marT="6023" marB="6023" anchor="ctr"/>
                </a:tc>
                <a:extLst>
                  <a:ext uri="{0D108BD9-81ED-4DB2-BD59-A6C34878D82A}">
                    <a16:rowId xmlns:a16="http://schemas.microsoft.com/office/drawing/2014/main" val="318730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65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571" y="0"/>
            <a:ext cx="9905998" cy="636310"/>
          </a:xfrm>
        </p:spPr>
        <p:txBody>
          <a:bodyPr/>
          <a:lstStyle/>
          <a:p>
            <a:pPr algn="ctr"/>
            <a:r>
              <a:rPr lang="en-US" dirty="0" smtClean="0"/>
              <a:t>H2o.ai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4791" y="542041"/>
            <a:ext cx="9905999" cy="622169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Requires JRE (Java Runtime Environment) to be setup to run locally.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Automates data preprocessing, model selection and hyper-parameter tuning.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Distributed algorithms- enabling parallel processing </a:t>
            </a:r>
            <a:r>
              <a:rPr lang="en-US" dirty="0"/>
              <a:t>on multiple </a:t>
            </a:r>
            <a:r>
              <a:rPr lang="en-US" dirty="0" smtClean="0"/>
              <a:t>nodes.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Supports optimized implementation of algorithms in the following: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Regression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Classification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V</a:t>
            </a:r>
            <a:r>
              <a:rPr lang="en-US" dirty="0" smtClean="0"/>
              <a:t>ariations of random forest, such as, Extremely Randomized Forest, Distributed Random Forest and Isolation Random Forest, Generalized Linear Models (GLMs), </a:t>
            </a:r>
            <a:r>
              <a:rPr lang="en-US" dirty="0" err="1" smtClean="0"/>
              <a:t>Gadient</a:t>
            </a:r>
            <a:r>
              <a:rPr lang="en-US" dirty="0" smtClean="0"/>
              <a:t> Boosting Machines (GBMs), that are designed to work at scale, Time-series forecasting applications.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Clustering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PCA, Permutation Variable Importance, </a:t>
            </a:r>
            <a:r>
              <a:rPr lang="en-US" dirty="0" err="1"/>
              <a:t>Dimentionality</a:t>
            </a:r>
            <a:r>
              <a:rPr lang="en-US" dirty="0"/>
              <a:t> Reduction using SVD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 smtClean="0"/>
              <a:t>Tf-Idf</a:t>
            </a:r>
            <a:r>
              <a:rPr lang="en-US" dirty="0" smtClean="0"/>
              <a:t>, Word </a:t>
            </a:r>
            <a:r>
              <a:rPr lang="en-US" dirty="0" err="1" smtClean="0"/>
              <a:t>vectorizer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H2O </a:t>
            </a:r>
            <a:r>
              <a:rPr lang="en-US" dirty="0" err="1" smtClean="0"/>
              <a:t>AutoML</a:t>
            </a:r>
            <a:r>
              <a:rPr lang="en-US" dirty="0" smtClean="0"/>
              <a:t> – displays up to top 20 (default = 10) best models in regression and classification analysis, with the least RMSE, rank-wise.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Best </a:t>
            </a:r>
            <a:r>
              <a:rPr lang="en-US" dirty="0" err="1" smtClean="0"/>
              <a:t>usecases</a:t>
            </a:r>
            <a:r>
              <a:rPr lang="en-US" dirty="0"/>
              <a:t>: Large-scale datasets and enterprise use cases.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807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85834"/>
              </p:ext>
            </p:extLst>
          </p:nvPr>
        </p:nvGraphicFramePr>
        <p:xfrm>
          <a:off x="896314" y="865269"/>
          <a:ext cx="10312158" cy="2218652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718693">
                  <a:extLst>
                    <a:ext uri="{9D8B030D-6E8A-4147-A177-3AD203B41FA5}">
                      <a16:colId xmlns:a16="http://schemas.microsoft.com/office/drawing/2014/main" val="655086368"/>
                    </a:ext>
                  </a:extLst>
                </a:gridCol>
                <a:gridCol w="1718693">
                  <a:extLst>
                    <a:ext uri="{9D8B030D-6E8A-4147-A177-3AD203B41FA5}">
                      <a16:colId xmlns:a16="http://schemas.microsoft.com/office/drawing/2014/main" val="1834501635"/>
                    </a:ext>
                  </a:extLst>
                </a:gridCol>
                <a:gridCol w="1718693">
                  <a:extLst>
                    <a:ext uri="{9D8B030D-6E8A-4147-A177-3AD203B41FA5}">
                      <a16:colId xmlns:a16="http://schemas.microsoft.com/office/drawing/2014/main" val="4134685914"/>
                    </a:ext>
                  </a:extLst>
                </a:gridCol>
                <a:gridCol w="1718693">
                  <a:extLst>
                    <a:ext uri="{9D8B030D-6E8A-4147-A177-3AD203B41FA5}">
                      <a16:colId xmlns:a16="http://schemas.microsoft.com/office/drawing/2014/main" val="4148555165"/>
                    </a:ext>
                  </a:extLst>
                </a:gridCol>
                <a:gridCol w="1718693">
                  <a:extLst>
                    <a:ext uri="{9D8B030D-6E8A-4147-A177-3AD203B41FA5}">
                      <a16:colId xmlns:a16="http://schemas.microsoft.com/office/drawing/2014/main" val="931625998"/>
                    </a:ext>
                  </a:extLst>
                </a:gridCol>
                <a:gridCol w="1718693">
                  <a:extLst>
                    <a:ext uri="{9D8B030D-6E8A-4147-A177-3AD203B41FA5}">
                      <a16:colId xmlns:a16="http://schemas.microsoft.com/office/drawing/2014/main" val="2128506262"/>
                    </a:ext>
                  </a:extLst>
                </a:gridCol>
              </a:tblGrid>
              <a:tr h="261161">
                <a:tc>
                  <a:txBody>
                    <a:bodyPr/>
                    <a:lstStyle/>
                    <a:p>
                      <a:r>
                        <a:rPr lang="en-IN" sz="1800" b="1" dirty="0"/>
                        <a:t>Scalability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Enterprise </a:t>
                      </a:r>
                      <a:r>
                        <a:rPr lang="en-US" sz="1800" dirty="0"/>
                        <a:t>and cloud-native deployments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Within </a:t>
                      </a:r>
                      <a:r>
                        <a:rPr lang="en-IN" sz="1800" dirty="0"/>
                        <a:t>Azure infrastructure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Scales with AWS infrastructure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Scales with Google Cloud infrastructure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Spark</a:t>
                      </a:r>
                      <a:r>
                        <a:rPr lang="en-US" sz="1800" dirty="0"/>
                        <a:t>, Hadoop, and enterprise systems</a:t>
                      </a:r>
                    </a:p>
                  </a:txBody>
                  <a:tcPr marL="12047" marR="12047" marT="6023" marB="6023" anchor="ctr"/>
                </a:tc>
                <a:extLst>
                  <a:ext uri="{0D108BD9-81ED-4DB2-BD59-A6C34878D82A}">
                    <a16:rowId xmlns:a16="http://schemas.microsoft.com/office/drawing/2014/main" val="452628765"/>
                  </a:ext>
                </a:extLst>
              </a:tr>
              <a:tr h="321430">
                <a:tc>
                  <a:txBody>
                    <a:bodyPr/>
                    <a:lstStyle/>
                    <a:p>
                      <a:r>
                        <a:rPr lang="en-IN" sz="1800" b="1" dirty="0"/>
                        <a:t>Customizability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Medium (API and Python/R integration)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High (SDK allows for extensive customization)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High (Python SDK and API support for custom models)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Medium (more suited for predefined models and datasets)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Limited (drag-and-drop GUI limits deep customization)</a:t>
                      </a:r>
                    </a:p>
                  </a:txBody>
                  <a:tcPr marL="12047" marR="12047" marT="6023" marB="6023" anchor="ctr"/>
                </a:tc>
                <a:extLst>
                  <a:ext uri="{0D108BD9-81ED-4DB2-BD59-A6C34878D82A}">
                    <a16:rowId xmlns:a16="http://schemas.microsoft.com/office/drawing/2014/main" val="40284428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660697"/>
              </p:ext>
            </p:extLst>
          </p:nvPr>
        </p:nvGraphicFramePr>
        <p:xfrm>
          <a:off x="896314" y="3083921"/>
          <a:ext cx="10312158" cy="3599127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718693">
                  <a:extLst>
                    <a:ext uri="{9D8B030D-6E8A-4147-A177-3AD203B41FA5}">
                      <a16:colId xmlns:a16="http://schemas.microsoft.com/office/drawing/2014/main" val="4220353834"/>
                    </a:ext>
                  </a:extLst>
                </a:gridCol>
                <a:gridCol w="1718693">
                  <a:extLst>
                    <a:ext uri="{9D8B030D-6E8A-4147-A177-3AD203B41FA5}">
                      <a16:colId xmlns:a16="http://schemas.microsoft.com/office/drawing/2014/main" val="2078333940"/>
                    </a:ext>
                  </a:extLst>
                </a:gridCol>
                <a:gridCol w="1718693">
                  <a:extLst>
                    <a:ext uri="{9D8B030D-6E8A-4147-A177-3AD203B41FA5}">
                      <a16:colId xmlns:a16="http://schemas.microsoft.com/office/drawing/2014/main" val="2818232075"/>
                    </a:ext>
                  </a:extLst>
                </a:gridCol>
                <a:gridCol w="1718693">
                  <a:extLst>
                    <a:ext uri="{9D8B030D-6E8A-4147-A177-3AD203B41FA5}">
                      <a16:colId xmlns:a16="http://schemas.microsoft.com/office/drawing/2014/main" val="1253497956"/>
                    </a:ext>
                  </a:extLst>
                </a:gridCol>
                <a:gridCol w="1718693">
                  <a:extLst>
                    <a:ext uri="{9D8B030D-6E8A-4147-A177-3AD203B41FA5}">
                      <a16:colId xmlns:a16="http://schemas.microsoft.com/office/drawing/2014/main" val="676166820"/>
                    </a:ext>
                  </a:extLst>
                </a:gridCol>
                <a:gridCol w="1718693">
                  <a:extLst>
                    <a:ext uri="{9D8B030D-6E8A-4147-A177-3AD203B41FA5}">
                      <a16:colId xmlns:a16="http://schemas.microsoft.com/office/drawing/2014/main" val="398198546"/>
                    </a:ext>
                  </a:extLst>
                </a:gridCol>
              </a:tblGrid>
              <a:tr h="1941161">
                <a:tc>
                  <a:txBody>
                    <a:bodyPr/>
                    <a:lstStyle/>
                    <a:p>
                      <a:r>
                        <a:rPr lang="en-IN" sz="1800" b="1" dirty="0"/>
                        <a:t>Pros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 Powerful </a:t>
                      </a:r>
                      <a:r>
                        <a:rPr lang="en-US" sz="1800" dirty="0" err="1" smtClean="0"/>
                        <a:t>AutoML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 smtClean="0"/>
                        <a:t>- </a:t>
                      </a:r>
                      <a:r>
                        <a:rPr lang="en-US" sz="1800" dirty="0"/>
                        <a:t>Advanced </a:t>
                      </a:r>
                      <a:r>
                        <a:rPr lang="en-US" sz="1800" dirty="0" err="1"/>
                        <a:t>explainability</a:t>
                      </a:r>
                      <a:r>
                        <a:rPr lang="en-US" sz="1800" dirty="0"/>
                        <a:t/>
                      </a:r>
                      <a:br>
                        <a:rPr lang="en-US" sz="1800" dirty="0"/>
                      </a:br>
                      <a:r>
                        <a:rPr lang="en-US" sz="1800" dirty="0"/>
                        <a:t>- </a:t>
                      </a:r>
                      <a:r>
                        <a:rPr lang="en-US" sz="1800" dirty="0" smtClean="0"/>
                        <a:t>Strong</a:t>
                      </a:r>
                      <a:r>
                        <a:rPr lang="en-US" sz="1800" baseline="0" dirty="0" smtClean="0"/>
                        <a:t> deployment</a:t>
                      </a:r>
                      <a:r>
                        <a:rPr lang="en-US" sz="1800" dirty="0" smtClean="0"/>
                        <a:t> tools</a:t>
                      </a:r>
                      <a:endParaRPr lang="en-US" sz="1800" dirty="0"/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 Extensive integration with Azure ecosystem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- Excellent for time-series forecasting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- High scalability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 Seamless integration with AWS ecosystem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- High scalability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- Real-time inference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 Specialized NLP and image recognition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- Easy-to-use interface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 Intuitive GUI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- Full ML lifecycle support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- Rich preprocessing tools</a:t>
                      </a:r>
                    </a:p>
                  </a:txBody>
                  <a:tcPr marL="12047" marR="12047" marT="6023" marB="6023" anchor="ctr"/>
                </a:tc>
                <a:extLst>
                  <a:ext uri="{0D108BD9-81ED-4DB2-BD59-A6C34878D82A}">
                    <a16:rowId xmlns:a16="http://schemas.microsoft.com/office/drawing/2014/main" val="715507180"/>
                  </a:ext>
                </a:extLst>
              </a:tr>
              <a:tr h="1561623">
                <a:tc>
                  <a:txBody>
                    <a:bodyPr/>
                    <a:lstStyle/>
                    <a:p>
                      <a:r>
                        <a:rPr lang="en-IN" sz="1800" b="1" dirty="0"/>
                        <a:t>Cons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 Expensive</a:t>
                      </a:r>
                      <a:br>
                        <a:rPr lang="en-US" sz="1800"/>
                      </a:br>
                      <a:r>
                        <a:rPr lang="en-US" sz="1800"/>
                        <a:t>- Not suited for small businesses</a:t>
                      </a:r>
                      <a:br>
                        <a:rPr lang="en-US" sz="1800"/>
                      </a:br>
                      <a:r>
                        <a:rPr lang="en-US" sz="1800"/>
                        <a:t>- May not handle custom deep learning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 Focused on Azure ecosystem</a:t>
                      </a:r>
                      <a:br>
                        <a:rPr lang="en-US" sz="1800"/>
                      </a:br>
                      <a:r>
                        <a:rPr lang="en-US" sz="1800"/>
                        <a:t>- May have a learning curve for non-Microsoft users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 Focused on AWS ecosystem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- May not handle niche use cases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 Tightly bound to GCP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- Limited support for unsupervised tasks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 Expensive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- GUI may limit custom workflows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- Not suited for real-time use cases</a:t>
                      </a:r>
                    </a:p>
                  </a:txBody>
                  <a:tcPr marL="12047" marR="12047" marT="6023" marB="6023" anchor="ctr"/>
                </a:tc>
                <a:extLst>
                  <a:ext uri="{0D108BD9-81ED-4DB2-BD59-A6C34878D82A}">
                    <a16:rowId xmlns:a16="http://schemas.microsoft.com/office/drawing/2014/main" val="13110499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753131"/>
              </p:ext>
            </p:extLst>
          </p:nvPr>
        </p:nvGraphicFramePr>
        <p:xfrm>
          <a:off x="896314" y="183020"/>
          <a:ext cx="10312158" cy="68224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718693">
                  <a:extLst>
                    <a:ext uri="{9D8B030D-6E8A-4147-A177-3AD203B41FA5}">
                      <a16:colId xmlns:a16="http://schemas.microsoft.com/office/drawing/2014/main" val="728440412"/>
                    </a:ext>
                  </a:extLst>
                </a:gridCol>
                <a:gridCol w="1718693">
                  <a:extLst>
                    <a:ext uri="{9D8B030D-6E8A-4147-A177-3AD203B41FA5}">
                      <a16:colId xmlns:a16="http://schemas.microsoft.com/office/drawing/2014/main" val="104405032"/>
                    </a:ext>
                  </a:extLst>
                </a:gridCol>
                <a:gridCol w="1718693">
                  <a:extLst>
                    <a:ext uri="{9D8B030D-6E8A-4147-A177-3AD203B41FA5}">
                      <a16:colId xmlns:a16="http://schemas.microsoft.com/office/drawing/2014/main" val="4186379740"/>
                    </a:ext>
                  </a:extLst>
                </a:gridCol>
                <a:gridCol w="1718693">
                  <a:extLst>
                    <a:ext uri="{9D8B030D-6E8A-4147-A177-3AD203B41FA5}">
                      <a16:colId xmlns:a16="http://schemas.microsoft.com/office/drawing/2014/main" val="2651616325"/>
                    </a:ext>
                  </a:extLst>
                </a:gridCol>
                <a:gridCol w="1718693">
                  <a:extLst>
                    <a:ext uri="{9D8B030D-6E8A-4147-A177-3AD203B41FA5}">
                      <a16:colId xmlns:a16="http://schemas.microsoft.com/office/drawing/2014/main" val="3016542841"/>
                    </a:ext>
                  </a:extLst>
                </a:gridCol>
                <a:gridCol w="1718693">
                  <a:extLst>
                    <a:ext uri="{9D8B030D-6E8A-4147-A177-3AD203B41FA5}">
                      <a16:colId xmlns:a16="http://schemas.microsoft.com/office/drawing/2014/main" val="2934288108"/>
                    </a:ext>
                  </a:extLst>
                </a:gridCol>
              </a:tblGrid>
              <a:tr h="682249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Feature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DataRobot</a:t>
                      </a:r>
                      <a:endParaRPr lang="en-IN" sz="1800" b="1" dirty="0"/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Azure </a:t>
                      </a:r>
                      <a:r>
                        <a:rPr lang="en-IN" sz="1800" b="1" dirty="0" err="1"/>
                        <a:t>AutoML</a:t>
                      </a:r>
                      <a:endParaRPr lang="en-IN" sz="1800" b="1" dirty="0"/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AWS </a:t>
                      </a:r>
                      <a:r>
                        <a:rPr lang="en-IN" sz="1800" b="1" dirty="0" err="1"/>
                        <a:t>SageMaker</a:t>
                      </a:r>
                      <a:r>
                        <a:rPr lang="en-IN" sz="1800" b="1" dirty="0"/>
                        <a:t> Autopilot</a:t>
                      </a:r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Google Cloud </a:t>
                      </a:r>
                      <a:r>
                        <a:rPr lang="en-IN" sz="1800" b="1" dirty="0" err="1"/>
                        <a:t>AutoML</a:t>
                      </a:r>
                      <a:endParaRPr lang="en-IN" sz="1800" b="1" dirty="0"/>
                    </a:p>
                  </a:txBody>
                  <a:tcPr marL="12047" marR="12047" marT="6023" marB="6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RapidMiner</a:t>
                      </a:r>
                      <a:endParaRPr lang="en-IN" sz="1800" b="1" dirty="0"/>
                    </a:p>
                  </a:txBody>
                  <a:tcPr marL="12047" marR="12047" marT="6023" marB="6023" anchor="ctr"/>
                </a:tc>
                <a:extLst>
                  <a:ext uri="{0D108BD9-81ED-4DB2-BD59-A6C34878D82A}">
                    <a16:rowId xmlns:a16="http://schemas.microsoft.com/office/drawing/2014/main" val="4291249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37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581" y="682313"/>
            <a:ext cx="9906001" cy="2511835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2">
                    <a:lumMod val="75000"/>
                  </a:schemeClr>
                </a:solidFill>
              </a:rPr>
              <a:t>THANK</a:t>
            </a:r>
            <a:r>
              <a:rPr lang="en-US" sz="6000" dirty="0" smtClean="0">
                <a:solidFill>
                  <a:schemeClr val="bg2">
                    <a:lumMod val="50000"/>
                  </a:schemeClr>
                </a:solidFill>
              </a:rPr>
              <a:t> YOU</a:t>
            </a:r>
            <a:endParaRPr lang="en-IN" sz="6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924548" y="3194148"/>
            <a:ext cx="9904505" cy="1140644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                                          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- By Shruti </a:t>
            </a:r>
            <a:r>
              <a:rPr lang="en-US" sz="2800" dirty="0" err="1" smtClean="0">
                <a:solidFill>
                  <a:schemeClr val="bg2">
                    <a:lumMod val="75000"/>
                  </a:schemeClr>
                </a:solidFill>
              </a:rPr>
              <a:t>Sharada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S</a:t>
            </a:r>
            <a:endParaRPr lang="en-IN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74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37" y="0"/>
            <a:ext cx="9905998" cy="908624"/>
          </a:xfrm>
        </p:spPr>
        <p:txBody>
          <a:bodyPr/>
          <a:lstStyle/>
          <a:p>
            <a:pPr algn="ctr"/>
            <a:r>
              <a:rPr lang="en-US" dirty="0" smtClean="0"/>
              <a:t>Special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705" y="838987"/>
            <a:ext cx="9905999" cy="585404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Built for Big Data and integrates </a:t>
            </a:r>
            <a:r>
              <a:rPr lang="en-US" dirty="0"/>
              <a:t>well with distributed frameworks like Hadoop, Spark, and Kubernetes. It enables parallel processing and can run on multiple </a:t>
            </a:r>
            <a:r>
              <a:rPr lang="en-US" dirty="0" smtClean="0"/>
              <a:t>nodes.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Accessible APIs for Python, R, Java and Scala.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User-friendly web interface </a:t>
            </a:r>
            <a:r>
              <a:rPr lang="en-US" dirty="0" smtClean="0"/>
              <a:t>and Integration with Data Lakes</a:t>
            </a:r>
            <a:r>
              <a:rPr lang="en-US" dirty="0"/>
              <a:t>, such as, HDFS, S3, and Azure Blob </a:t>
            </a:r>
            <a:r>
              <a:rPr lang="en-US" dirty="0" smtClean="0"/>
              <a:t>Storage.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Provides detailed summaries of models and customizable solutions.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End-to-end AI Lifecycle on H2O.ai cloud.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Explainable AI (XAI) - returns residual analysis, learning curve plot, variable importance, model correlation, SHAP summary, PDP and ICE plots for each feature of the best performing model, </a:t>
            </a:r>
            <a:r>
              <a:rPr lang="en-US" dirty="0" err="1" smtClean="0"/>
              <a:t>Infogram</a:t>
            </a:r>
            <a:r>
              <a:rPr lang="en-US" dirty="0" smtClean="0"/>
              <a:t> plot.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Enterprise grade model security, compliance (with XAI and traceability) and robustness.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Open-source, resource-efficient and proven industry adoption by the world’s largest organizations across Finance, Healthcare, Retail and Manufacturing.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84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TPOT </a:t>
            </a:r>
            <a:r>
              <a:rPr lang="en-IN" dirty="0"/>
              <a:t>(Tree-based Pipeline Optimization Tool)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7717" y="1523623"/>
            <a:ext cx="9905999" cy="5197688"/>
          </a:xfrm>
        </p:spPr>
        <p:txBody>
          <a:bodyPr>
            <a:normAutofit/>
          </a:bodyPr>
          <a:lstStyle/>
          <a:p>
            <a:r>
              <a:rPr lang="en-US" dirty="0" smtClean="0"/>
              <a:t>Extensively supports classification and regression algorithms.</a:t>
            </a:r>
          </a:p>
          <a:p>
            <a:r>
              <a:rPr lang="en-US" dirty="0" smtClean="0"/>
              <a:t>Works only on preprocessed data (cannot handle categorical variables).</a:t>
            </a:r>
          </a:p>
          <a:p>
            <a:r>
              <a:rPr lang="en-US" dirty="0" smtClean="0"/>
              <a:t> Allows feature selection and hyper-parameter tuning using a parameter called ‘</a:t>
            </a:r>
            <a:r>
              <a:rPr lang="en-IN" dirty="0" err="1" smtClean="0"/>
              <a:t>config_dict</a:t>
            </a:r>
            <a:r>
              <a:rPr lang="en-IN" dirty="0" smtClean="0"/>
              <a:t>’, that takes in inputs of specific TPOT feature selection methods, such as TPOT light, TPOT MDR, TPOT sparse, TPOT NN, TPOT </a:t>
            </a:r>
            <a:r>
              <a:rPr lang="en-IN" dirty="0" err="1" smtClean="0"/>
              <a:t>CuML</a:t>
            </a:r>
            <a:r>
              <a:rPr lang="en-IN" dirty="0" smtClean="0"/>
              <a:t>, or model and hyper-parameter values.</a:t>
            </a:r>
          </a:p>
          <a:p>
            <a:r>
              <a:rPr lang="en-US" dirty="0" smtClean="0"/>
              <a:t>Allows parallel training on </a:t>
            </a:r>
            <a:r>
              <a:rPr lang="en-US" dirty="0" err="1" smtClean="0"/>
              <a:t>Dask</a:t>
            </a:r>
            <a:r>
              <a:rPr lang="en-US" dirty="0" smtClean="0"/>
              <a:t> clusters.</a:t>
            </a:r>
          </a:p>
          <a:p>
            <a:r>
              <a:rPr lang="en-US" dirty="0" smtClean="0"/>
              <a:t>Take notoriously </a:t>
            </a:r>
            <a:r>
              <a:rPr lang="en-US" dirty="0"/>
              <a:t>large </a:t>
            </a:r>
            <a:r>
              <a:rPr lang="en-US" dirty="0" smtClean="0"/>
              <a:t>amounts </a:t>
            </a:r>
            <a:r>
              <a:rPr lang="en-US" dirty="0"/>
              <a:t>of time and computing power to </a:t>
            </a:r>
            <a:r>
              <a:rPr lang="en-US" dirty="0" smtClean="0"/>
              <a:t>train neural network models.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447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353" y="-40338"/>
            <a:ext cx="9905998" cy="1139402"/>
          </a:xfrm>
        </p:spPr>
        <p:txBody>
          <a:bodyPr/>
          <a:lstStyle/>
          <a:p>
            <a:pPr algn="ctr"/>
            <a:r>
              <a:rPr lang="en-US" dirty="0" smtClean="0"/>
              <a:t>AUTO-SKLEARN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522" y="948587"/>
            <a:ext cx="9905999" cy="391949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run locally, requires installations of:</a:t>
            </a:r>
            <a:endParaRPr lang="en-IN" dirty="0" smtClean="0"/>
          </a:p>
          <a:p>
            <a:pPr lvl="1"/>
            <a:r>
              <a:rPr lang="en-US" dirty="0" smtClean="0"/>
              <a:t>GCC Compiler</a:t>
            </a:r>
          </a:p>
          <a:p>
            <a:pPr lvl="1"/>
            <a:r>
              <a:rPr lang="en-US" dirty="0" smtClean="0"/>
              <a:t>Linux Environment</a:t>
            </a:r>
          </a:p>
          <a:p>
            <a:pPr lvl="1"/>
            <a:r>
              <a:rPr lang="en-US" dirty="0" smtClean="0"/>
              <a:t>Python 3.10 version</a:t>
            </a:r>
          </a:p>
          <a:p>
            <a:r>
              <a:rPr lang="en-US" dirty="0" smtClean="0"/>
              <a:t>Supports regression and classification tasks (can work on data that is not preprocessed)</a:t>
            </a:r>
            <a:endParaRPr lang="en-US" dirty="0"/>
          </a:p>
          <a:p>
            <a:r>
              <a:rPr lang="en-US" dirty="0" smtClean="0"/>
              <a:t>Also supports meta-learners and complex ensemble models, hence, computationally expensive for </a:t>
            </a:r>
            <a:r>
              <a:rPr lang="en-US" dirty="0"/>
              <a:t>large datasets, but, </a:t>
            </a:r>
            <a:r>
              <a:rPr lang="en-US" dirty="0" smtClean="0"/>
              <a:t>interpretable.</a:t>
            </a:r>
          </a:p>
          <a:p>
            <a:r>
              <a:rPr lang="en-US" dirty="0"/>
              <a:t>Uniqueness – Generates output with different transformations and </a:t>
            </a:r>
            <a:r>
              <a:rPr lang="en-US" dirty="0" err="1"/>
              <a:t>hyperparameter</a:t>
            </a:r>
            <a:r>
              <a:rPr lang="en-US" dirty="0"/>
              <a:t> selections.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058" y="4868078"/>
            <a:ext cx="8807903" cy="183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0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681" y="0"/>
            <a:ext cx="9905998" cy="70736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SAMPLE OUTPUTS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0265" y="622169"/>
            <a:ext cx="10771889" cy="3541714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600" b="1" dirty="0" err="1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autosklearn.regression.AutoSklearnRegressor</a:t>
            </a:r>
            <a:r>
              <a:rPr lang="en-US" altLang="en-US" sz="1600" b="1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Output </a:t>
            </a:r>
            <a:r>
              <a:rPr lang="en-US" altLang="en-US" sz="16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of trials</a:t>
            </a:r>
            <a:r>
              <a:rPr lang="en-US" altLang="en-US" sz="1600" b="1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600" dirty="0" err="1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SimpleRegressionPipeline</a:t>
            </a:r>
            <a:r>
              <a:rPr lang="en-US" altLang="en-US" sz="16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({</a:t>
            </a:r>
            <a:r>
              <a:rPr lang="en-US" alt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en-US" altLang="en-US" sz="1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categorical_encoding:__choice</a:t>
            </a:r>
            <a:r>
              <a:rPr lang="en-US" alt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__': </a:t>
            </a:r>
            <a:r>
              <a:rPr lang="en-US" altLang="en-US" sz="16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en-US" altLang="en-US" sz="1600" dirty="0" err="1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one_hot_encoding</a:t>
            </a:r>
            <a:r>
              <a:rPr lang="en-US" altLang="en-US" sz="16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', '</a:t>
            </a:r>
            <a:r>
              <a:rPr lang="en-US" altLang="en-US" sz="1600" dirty="0" err="1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imputation:strategy</a:t>
            </a:r>
            <a:r>
              <a:rPr lang="en-US" altLang="en-US" sz="16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': '</a:t>
            </a:r>
            <a:r>
              <a:rPr lang="en-US" altLang="en-US" sz="1600" dirty="0" err="1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most_frequent</a:t>
            </a:r>
            <a:r>
              <a:rPr lang="en-US" altLang="en-US" sz="16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', </a:t>
            </a:r>
            <a:r>
              <a:rPr lang="en-US" alt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en-US" altLang="en-US" sz="1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preprocessor:__choice</a:t>
            </a:r>
            <a:r>
              <a:rPr lang="en-US" alt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__': </a:t>
            </a:r>
            <a:r>
              <a:rPr lang="en-US" altLang="en-US" sz="16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en-US" altLang="en-US" sz="1600" dirty="0" err="1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feature_agglomeration</a:t>
            </a:r>
            <a:r>
              <a:rPr lang="en-US" altLang="en-US" sz="16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', </a:t>
            </a:r>
            <a:r>
              <a:rPr lang="en-US" alt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en-US" altLang="en-US" sz="1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regressor</a:t>
            </a:r>
            <a:r>
              <a:rPr lang="en-US" alt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:__choice__': </a:t>
            </a:r>
            <a:r>
              <a:rPr lang="en-US" altLang="en-US" sz="16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en-US" altLang="en-US" sz="1600" dirty="0" err="1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adaboost</a:t>
            </a:r>
            <a:r>
              <a:rPr lang="en-US" altLang="en-US" sz="16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', </a:t>
            </a:r>
            <a:r>
              <a:rPr lang="en-US" alt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en-US" altLang="en-US" sz="1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rescaling:__choice</a:t>
            </a:r>
            <a:r>
              <a:rPr lang="en-US" alt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__': </a:t>
            </a:r>
            <a:r>
              <a:rPr lang="en-US" altLang="en-US" sz="16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en-US" altLang="en-US" sz="1600" dirty="0" err="1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quantile_transformer</a:t>
            </a:r>
            <a:r>
              <a:rPr lang="en-US" altLang="en-US" sz="16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', '</a:t>
            </a:r>
            <a:r>
              <a:rPr lang="en-US" altLang="en-US" sz="1600" dirty="0" err="1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categorical_encoding:one_hot_encoding:use_minimum_fraction</a:t>
            </a:r>
            <a:r>
              <a:rPr lang="en-US" altLang="en-US" sz="16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': 'True', '</a:t>
            </a:r>
            <a:r>
              <a:rPr lang="en-US" altLang="en-US" sz="1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preprocessor:feature_agglomeration</a:t>
            </a:r>
            <a:r>
              <a:rPr lang="en-US" altLang="en-US" sz="1600" dirty="0" err="1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:affinity</a:t>
            </a:r>
            <a:r>
              <a:rPr lang="en-US" altLang="en-US" sz="16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': '</a:t>
            </a:r>
            <a:r>
              <a:rPr lang="en-US" altLang="en-US" sz="1600" dirty="0" err="1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manhattan</a:t>
            </a:r>
            <a:r>
              <a:rPr lang="en-US" altLang="en-US" sz="16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', '</a:t>
            </a:r>
            <a:r>
              <a:rPr lang="en-US" altLang="en-US" sz="1600" dirty="0" err="1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preprocessor:feature_agglomeration:linkage</a:t>
            </a:r>
            <a:r>
              <a:rPr lang="en-US" altLang="en-US" sz="16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': 'average', '</a:t>
            </a:r>
            <a:r>
              <a:rPr lang="en-US" altLang="en-US" sz="1600" dirty="0" err="1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preprocessor:feature_agglomeration:n_clusters</a:t>
            </a:r>
            <a:r>
              <a:rPr lang="en-US" altLang="en-US" sz="16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': 257, '</a:t>
            </a:r>
            <a:r>
              <a:rPr lang="en-US" altLang="en-US" sz="1600" dirty="0" err="1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preprocessor:feature_agglomeration:pooling_func</a:t>
            </a:r>
            <a:r>
              <a:rPr lang="en-US" altLang="en-US" sz="16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': 'median', '</a:t>
            </a:r>
            <a:r>
              <a:rPr lang="en-US" altLang="en-US" sz="1600" dirty="0" err="1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regressor:adaboost:learning_rate</a:t>
            </a:r>
            <a:r>
              <a:rPr lang="en-US" altLang="en-US" sz="16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': 0.13904708846178393, '</a:t>
            </a:r>
            <a:r>
              <a:rPr lang="en-US" altLang="en-US" sz="1600" dirty="0" err="1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regressor:adaboost:loss</a:t>
            </a:r>
            <a:r>
              <a:rPr lang="en-US" altLang="en-US" sz="16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': 'linear', '</a:t>
            </a:r>
            <a:r>
              <a:rPr lang="en-US" altLang="en-US" sz="1600" dirty="0" err="1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regressor:adaboost:max_depth</a:t>
            </a:r>
            <a:r>
              <a:rPr lang="en-US" altLang="en-US" sz="16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': 8, '</a:t>
            </a:r>
            <a:r>
              <a:rPr lang="en-US" altLang="en-US" sz="1600" dirty="0" err="1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regressor:adaboost:n_estimators</a:t>
            </a:r>
            <a:r>
              <a:rPr lang="en-US" altLang="en-US" sz="16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': 464, '</a:t>
            </a:r>
            <a:r>
              <a:rPr lang="en-US" altLang="en-US" sz="1600" dirty="0" err="1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rescaling:quantile_transformer:n_quantiles</a:t>
            </a:r>
            <a:r>
              <a:rPr lang="en-US" altLang="en-US" sz="16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': 1819, '</a:t>
            </a:r>
            <a:r>
              <a:rPr lang="en-US" altLang="en-US" sz="1600" dirty="0" err="1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rescaling:quantile_transformer:output_distribution</a:t>
            </a:r>
            <a:r>
              <a:rPr lang="en-US" altLang="en-US" sz="16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': 'uniform', '</a:t>
            </a:r>
            <a:r>
              <a:rPr lang="en-US" altLang="en-US" sz="1600" dirty="0" err="1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categorical_encoding:one_hot_encoding:minimum_fraction</a:t>
            </a:r>
            <a:r>
              <a:rPr lang="en-US" altLang="en-US" sz="16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': 0.1026144927608074}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1600" dirty="0" smtClean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600" b="1" dirty="0" err="1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autosklearn.classification.AutoSklearnClassifier</a:t>
            </a:r>
            <a:r>
              <a:rPr lang="en-US" altLang="en-US" sz="1600" b="1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Output </a:t>
            </a:r>
            <a:r>
              <a:rPr lang="en-US" alt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of trials </a:t>
            </a:r>
            <a:r>
              <a:rPr lang="en-US" altLang="en-US" sz="1600" b="1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600" b="1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en-US" sz="1600" dirty="0" err="1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SimpleClassificationPipeline</a:t>
            </a:r>
            <a:r>
              <a:rPr lang="en-US" alt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({'</a:t>
            </a:r>
            <a:r>
              <a:rPr lang="en-US" alt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balancing:strategy</a:t>
            </a:r>
            <a:r>
              <a:rPr lang="en-US" alt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': 'none', '</a:t>
            </a:r>
            <a:r>
              <a:rPr lang="en-US" alt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categorical_encoding:__choice</a:t>
            </a:r>
            <a:r>
              <a:rPr lang="en-US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__': </a:t>
            </a:r>
            <a:r>
              <a:rPr lang="en-US" alt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en-US" altLang="en-US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one_hot_encoding</a:t>
            </a:r>
            <a:r>
              <a:rPr lang="en-US" alt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', </a:t>
            </a:r>
            <a:r>
              <a:rPr lang="en-US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en-US" alt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classifier:__choice</a:t>
            </a:r>
            <a:r>
              <a:rPr lang="en-US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__': </a:t>
            </a:r>
            <a:r>
              <a:rPr lang="en-US" alt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en-US" altLang="en-US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libsvm_svc</a:t>
            </a:r>
            <a:r>
              <a:rPr lang="en-US" alt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', '</a:t>
            </a:r>
            <a:r>
              <a:rPr lang="en-US" altLang="en-US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imputation:strategy</a:t>
            </a:r>
            <a:r>
              <a:rPr lang="en-US" alt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': '</a:t>
            </a:r>
            <a:r>
              <a:rPr lang="en-US" altLang="en-US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most_frequent</a:t>
            </a:r>
            <a:r>
              <a:rPr lang="en-US" alt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', </a:t>
            </a:r>
            <a:r>
              <a:rPr lang="en-US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en-US" alt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preprocessor:__choice</a:t>
            </a:r>
            <a:r>
              <a:rPr lang="en-US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__': </a:t>
            </a:r>
            <a:r>
              <a:rPr lang="en-US" altLang="en-US" sz="16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en-US" altLang="en-US" sz="1600" dirty="0" err="1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categorical_encoding:one_hot_encoding:use_minimum_fraction</a:t>
            </a:r>
            <a:r>
              <a:rPr lang="en-US" alt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': 'True', '</a:t>
            </a:r>
            <a:r>
              <a:rPr lang="en-US" altLang="en-US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classifier:libsvm_svc:C</a:t>
            </a:r>
            <a:r>
              <a:rPr lang="en-US" alt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': 20.269651182050794, '</a:t>
            </a:r>
            <a:r>
              <a:rPr lang="en-US" altLang="en-US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classifier:libsvm_svc:gamma</a:t>
            </a:r>
            <a:r>
              <a:rPr lang="en-US" alt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': 0.0009326051547535202, '</a:t>
            </a:r>
            <a:r>
              <a:rPr lang="en-US" altLang="en-US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classifier:libsvm_svc:kernel</a:t>
            </a:r>
            <a:r>
              <a:rPr lang="en-US" alt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': '</a:t>
            </a:r>
            <a:r>
              <a:rPr lang="en-US" altLang="en-US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rbf</a:t>
            </a:r>
            <a:r>
              <a:rPr lang="en-US" alt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', '</a:t>
            </a:r>
            <a:r>
              <a:rPr lang="en-US" altLang="en-US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classifier:libsvm_svc:max_iter</a:t>
            </a:r>
            <a:r>
              <a:rPr lang="en-US" alt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': -1, '</a:t>
            </a:r>
            <a:r>
              <a:rPr lang="en-US" altLang="en-US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classifier:libsvm_svc:shrinking</a:t>
            </a:r>
            <a:r>
              <a:rPr lang="en-US" alt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': 'False', '</a:t>
            </a:r>
            <a:r>
              <a:rPr lang="en-US" altLang="en-US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classifier:libsvm_svc:tol</a:t>
            </a:r>
            <a:r>
              <a:rPr lang="en-US" alt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': 1.9176814818606268e-05, '</a:t>
            </a:r>
            <a:r>
              <a:rPr lang="en-US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preprocessor</a:t>
            </a:r>
            <a:r>
              <a:rPr lang="en-US" alt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:extra_trees_preproc_for_classification:bootstrap': 'False', 'preprocessor:extra_trees_preproc_for_classification:criterion': 'entropy', 'preprocessor:extra_trees_preproc_for_classification:max_depth': 'None', 'preprocessor:extra_trees_preproc_for_classification:max_features': 0.4242777824925543, </a:t>
            </a:r>
            <a:r>
              <a:rPr lang="en-US" altLang="en-US" sz="16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'preprocessor:extra_trees_preproc_for_classification:min_samples_leaf</a:t>
            </a:r>
            <a:r>
              <a:rPr lang="en-US" alt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': 8, 'preprocessor:extra_trees_preproc_for_classification:min_samples_split': 20, </a:t>
            </a:r>
            <a:r>
              <a:rPr lang="en-US" altLang="en-US" sz="16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'preprocessor:extra_trees_preproc_for_classification:n_estimators</a:t>
            </a:r>
            <a:r>
              <a:rPr lang="en-US" alt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': 100, '</a:t>
            </a:r>
            <a:r>
              <a:rPr lang="en-US" alt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categorical_encoding</a:t>
            </a:r>
            <a:r>
              <a:rPr lang="en-US" altLang="en-US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:one_hot_encoding:minimum_fraction</a:t>
            </a:r>
            <a:r>
              <a:rPr lang="en-US" alt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': 0.010000000000000004}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1600" b="1" dirty="0" smtClean="0">
              <a:solidFill>
                <a:srgbClr val="445588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255345"/>
            <a:ext cx="28854" cy="251310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174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8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49788"/>
            <a:ext cx="9905998" cy="1478570"/>
          </a:xfrm>
        </p:spPr>
        <p:txBody>
          <a:bodyPr/>
          <a:lstStyle/>
          <a:p>
            <a:pPr algn="ctr"/>
            <a:r>
              <a:rPr lang="en-US" dirty="0" err="1" smtClean="0"/>
              <a:t>MLBox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094" y="1628358"/>
            <a:ext cx="9905999" cy="42267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Requires Python 3.10 version</a:t>
            </a:r>
          </a:p>
          <a:p>
            <a:r>
              <a:rPr lang="en-US" dirty="0" smtClean="0"/>
              <a:t>Aims at data </a:t>
            </a:r>
            <a:r>
              <a:rPr lang="en-US" dirty="0"/>
              <a:t>preprocessing, feature selection, model selection, and </a:t>
            </a:r>
            <a:r>
              <a:rPr lang="en-US" dirty="0" err="1"/>
              <a:t>hyperparameter</a:t>
            </a:r>
            <a:r>
              <a:rPr lang="en-US" dirty="0"/>
              <a:t> optimization</a:t>
            </a:r>
            <a:r>
              <a:rPr lang="en-US" altLang="en-US" dirty="0" smtClean="0"/>
              <a:t>.</a:t>
            </a:r>
          </a:p>
          <a:p>
            <a:r>
              <a:rPr lang="en-US" altLang="en-US" dirty="0" err="1" smtClean="0"/>
              <a:t>Specialities</a:t>
            </a:r>
            <a:r>
              <a:rPr lang="en-US" altLang="en-US" dirty="0" smtClean="0"/>
              <a:t>: Data preprocessing, optimization using Bayesian optimization technique for improved predictions, clear and interpretable outputs.</a:t>
            </a:r>
          </a:p>
          <a:p>
            <a:r>
              <a:rPr lang="en-US" dirty="0" smtClean="0"/>
              <a:t>Designed </a:t>
            </a:r>
            <a:r>
              <a:rPr lang="en-US" dirty="0"/>
              <a:t>for </a:t>
            </a:r>
            <a:r>
              <a:rPr lang="en-US" b="1" dirty="0"/>
              <a:t>parallel computation</a:t>
            </a:r>
            <a:r>
              <a:rPr lang="en-US" dirty="0"/>
              <a:t>, speeding up the </a:t>
            </a:r>
            <a:r>
              <a:rPr lang="en-US" dirty="0" err="1"/>
              <a:t>AutoML</a:t>
            </a:r>
            <a:r>
              <a:rPr lang="en-US" dirty="0"/>
              <a:t> </a:t>
            </a:r>
            <a:r>
              <a:rPr lang="en-US" dirty="0" smtClean="0"/>
              <a:t>pipeline.</a:t>
            </a:r>
          </a:p>
          <a:p>
            <a:r>
              <a:rPr lang="en-US" altLang="en-US" dirty="0" smtClean="0"/>
              <a:t>Limitations – Supports fewer algorithms and limited customizations.</a:t>
            </a:r>
            <a:endParaRPr lang="en-US" altLang="en-US" dirty="0"/>
          </a:p>
          <a:p>
            <a:r>
              <a:rPr lang="en-US" altLang="en-US" dirty="0"/>
              <a:t>Best </a:t>
            </a:r>
            <a:r>
              <a:rPr lang="en-US" altLang="en-US" dirty="0" err="1"/>
              <a:t>usecases</a:t>
            </a:r>
            <a:r>
              <a:rPr lang="en-US" altLang="en-US" dirty="0"/>
              <a:t> – Potential scoping and </a:t>
            </a:r>
            <a:r>
              <a:rPr lang="en-US" altLang="en-US" dirty="0" err="1"/>
              <a:t>PoC</a:t>
            </a:r>
            <a:r>
              <a:rPr lang="en-US" altLang="en-US" dirty="0"/>
              <a:t> </a:t>
            </a:r>
            <a:r>
              <a:rPr lang="en-IN" dirty="0"/>
              <a:t>projects with tight deadlines</a:t>
            </a:r>
            <a:r>
              <a:rPr lang="en-US" dirty="0"/>
              <a:t>.</a:t>
            </a:r>
          </a:p>
          <a:p>
            <a:endParaRPr lang="en-US" altLang="en-US" dirty="0" smtClean="0"/>
          </a:p>
          <a:p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-170765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09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718" y="-84842"/>
            <a:ext cx="9905998" cy="68815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AUTOKERAS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448" y="461913"/>
            <a:ext cx="9905999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Specially designed for deep learning and neural architecture search (NAS)</a:t>
            </a:r>
          </a:p>
          <a:p>
            <a:r>
              <a:rPr lang="en-US" dirty="0" smtClean="0"/>
              <a:t>Offers end-to-end solution for deep </a:t>
            </a:r>
            <a:r>
              <a:rPr lang="en-US" dirty="0"/>
              <a:t>learning, right from data preparation to model </a:t>
            </a:r>
            <a:r>
              <a:rPr lang="en-US" dirty="0" smtClean="0"/>
              <a:t>deployment.</a:t>
            </a:r>
          </a:p>
          <a:p>
            <a:r>
              <a:rPr lang="en-US" dirty="0" smtClean="0"/>
              <a:t>Customizable and designed to scale</a:t>
            </a:r>
          </a:p>
          <a:p>
            <a:r>
              <a:rPr lang="en-US" dirty="0" smtClean="0"/>
              <a:t>Provides detailed summary, XAI features, like SHAP, LIME, </a:t>
            </a:r>
            <a:r>
              <a:rPr lang="en-IN" dirty="0" smtClean="0"/>
              <a:t>Grad-CAM</a:t>
            </a:r>
            <a:r>
              <a:rPr lang="en-US" dirty="0"/>
              <a:t> </a:t>
            </a:r>
            <a:r>
              <a:rPr lang="en-US" dirty="0" smtClean="0"/>
              <a:t>and feature importance analysis.</a:t>
            </a:r>
          </a:p>
          <a:p>
            <a:r>
              <a:rPr lang="en-US" b="1" dirty="0" smtClean="0"/>
              <a:t>Applications</a:t>
            </a:r>
            <a:r>
              <a:rPr lang="en-US" dirty="0" smtClean="0"/>
              <a:t> - </a:t>
            </a:r>
            <a:r>
              <a:rPr lang="en-IN" dirty="0"/>
              <a:t>Image </a:t>
            </a:r>
            <a:r>
              <a:rPr lang="en-IN" dirty="0" smtClean="0"/>
              <a:t>Classification, </a:t>
            </a:r>
            <a:r>
              <a:rPr lang="en-IN" dirty="0"/>
              <a:t>Text </a:t>
            </a:r>
            <a:r>
              <a:rPr lang="en-IN" dirty="0" smtClean="0"/>
              <a:t>Classification, Regression and Transfer Learning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6801"/>
          <a:stretch/>
        </p:blipFill>
        <p:spPr>
          <a:xfrm>
            <a:off x="978160" y="3791735"/>
            <a:ext cx="4918287" cy="3066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396" t="86138" r="27337"/>
          <a:stretch/>
        </p:blipFill>
        <p:spPr>
          <a:xfrm>
            <a:off x="6381526" y="5162319"/>
            <a:ext cx="4152526" cy="778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236" t="49064" b="39539"/>
          <a:stretch/>
        </p:blipFill>
        <p:spPr>
          <a:xfrm>
            <a:off x="5883859" y="4590950"/>
            <a:ext cx="5588562" cy="6179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428" t="8347" b="77404"/>
          <a:stretch/>
        </p:blipFill>
        <p:spPr>
          <a:xfrm>
            <a:off x="5883859" y="3786557"/>
            <a:ext cx="5894691" cy="8166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859" y="5894191"/>
            <a:ext cx="5886931" cy="93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009" y="75415"/>
            <a:ext cx="10783460" cy="725864"/>
          </a:xfrm>
        </p:spPr>
        <p:txBody>
          <a:bodyPr>
            <a:normAutofit/>
          </a:bodyPr>
          <a:lstStyle/>
          <a:p>
            <a:r>
              <a:rPr lang="en-US" dirty="0" smtClean="0"/>
              <a:t>AUTO KERAS - Transfer learning and 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55" y="4199640"/>
            <a:ext cx="9905999" cy="2455683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Limitations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High Customization</a:t>
            </a:r>
            <a:r>
              <a:rPr lang="en-US" dirty="0" smtClean="0"/>
              <a:t>: </a:t>
            </a:r>
            <a:r>
              <a:rPr lang="en-US" dirty="0" err="1" smtClean="0"/>
              <a:t>AutoKeras</a:t>
            </a:r>
            <a:r>
              <a:rPr lang="en-US" dirty="0" smtClean="0"/>
              <a:t> </a:t>
            </a:r>
            <a:r>
              <a:rPr lang="en-US" dirty="0"/>
              <a:t>may not support highly customized model architectures beyond its predefined </a:t>
            </a:r>
            <a:r>
              <a:rPr lang="en-US" dirty="0" smtClean="0"/>
              <a:t>blocks, like, </a:t>
            </a:r>
            <a:r>
              <a:rPr lang="en-IN" dirty="0" err="1"/>
              <a:t>TensorFlow</a:t>
            </a:r>
            <a:r>
              <a:rPr lang="en-IN" dirty="0"/>
              <a:t> or </a:t>
            </a:r>
            <a:r>
              <a:rPr lang="en-IN" dirty="0" err="1" smtClean="0"/>
              <a:t>PyTorch</a:t>
            </a:r>
            <a:r>
              <a:rPr lang="en-IN" dirty="0" smtClean="0"/>
              <a:t>.</a:t>
            </a:r>
          </a:p>
          <a:p>
            <a:pPr lvl="1"/>
            <a:r>
              <a:rPr lang="en-US" b="1" dirty="0" smtClean="0"/>
              <a:t>Complex Pipelines</a:t>
            </a:r>
            <a:r>
              <a:rPr lang="en-US" dirty="0" smtClean="0"/>
              <a:t>: Handling </a:t>
            </a:r>
            <a:r>
              <a:rPr lang="en-US" dirty="0"/>
              <a:t>complex data preprocessing </a:t>
            </a:r>
            <a:r>
              <a:rPr lang="en-US" dirty="0" smtClean="0"/>
              <a:t>pipelines, like </a:t>
            </a:r>
            <a:r>
              <a:rPr lang="en-IN" dirty="0"/>
              <a:t>custom data augmentation or transformations</a:t>
            </a:r>
            <a:r>
              <a:rPr lang="en-IN" dirty="0" smtClean="0"/>
              <a:t>, not supported.</a:t>
            </a:r>
          </a:p>
          <a:p>
            <a:pPr lvl="1"/>
            <a:r>
              <a:rPr lang="en-US" b="1" dirty="0" smtClean="0"/>
              <a:t>Resource constraints</a:t>
            </a:r>
            <a:r>
              <a:rPr lang="en-US" dirty="0" smtClean="0"/>
              <a:t>: </a:t>
            </a:r>
            <a:r>
              <a:rPr lang="en-US" dirty="0"/>
              <a:t>E</a:t>
            </a:r>
            <a:r>
              <a:rPr lang="en-US" dirty="0" smtClean="0"/>
              <a:t>xhaustive </a:t>
            </a:r>
            <a:r>
              <a:rPr lang="en-US" dirty="0" err="1"/>
              <a:t>hyperparameter</a:t>
            </a:r>
            <a:r>
              <a:rPr lang="en-US" dirty="0"/>
              <a:t> tuning can be computationally expensive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609" y="868170"/>
            <a:ext cx="5943905" cy="301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1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4461</TotalTime>
  <Words>1961</Words>
  <Application>Microsoft Office PowerPoint</Application>
  <PresentationFormat>Widescreen</PresentationFormat>
  <Paragraphs>398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 Light</vt:lpstr>
      <vt:lpstr>Courier New</vt:lpstr>
      <vt:lpstr>Trebuchet MS</vt:lpstr>
      <vt:lpstr>Tw Cen MT</vt:lpstr>
      <vt:lpstr>Wingdings</vt:lpstr>
      <vt:lpstr>Circuit</vt:lpstr>
      <vt:lpstr>AUTOML libraries</vt:lpstr>
      <vt:lpstr>H2o.ai</vt:lpstr>
      <vt:lpstr>Special features</vt:lpstr>
      <vt:lpstr>TPOT (Tree-based Pipeline Optimization Tool) </vt:lpstr>
      <vt:lpstr>AUTO-SKLEARN</vt:lpstr>
      <vt:lpstr>SAMPLE OUTPUTS</vt:lpstr>
      <vt:lpstr>MLBox</vt:lpstr>
      <vt:lpstr>AUTOKERAS</vt:lpstr>
      <vt:lpstr>AUTO KERAS - Transfer learning and limitations</vt:lpstr>
      <vt:lpstr>AUTOGLUON</vt:lpstr>
      <vt:lpstr>PYCARET</vt:lpstr>
      <vt:lpstr>LUDWIG</vt:lpstr>
      <vt:lpstr>EXAMPLE CODE</vt:lpstr>
      <vt:lpstr>EVALML</vt:lpstr>
      <vt:lpstr>Comparison between the libraries</vt:lpstr>
      <vt:lpstr>MODEL-METRICS COMPARISON</vt:lpstr>
      <vt:lpstr>AUTOML ON PLATFORM AND CLOUD</vt:lpstr>
      <vt:lpstr>Comparison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AUTOML libraries</dc:title>
  <dc:creator>Vani</dc:creator>
  <cp:lastModifiedBy>Vani</cp:lastModifiedBy>
  <cp:revision>109</cp:revision>
  <dcterms:created xsi:type="dcterms:W3CDTF">2025-01-18T06:23:04Z</dcterms:created>
  <dcterms:modified xsi:type="dcterms:W3CDTF">2025-01-21T08:56:18Z</dcterms:modified>
</cp:coreProperties>
</file>