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20"/>
  </p:notesMasterIdLst>
  <p:handoutMasterIdLst>
    <p:handoutMasterId r:id="rId21"/>
  </p:handoutMasterIdLst>
  <p:sldIdLst>
    <p:sldId id="277" r:id="rId3"/>
    <p:sldId id="265" r:id="rId4"/>
    <p:sldId id="281" r:id="rId5"/>
    <p:sldId id="280" r:id="rId6"/>
    <p:sldId id="285" r:id="rId7"/>
    <p:sldId id="287" r:id="rId8"/>
    <p:sldId id="289" r:id="rId9"/>
    <p:sldId id="288" r:id="rId10"/>
    <p:sldId id="290" r:id="rId11"/>
    <p:sldId id="291" r:id="rId12"/>
    <p:sldId id="292" r:id="rId13"/>
    <p:sldId id="293" r:id="rId14"/>
    <p:sldId id="294" r:id="rId15"/>
    <p:sldId id="295" r:id="rId16"/>
    <p:sldId id="296" r:id="rId17"/>
    <p:sldId id="284"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89" d="100"/>
          <a:sy n="89" d="100"/>
        </p:scale>
        <p:origin x="408"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07-Jun-19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07-Jun-19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07-Jun-19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3" Type="http://schemas.openxmlformats.org/officeDocument/2006/relationships/hyperlink" Target="https://slideplayer.com/slide/3425797/" TargetMode="Externa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differencebetween.com/difference-between-transistor-and-vs-thyristor/" TargetMode="External"/><Relationship Id="rId2" Type="http://schemas.openxmlformats.org/officeDocument/2006/relationships/hyperlink" Target="http://www.differencebetween.com/difference-between-mosfet-and-vs-bjt/" TargetMode="External"/><Relationship Id="rId1" Type="http://schemas.openxmlformats.org/officeDocument/2006/relationships/slideLayout" Target="../slideLayouts/slideLayout2.xml"/><Relationship Id="rId5" Type="http://schemas.openxmlformats.org/officeDocument/2006/relationships/hyperlink" Target="https://en.wikipedia.org/wiki/Switched-mode_power_supply" TargetMode="Externa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searchmobilecomputing.techtarget.com/definition/battery" TargetMode="External"/><Relationship Id="rId3" Type="http://schemas.openxmlformats.org/officeDocument/2006/relationships/hyperlink" Target="https://www.123rf.com/photo_71587542_stock-vector-vector-dry-battery-diagram.html" TargetMode="External"/><Relationship Id="rId7" Type="http://schemas.openxmlformats.org/officeDocument/2006/relationships/hyperlink" Target="https://learn.sparkfun.com/tutorials/what-is-a-battery/all" TargetMode="External"/><Relationship Id="rId2" Type="http://schemas.openxmlformats.org/officeDocument/2006/relationships/hyperlink" Target="https://www.123rf.com/photo_71633945_stock-vector-simple-battery-scheme-the-illustration-shows-the-main-elements-of-battery.html" TargetMode="External"/><Relationship Id="rId1" Type="http://schemas.openxmlformats.org/officeDocument/2006/relationships/slideLayout" Target="../slideLayouts/slideLayout2.xml"/><Relationship Id="rId6" Type="http://schemas.openxmlformats.org/officeDocument/2006/relationships/hyperlink" Target="https://pubs.acs.org/doi/abs/10.1021/ac60302a045?journalCode=ancham" TargetMode="External"/><Relationship Id="rId5" Type="http://schemas.openxmlformats.org/officeDocument/2006/relationships/hyperlink" Target="https://slideplayer.com/slide/3425797/" TargetMode="External"/><Relationship Id="rId4" Type="http://schemas.openxmlformats.org/officeDocument/2006/relationships/hyperlink" Target="https://en.wikipedia.org/wiki/Rechargeable_battery" TargetMode="Externa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3" Type="http://schemas.openxmlformats.org/officeDocument/2006/relationships/hyperlink" Target="https://www.123rf.com/photo_71633945_stock-vector-simple-battery-scheme-the-illustration-shows-the-main-elements-of-battery.html" TargetMode="External"/><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www.123rf.com/photo_71587542_stock-vector-vector-dry-battery-diagram.html" TargetMode="External"/><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Rechargeable_battery"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0" y="5339447"/>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val="689304721"/>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8235" name="CorelDRAW" r:id="rId3" imgW="2169000" imgH="2169360" progId="">
                  <p:embed/>
                </p:oleObj>
              </mc:Choice>
              <mc:Fallback>
                <p:oleObj name="CorelDRAW" r:id="rId3" imgW="2169000" imgH="2169360" progId="">
                  <p:embed/>
                  <p:pic>
                    <p:nvPicPr>
                      <p:cNvPr id="0" name="Picture 39"/>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59212" y="6014156"/>
            <a:ext cx="3510062"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smtClean="0">
                <a:solidFill>
                  <a:prstClr val="black">
                    <a:lumMod val="85000"/>
                    <a:lumOff val="15000"/>
                  </a:prstClr>
                </a:solidFill>
                <a:latin typeface="Times New Roman" panose="02020603050405020304" pitchFamily="18" charset="0"/>
                <a:cs typeface="Times New Roman" panose="02020603050405020304" pitchFamily="18" charset="0"/>
              </a:rPr>
              <a:t>Batteries</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26" name="TextBox 25"/>
          <p:cNvSpPr txBox="1">
            <a:spLocks noChangeArrowheads="1"/>
          </p:cNvSpPr>
          <p:nvPr/>
        </p:nvSpPr>
        <p:spPr bwMode="auto">
          <a:xfrm>
            <a:off x="2756808" y="1155647"/>
            <a:ext cx="9063318" cy="4244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UNIVERSITY INSTITUTE OF ENGINEERING</a:t>
            </a:r>
            <a:endParaRPr lang="en-US" sz="32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a:t>
            </a:r>
            <a:r>
              <a:rPr lang="en-US" sz="3200" b="1" dirty="0" smtClean="0">
                <a:latin typeface="Arial Black" panose="020B0A04020102020204" pitchFamily="34" charset="0"/>
                <a:ea typeface="Karla" pitchFamily="2" charset="0"/>
                <a:cs typeface="Karla" pitchFamily="2" charset="0"/>
              </a:rPr>
              <a:t>APPLIED PHYSICS</a:t>
            </a:r>
            <a:endParaRPr lang="en-US" sz="32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Bachelor </a:t>
            </a:r>
            <a:r>
              <a:rPr lang="en-US" sz="2800" dirty="0">
                <a:latin typeface="Times New Roman" panose="02020603050405020304" pitchFamily="18" charset="0"/>
                <a:ea typeface="Calibri" panose="020F0502020204030204" pitchFamily="34" charset="0"/>
                <a:cs typeface="Times New Roman" panose="02020603050405020304" pitchFamily="18" charset="0"/>
              </a:rPr>
              <a:t>of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Engineering (Computer Science &amp; Engineering) </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Basics of Electrical &amp; Electronics Engineering</a:t>
            </a:r>
          </a:p>
          <a:p>
            <a:pPr lvl="0" algn="ctr" defTabSz="622300">
              <a:lnSpc>
                <a:spcPct val="90000"/>
              </a:lnSpc>
              <a:spcBef>
                <a:spcPct val="0"/>
              </a:spcBef>
              <a:spcAft>
                <a:spcPct val="35000"/>
              </a:spcAft>
            </a:pPr>
            <a:r>
              <a:rPr lang="en-US" sz="2800" b="1" dirty="0" smtClean="0">
                <a:solidFill>
                  <a:prstClr val="black">
                    <a:lumMod val="85000"/>
                    <a:lumOff val="15000"/>
                  </a:prstClr>
                </a:solidFill>
                <a:latin typeface="Times New Roman" panose="02020603050405020304" pitchFamily="18" charset="0"/>
                <a:cs typeface="Times New Roman" panose="02020603050405020304" pitchFamily="18" charset="0"/>
              </a:rPr>
              <a:t>ELT- 112</a:t>
            </a: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 </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2" name="TextBox 1"/>
          <p:cNvSpPr txBox="1"/>
          <p:nvPr/>
        </p:nvSpPr>
        <p:spPr>
          <a:xfrm>
            <a:off x="7220554" y="5542020"/>
            <a:ext cx="3465890" cy="461665"/>
          </a:xfrm>
          <a:prstGeom prst="rect">
            <a:avLst/>
          </a:prstGeom>
          <a:noFill/>
        </p:spPr>
        <p:txBody>
          <a:bodyPr wrap="square" rtlCol="0">
            <a:spAutoFit/>
          </a:bodyPr>
          <a:lstStyle/>
          <a:p>
            <a:r>
              <a:rPr lang="en-US" sz="2400" b="1" dirty="0" err="1">
                <a:solidFill>
                  <a:prstClr val="black">
                    <a:lumMod val="85000"/>
                    <a:lumOff val="15000"/>
                  </a:prstClr>
                </a:solidFill>
                <a:latin typeface="Times New Roman" panose="02020603050405020304" pitchFamily="18" charset="0"/>
                <a:cs typeface="Times New Roman" panose="02020603050405020304" pitchFamily="18" charset="0"/>
              </a:rPr>
              <a:t>Er</a:t>
            </a: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 </a:t>
            </a:r>
            <a:r>
              <a:rPr lang="en-US" sz="2400" b="1" dirty="0" err="1">
                <a:solidFill>
                  <a:prstClr val="black">
                    <a:lumMod val="85000"/>
                    <a:lumOff val="15000"/>
                  </a:prstClr>
                </a:solidFill>
                <a:latin typeface="Times New Roman" panose="02020603050405020304" pitchFamily="18" charset="0"/>
                <a:cs typeface="Times New Roman" panose="02020603050405020304" pitchFamily="18" charset="0"/>
              </a:rPr>
              <a:t>Akhil</a:t>
            </a: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 Nigam</a:t>
            </a:r>
          </a:p>
        </p:txBody>
      </p:sp>
    </p:spTree>
    <p:extLst>
      <p:ext uri="{BB962C8B-B14F-4D97-AF65-F5344CB8AC3E}">
        <p14:creationId xmlns:p14="http://schemas.microsoft.com/office/powerpoint/2010/main" val="456502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smtClean="0">
                <a:latin typeface="Casper Bold" panose="02000806040000020004" pitchFamily="2" charset="0"/>
                <a:cs typeface="Arial" panose="020B0604020202020204" pitchFamily="34" charset="0"/>
              </a:rPr>
              <a:t>DIAGRAM OF LINEAR POWER SUPPLY</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034" name="Picture 2" descr="Image result for linear power supply diagram"/>
          <p:cNvPicPr>
            <a:picLocks noChangeAspect="1" noChangeArrowheads="1"/>
          </p:cNvPicPr>
          <p:nvPr/>
        </p:nvPicPr>
        <p:blipFill>
          <a:blip r:embed="rId2"/>
          <a:srcRect/>
          <a:stretch>
            <a:fillRect/>
          </a:stretch>
        </p:blipFill>
        <p:spPr bwMode="auto">
          <a:xfrm>
            <a:off x="3617232" y="2004263"/>
            <a:ext cx="4834436" cy="33515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p:cNvSpPr txBox="1"/>
          <p:nvPr/>
        </p:nvSpPr>
        <p:spPr>
          <a:xfrm>
            <a:off x="4833257" y="5682343"/>
            <a:ext cx="2416046" cy="3385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sz="1600" dirty="0" smtClean="0">
                <a:latin typeface="Casper"/>
                <a:hlinkClick r:id="rId3"/>
              </a:rPr>
              <a:t>https://slideplayer.com/slide/3425797/</a:t>
            </a:r>
            <a:endParaRPr lang="en-US" sz="1600" dirty="0">
              <a:latin typeface="Casper"/>
            </a:endParaRPr>
          </a:p>
        </p:txBody>
      </p:sp>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dirty="0" smtClean="0">
                <a:latin typeface="Casper Bold" panose="02000806040000020004" pitchFamily="2" charset="0"/>
                <a:cs typeface="Arial" panose="020B0604020202020204" pitchFamily="34" charset="0"/>
              </a:rPr>
              <a:t>SWITCHED MODE POWER SUPPLY</a:t>
            </a:r>
            <a:endParaRPr lang="en-US" dirty="0"/>
          </a:p>
        </p:txBody>
      </p:sp>
      <p:sp>
        <p:nvSpPr>
          <p:cNvPr id="3" name="Content Placeholder 2"/>
          <p:cNvSpPr>
            <a:spLocks noGrp="1"/>
          </p:cNvSpPr>
          <p:nvPr>
            <p:ph idx="1"/>
          </p:nvPr>
        </p:nvSpPr>
        <p:spPr/>
        <p:txBody>
          <a:bodyPr>
            <a:normAutofit/>
          </a:bodyPr>
          <a:lstStyle/>
          <a:p>
            <a:pPr marL="419100" indent="-382588" algn="just">
              <a:lnSpc>
                <a:spcPct val="80000"/>
              </a:lnSpc>
              <a:buNone/>
            </a:pPr>
            <a:r>
              <a:rPr lang="en-US" sz="1600" dirty="0" smtClean="0">
                <a:latin typeface="Casper"/>
              </a:rPr>
              <a:t>SMPS (</a:t>
            </a:r>
            <a:r>
              <a:rPr lang="en-US" sz="1600" b="1" dirty="0" smtClean="0">
                <a:latin typeface="Casper"/>
              </a:rPr>
              <a:t>switched-mode power supply</a:t>
            </a:r>
            <a:r>
              <a:rPr lang="en-US" sz="1600" dirty="0" smtClean="0">
                <a:latin typeface="Casper"/>
              </a:rPr>
              <a:t>) operates on a switching transistor device. At first, the AC input is converted to DC voltage by a rectifier, without reducing the voltage, unlike in a linear power supply. Then the DC voltage undergoes a high-frequency switching, typically by a </a:t>
            </a:r>
            <a:r>
              <a:rPr lang="en-US" sz="1600" u="sng" dirty="0" err="1" smtClean="0">
                <a:latin typeface="Casper"/>
                <a:hlinkClick r:id="rId2"/>
              </a:rPr>
              <a:t>MOSFET</a:t>
            </a:r>
            <a:r>
              <a:rPr lang="en-US" sz="1600" u="sng" dirty="0" err="1" smtClean="0">
                <a:latin typeface="Casper"/>
                <a:hlinkClick r:id="rId3"/>
              </a:rPr>
              <a:t>transistor</a:t>
            </a:r>
            <a:r>
              <a:rPr lang="en-US" sz="1600" dirty="0" smtClean="0">
                <a:latin typeface="Casper"/>
              </a:rPr>
              <a:t>. That is, the voltage through the MOSFET is turned on and off by MOSFET Gate signal, usually a pulse-width-modulated signal of about 50 kHz (chopper/inverter block). After this chopping operation, the waveform becomes a pulsated-DC signal. After that, a step-down transformer is used to reduce the voltage of the high-frequency pulsated DC signal to the desired level. Finally, an output rectifier and a filter are used to make back the output DC voltage.</a:t>
            </a:r>
            <a:endParaRPr lang="en-US" sz="1600" dirty="0">
              <a:latin typeface="Casper"/>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dirty="0"/>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Key Difference - SMPS vs Linear Power Supply "/>
          <p:cNvPicPr/>
          <p:nvPr/>
        </p:nvPicPr>
        <p:blipFill>
          <a:blip r:embed="rId4"/>
          <a:srcRect/>
          <a:stretch>
            <a:fillRect/>
          </a:stretch>
        </p:blipFill>
        <p:spPr bwMode="auto">
          <a:xfrm>
            <a:off x="2481943" y="3069763"/>
            <a:ext cx="7158445" cy="22119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p:cNvSpPr txBox="1"/>
          <p:nvPr/>
        </p:nvSpPr>
        <p:spPr>
          <a:xfrm>
            <a:off x="4258491" y="5577840"/>
            <a:ext cx="3740126" cy="338554"/>
          </a:xfrm>
          <a:prstGeom prst="rect">
            <a:avLst/>
          </a:prstGeom>
          <a:noFill/>
        </p:spPr>
        <p:txBody>
          <a:bodyPr wrap="none" rtlCol="0">
            <a:spAutoFit/>
          </a:bodyPr>
          <a:lstStyle/>
          <a:p>
            <a:r>
              <a:rPr lang="en-US" sz="1600" dirty="0" smtClean="0">
                <a:latin typeface="Casper"/>
                <a:hlinkClick r:id="rId5"/>
              </a:rPr>
              <a:t>https://en.wikipedia.org/wiki/Switched-mode_power_supply</a:t>
            </a:r>
            <a:endParaRPr lang="en-US" sz="1600" dirty="0">
              <a:latin typeface="Casper"/>
            </a:endParaRPr>
          </a:p>
        </p:txBody>
      </p:sp>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dirty="0" smtClean="0">
                <a:latin typeface="Casper Bold" panose="02000806040000020004" pitchFamily="2" charset="0"/>
                <a:cs typeface="Arial" panose="020B0604020202020204" pitchFamily="34" charset="0"/>
              </a:rPr>
              <a:t>APPLICATIONS OF BATTERY</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dirty="0"/>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6"/>
          <p:cNvPicPr>
            <a:picLocks noGrp="1" noChangeAspect="1" noChangeArrowheads="1"/>
          </p:cNvPicPr>
          <p:nvPr>
            <p:ph idx="1"/>
          </p:nvPr>
        </p:nvPicPr>
        <p:blipFill>
          <a:blip r:embed="rId2"/>
          <a:srcRect/>
          <a:stretch>
            <a:fillRect/>
          </a:stretch>
        </p:blipFill>
        <p:spPr bwMode="auto">
          <a:xfrm>
            <a:off x="1946366" y="1894114"/>
            <a:ext cx="8412480" cy="4140926"/>
          </a:xfrm>
          <a:prstGeom prst="rect">
            <a:avLst/>
          </a:prstGeom>
          <a:noFill/>
          <a:ln w="9525">
            <a:noFill/>
            <a:miter lim="800000"/>
            <a:headEnd/>
            <a:tailEnd/>
          </a:ln>
          <a:effectLst/>
        </p:spPr>
      </p:pic>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dirty="0" smtClean="0">
                <a:latin typeface="Casper Bold" panose="02000806040000020004" pitchFamily="2" charset="0"/>
                <a:cs typeface="Arial" panose="020B0604020202020204" pitchFamily="34" charset="0"/>
              </a:rPr>
              <a:t>APPLICATION OF BATTERY</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dirty="0"/>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3"/>
          <p:cNvPicPr>
            <a:picLocks noGrp="1" noChangeAspect="1" noChangeArrowheads="1"/>
          </p:cNvPicPr>
          <p:nvPr>
            <p:ph idx="1"/>
          </p:nvPr>
        </p:nvPicPr>
        <p:blipFill>
          <a:blip r:embed="rId2"/>
          <a:srcRect/>
          <a:stretch>
            <a:fillRect/>
          </a:stretch>
        </p:blipFill>
        <p:spPr bwMode="auto">
          <a:xfrm>
            <a:off x="1815737" y="1825625"/>
            <a:ext cx="8412480" cy="4351338"/>
          </a:xfrm>
          <a:prstGeom prst="rect">
            <a:avLst/>
          </a:prstGeom>
          <a:noFill/>
          <a:ln w="9525">
            <a:noFill/>
            <a:miter lim="800000"/>
            <a:headEnd/>
            <a:tailEnd/>
          </a:ln>
          <a:effectLst/>
        </p:spPr>
      </p:pic>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
        <p:nvSpPr>
          <p:cNvPr id="5" name="Title 1"/>
          <p:cNvSpPr>
            <a:spLocks noGrp="1"/>
          </p:cNvSpPr>
          <p:nvPr>
            <p:ph type="ctrTitle"/>
          </p:nvPr>
        </p:nvSpPr>
        <p:spPr>
          <a:xfrm>
            <a:off x="1471748" y="377781"/>
            <a:ext cx="9144000" cy="1202826"/>
          </a:xfrm>
        </p:spPr>
        <p:txBody>
          <a:bodyPr/>
          <a:lstStyle/>
          <a:p>
            <a:pPr algn="ctr"/>
            <a:r>
              <a:rPr lang="en-US" dirty="0" smtClean="0">
                <a:latin typeface="Casper Bold" panose="02000806040000020004" pitchFamily="2" charset="0"/>
                <a:cs typeface="Arial" panose="020B0604020202020204" pitchFamily="34" charset="0"/>
              </a:rPr>
              <a:t>APPLICATIONS </a:t>
            </a:r>
            <a:r>
              <a:rPr lang="en-US" sz="2800" dirty="0" smtClean="0">
                <a:latin typeface="Casper Bold" panose="02000806040000020004" pitchFamily="2" charset="0"/>
                <a:cs typeface="Arial" panose="020B0604020202020204" pitchFamily="34" charset="0"/>
              </a:rPr>
              <a:t> </a:t>
            </a:r>
            <a:r>
              <a:rPr lang="en-US" sz="2800" dirty="0" smtClean="0"/>
              <a:t>  </a:t>
            </a:r>
            <a:endParaRPr lang="en-US" dirty="0"/>
          </a:p>
        </p:txBody>
      </p:sp>
      <p:sp>
        <p:nvSpPr>
          <p:cNvPr id="6"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p>
            <a:pPr marL="0" marR="0" lvl="0" indent="0" defTabSz="914400" rtl="0" eaLnBrk="1" fontAlgn="auto" latinLnBrk="0" hangingPunct="1">
              <a:lnSpc>
                <a:spcPct val="90000"/>
              </a:lnSpc>
              <a:spcBef>
                <a:spcPts val="1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Casper"/>
                <a:ea typeface="+mn-ea"/>
                <a:cs typeface="+mn-cs"/>
              </a:rPr>
              <a:t>Zinc-Carbon batteries used in low power drain applications such as flash lights, remote control, toys, and table clocks.</a:t>
            </a:r>
          </a:p>
          <a:p>
            <a:pPr marL="0" marR="0" lvl="0" indent="0" defTabSz="914400" rtl="0" eaLnBrk="1" fontAlgn="auto" latinLnBrk="0" hangingPunct="1">
              <a:lnSpc>
                <a:spcPct val="90000"/>
              </a:lnSpc>
              <a:spcBef>
                <a:spcPts val="1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Casper"/>
                <a:ea typeface="+mn-ea"/>
                <a:cs typeface="+mn-cs"/>
              </a:rPr>
              <a:t>Lead-acid batteries are starting, lightning, and ignition systems(SLI) of automobiles.</a:t>
            </a:r>
          </a:p>
          <a:p>
            <a:pPr marL="0" marR="0" lvl="0" indent="0" defTabSz="914400" rtl="0" eaLnBrk="1" fontAlgn="auto" latinLnBrk="0" hangingPunct="1">
              <a:lnSpc>
                <a:spcPct val="90000"/>
              </a:lnSpc>
              <a:spcBef>
                <a:spcPts val="1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Casper"/>
                <a:ea typeface="+mn-ea"/>
                <a:cs typeface="+mn-cs"/>
              </a:rPr>
              <a:t>Lithium batteries are portable consumer instruments like calculators, iPods, digital diaries, wrist watches and stop watches, toys, and artificial pacemakers. </a:t>
            </a:r>
          </a:p>
          <a:p>
            <a:pPr marL="0" marR="0" lvl="0" indent="0" defTabSz="914400" rtl="0" eaLnBrk="1" fontAlgn="auto" latinLnBrk="0" hangingPunct="1">
              <a:lnSpc>
                <a:spcPct val="90000"/>
              </a:lnSpc>
              <a:spcBef>
                <a:spcPts val="1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Casper"/>
                <a:ea typeface="+mn-ea"/>
                <a:cs typeface="+mn-cs"/>
              </a:rPr>
              <a:t>Lead acid batteries are used such as solar-panel energy storage, vehicle ignition and lights, backup power and load </a:t>
            </a:r>
            <a:r>
              <a:rPr kumimoji="0" lang="en-US" sz="1600" b="0" i="0" u="none" strike="noStrike" kern="1200" cap="none" spc="0" normalizeH="0" baseline="0" noProof="0" dirty="0" err="1" smtClean="0">
                <a:ln>
                  <a:noFill/>
                </a:ln>
                <a:solidFill>
                  <a:schemeClr val="tx1"/>
                </a:solidFill>
                <a:effectLst/>
                <a:uLnTx/>
                <a:uFillTx/>
                <a:latin typeface="Casper"/>
                <a:ea typeface="+mn-ea"/>
                <a:cs typeface="+mn-cs"/>
              </a:rPr>
              <a:t>levelling</a:t>
            </a:r>
            <a:r>
              <a:rPr kumimoji="0" lang="en-US" sz="1600" b="0" i="0" u="none" strike="noStrike" kern="1200" cap="none" spc="0" normalizeH="0" baseline="0" noProof="0" dirty="0" smtClean="0">
                <a:ln>
                  <a:noFill/>
                </a:ln>
                <a:solidFill>
                  <a:schemeClr val="tx1"/>
                </a:solidFill>
                <a:effectLst/>
                <a:uLnTx/>
                <a:uFillTx/>
                <a:latin typeface="Casper"/>
                <a:ea typeface="+mn-ea"/>
                <a:cs typeface="+mn-cs"/>
              </a:rPr>
              <a:t> in power generation/distribution. </a:t>
            </a:r>
          </a:p>
        </p:txBody>
      </p:sp>
      <p:sp>
        <p:nvSpPr>
          <p:cNvPr id="7" name="Rectangle 6"/>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Assessment Pattern </a:t>
            </a:r>
            <a:r>
              <a:rPr lang="en-US" sz="2800" dirty="0" smtClean="0"/>
              <a:t>  </a:t>
            </a:r>
            <a:endParaRPr lang="en-US" dirty="0"/>
          </a:p>
        </p:txBody>
      </p:sp>
      <p:graphicFrame>
        <p:nvGraphicFramePr>
          <p:cNvPr id="8" name="Content Placeholder 7"/>
          <p:cNvGraphicFramePr>
            <a:graphicFrameLocks noGrp="1"/>
          </p:cNvGraphicFramePr>
          <p:nvPr>
            <p:ph idx="1"/>
          </p:nvPr>
        </p:nvGraphicFramePr>
        <p:xfrm>
          <a:off x="1201782" y="1946365"/>
          <a:ext cx="9901647" cy="2456826"/>
        </p:xfrm>
        <a:graphic>
          <a:graphicData uri="http://schemas.openxmlformats.org/drawingml/2006/table">
            <a:tbl>
              <a:tblPr firstRow="1" bandRow="1">
                <a:tableStyleId>{5C22544A-7EE6-4342-B048-85BDC9FD1C3A}</a:tableStyleId>
              </a:tblPr>
              <a:tblGrid>
                <a:gridCol w="1698172"/>
                <a:gridCol w="4902926"/>
                <a:gridCol w="3300549"/>
              </a:tblGrid>
              <a:tr h="348511">
                <a:tc>
                  <a:txBody>
                    <a:bodyPr/>
                    <a:lstStyle/>
                    <a:p>
                      <a:pPr algn="ctr"/>
                      <a:r>
                        <a:rPr lang="en-US" dirty="0" smtClean="0"/>
                        <a:t>S. No.</a:t>
                      </a:r>
                      <a:endParaRPr lang="en-US" dirty="0"/>
                    </a:p>
                  </a:txBody>
                  <a:tcPr/>
                </a:tc>
                <a:tc>
                  <a:txBody>
                    <a:bodyPr/>
                    <a:lstStyle/>
                    <a:p>
                      <a:pPr algn="ctr"/>
                      <a:r>
                        <a:rPr lang="en-US" dirty="0" smtClean="0"/>
                        <a:t>ELEMENTS</a:t>
                      </a:r>
                      <a:endParaRPr lang="en-US" dirty="0"/>
                    </a:p>
                  </a:txBody>
                  <a:tcPr/>
                </a:tc>
                <a:tc>
                  <a:txBody>
                    <a:bodyPr/>
                    <a:lstStyle/>
                    <a:p>
                      <a:pPr algn="ctr"/>
                      <a:r>
                        <a:rPr lang="en-US" dirty="0" smtClean="0"/>
                        <a:t>MARKS</a:t>
                      </a:r>
                      <a:endParaRPr lang="en-US" dirty="0"/>
                    </a:p>
                  </a:txBody>
                  <a:tcPr/>
                </a:tc>
              </a:tr>
              <a:tr h="348511">
                <a:tc>
                  <a:txBody>
                    <a:bodyPr/>
                    <a:lstStyle/>
                    <a:p>
                      <a:pPr algn="ctr"/>
                      <a:r>
                        <a:rPr lang="en-US" sz="1600" dirty="0" smtClean="0">
                          <a:latin typeface="Casper"/>
                        </a:rPr>
                        <a:t>1</a:t>
                      </a:r>
                      <a:endParaRPr lang="en-US" sz="1600" dirty="0">
                        <a:latin typeface="Casper"/>
                      </a:endParaRPr>
                    </a:p>
                  </a:txBody>
                  <a:tcPr/>
                </a:tc>
                <a:tc>
                  <a:txBody>
                    <a:bodyPr/>
                    <a:lstStyle/>
                    <a:p>
                      <a:pPr algn="ctr"/>
                      <a:r>
                        <a:rPr lang="en-US" sz="1600" dirty="0" smtClean="0">
                          <a:latin typeface="Casper"/>
                        </a:rPr>
                        <a:t>MST-1</a:t>
                      </a:r>
                      <a:endParaRPr lang="en-US" sz="1600" dirty="0">
                        <a:latin typeface="Casper"/>
                      </a:endParaRPr>
                    </a:p>
                  </a:txBody>
                  <a:tcPr/>
                </a:tc>
                <a:tc>
                  <a:txBody>
                    <a:bodyPr/>
                    <a:lstStyle/>
                    <a:p>
                      <a:pPr algn="ctr"/>
                      <a:r>
                        <a:rPr lang="en-US" sz="1600" dirty="0" smtClean="0">
                          <a:latin typeface="Casper"/>
                        </a:rPr>
                        <a:t>36</a:t>
                      </a:r>
                      <a:endParaRPr lang="en-US" sz="1600" dirty="0">
                        <a:latin typeface="Casper"/>
                      </a:endParaRPr>
                    </a:p>
                  </a:txBody>
                  <a:tcPr/>
                </a:tc>
              </a:tr>
              <a:tr h="348511">
                <a:tc>
                  <a:txBody>
                    <a:bodyPr/>
                    <a:lstStyle/>
                    <a:p>
                      <a:pPr algn="ctr"/>
                      <a:r>
                        <a:rPr lang="en-US" sz="1600" dirty="0" smtClean="0">
                          <a:latin typeface="Casper"/>
                        </a:rPr>
                        <a:t>2</a:t>
                      </a:r>
                      <a:endParaRPr lang="en-US" sz="1600" dirty="0">
                        <a:latin typeface="Casper"/>
                      </a:endParaRPr>
                    </a:p>
                  </a:txBody>
                  <a:tcPr/>
                </a:tc>
                <a:tc>
                  <a:txBody>
                    <a:bodyPr/>
                    <a:lstStyle/>
                    <a:p>
                      <a:pPr algn="ctr"/>
                      <a:r>
                        <a:rPr lang="en-US" sz="1600" dirty="0" smtClean="0">
                          <a:latin typeface="Casper"/>
                        </a:rPr>
                        <a:t>MST-2</a:t>
                      </a:r>
                      <a:endParaRPr lang="en-US" sz="1600" dirty="0">
                        <a:latin typeface="Casper"/>
                      </a:endParaRPr>
                    </a:p>
                  </a:txBody>
                  <a:tcPr/>
                </a:tc>
                <a:tc>
                  <a:txBody>
                    <a:bodyPr/>
                    <a:lstStyle/>
                    <a:p>
                      <a:pPr algn="ctr"/>
                      <a:r>
                        <a:rPr lang="en-US" sz="1600" dirty="0" smtClean="0">
                          <a:latin typeface="Casper"/>
                        </a:rPr>
                        <a:t>36</a:t>
                      </a:r>
                      <a:endParaRPr lang="en-US" sz="1600" dirty="0">
                        <a:latin typeface="Casper"/>
                      </a:endParaRPr>
                    </a:p>
                  </a:txBody>
                  <a:tcPr/>
                </a:tc>
              </a:tr>
              <a:tr h="348511">
                <a:tc>
                  <a:txBody>
                    <a:bodyPr/>
                    <a:lstStyle/>
                    <a:p>
                      <a:pPr algn="ctr"/>
                      <a:r>
                        <a:rPr lang="en-US" sz="1600" dirty="0" smtClean="0">
                          <a:latin typeface="Casper"/>
                        </a:rPr>
                        <a:t>3</a:t>
                      </a:r>
                      <a:endParaRPr lang="en-US" sz="1600" dirty="0">
                        <a:latin typeface="Casper"/>
                      </a:endParaRPr>
                    </a:p>
                  </a:txBody>
                  <a:tcPr/>
                </a:tc>
                <a:tc>
                  <a:txBody>
                    <a:bodyPr/>
                    <a:lstStyle/>
                    <a:p>
                      <a:pPr algn="ctr"/>
                      <a:r>
                        <a:rPr lang="en-US" sz="1600" dirty="0" smtClean="0">
                          <a:latin typeface="Casper"/>
                        </a:rPr>
                        <a:t>ASSIGNMENT (1+2+3)</a:t>
                      </a:r>
                      <a:endParaRPr lang="en-US" sz="1600" dirty="0">
                        <a:latin typeface="Casper"/>
                      </a:endParaRPr>
                    </a:p>
                  </a:txBody>
                  <a:tcPr/>
                </a:tc>
                <a:tc>
                  <a:txBody>
                    <a:bodyPr/>
                    <a:lstStyle/>
                    <a:p>
                      <a:pPr algn="ctr"/>
                      <a:r>
                        <a:rPr lang="en-US" sz="1600" dirty="0" smtClean="0">
                          <a:latin typeface="Casper"/>
                        </a:rPr>
                        <a:t>12</a:t>
                      </a:r>
                      <a:endParaRPr lang="en-US" sz="1600" dirty="0">
                        <a:latin typeface="Casper"/>
                      </a:endParaRPr>
                    </a:p>
                  </a:txBody>
                  <a:tcPr/>
                </a:tc>
              </a:tr>
              <a:tr h="348511">
                <a:tc>
                  <a:txBody>
                    <a:bodyPr/>
                    <a:lstStyle/>
                    <a:p>
                      <a:pPr algn="ctr"/>
                      <a:r>
                        <a:rPr lang="en-US" sz="1600" dirty="0" smtClean="0">
                          <a:latin typeface="Casper"/>
                        </a:rPr>
                        <a:t>4</a:t>
                      </a:r>
                      <a:endParaRPr lang="en-US" sz="1600" dirty="0">
                        <a:latin typeface="Casper"/>
                      </a:endParaRPr>
                    </a:p>
                  </a:txBody>
                  <a:tcPr/>
                </a:tc>
                <a:tc>
                  <a:txBody>
                    <a:bodyPr/>
                    <a:lstStyle/>
                    <a:p>
                      <a:pPr algn="ctr"/>
                      <a:r>
                        <a:rPr lang="en-US" sz="1600" dirty="0" smtClean="0">
                          <a:latin typeface="Casper"/>
                        </a:rPr>
                        <a:t>SURPRISE TEST</a:t>
                      </a:r>
                      <a:endParaRPr lang="en-US" sz="1600" dirty="0">
                        <a:latin typeface="Casper"/>
                      </a:endParaRPr>
                    </a:p>
                  </a:txBody>
                  <a:tcPr/>
                </a:tc>
                <a:tc>
                  <a:txBody>
                    <a:bodyPr/>
                    <a:lstStyle/>
                    <a:p>
                      <a:pPr algn="ctr"/>
                      <a:r>
                        <a:rPr lang="en-US" sz="1600" dirty="0" smtClean="0">
                          <a:latin typeface="Casper"/>
                        </a:rPr>
                        <a:t>09</a:t>
                      </a:r>
                      <a:endParaRPr lang="en-US" sz="1600" dirty="0">
                        <a:latin typeface="Casper"/>
                      </a:endParaRPr>
                    </a:p>
                  </a:txBody>
                  <a:tcPr/>
                </a:tc>
              </a:tr>
              <a:tr h="348511">
                <a:tc>
                  <a:txBody>
                    <a:bodyPr/>
                    <a:lstStyle/>
                    <a:p>
                      <a:pPr algn="ctr"/>
                      <a:r>
                        <a:rPr lang="en-US" sz="1600" dirty="0" smtClean="0">
                          <a:latin typeface="Casper"/>
                        </a:rPr>
                        <a:t>5</a:t>
                      </a:r>
                      <a:endParaRPr lang="en-US" sz="1600" dirty="0">
                        <a:latin typeface="Casper"/>
                      </a:endParaRPr>
                    </a:p>
                  </a:txBody>
                  <a:tcPr/>
                </a:tc>
                <a:tc>
                  <a:txBody>
                    <a:bodyPr/>
                    <a:lstStyle/>
                    <a:p>
                      <a:pPr algn="ctr"/>
                      <a:r>
                        <a:rPr lang="en-US" sz="1600" dirty="0" smtClean="0">
                          <a:latin typeface="Casper"/>
                        </a:rPr>
                        <a:t>TUTORIAL TEST</a:t>
                      </a:r>
                      <a:endParaRPr lang="en-US" sz="1600" dirty="0">
                        <a:latin typeface="Casper"/>
                      </a:endParaRPr>
                    </a:p>
                  </a:txBody>
                  <a:tcPr/>
                </a:tc>
                <a:tc>
                  <a:txBody>
                    <a:bodyPr/>
                    <a:lstStyle/>
                    <a:p>
                      <a:pPr algn="ctr"/>
                      <a:r>
                        <a:rPr lang="en-US" sz="1600" dirty="0" smtClean="0">
                          <a:latin typeface="Casper"/>
                        </a:rPr>
                        <a:t>09</a:t>
                      </a:r>
                      <a:endParaRPr lang="en-US" sz="1600" dirty="0">
                        <a:latin typeface="Casper"/>
                      </a:endParaRPr>
                    </a:p>
                  </a:txBody>
                  <a:tcPr/>
                </a:tc>
              </a:tr>
              <a:tr h="348511">
                <a:tc>
                  <a:txBody>
                    <a:bodyPr/>
                    <a:lstStyle/>
                    <a:p>
                      <a:pPr algn="ctr"/>
                      <a:r>
                        <a:rPr lang="en-US" sz="1600" dirty="0" smtClean="0">
                          <a:latin typeface="Casper"/>
                        </a:rPr>
                        <a:t>6</a:t>
                      </a:r>
                      <a:endParaRPr lang="en-US" sz="1600" dirty="0">
                        <a:latin typeface="Casper"/>
                      </a:endParaRPr>
                    </a:p>
                  </a:txBody>
                  <a:tcPr/>
                </a:tc>
                <a:tc>
                  <a:txBody>
                    <a:bodyPr/>
                    <a:lstStyle/>
                    <a:p>
                      <a:pPr algn="ctr"/>
                      <a:r>
                        <a:rPr lang="en-US" sz="1600" dirty="0" smtClean="0">
                          <a:latin typeface="Casper"/>
                        </a:rPr>
                        <a:t>QUIZ</a:t>
                      </a:r>
                      <a:endParaRPr lang="en-US" sz="1600" dirty="0">
                        <a:latin typeface="Casper"/>
                      </a:endParaRPr>
                    </a:p>
                  </a:txBody>
                  <a:tcPr/>
                </a:tc>
                <a:tc>
                  <a:txBody>
                    <a:bodyPr/>
                    <a:lstStyle/>
                    <a:p>
                      <a:pPr algn="ctr"/>
                      <a:r>
                        <a:rPr lang="en-US" sz="1600" dirty="0" smtClean="0">
                          <a:latin typeface="Casper"/>
                        </a:rPr>
                        <a:t>12</a:t>
                      </a:r>
                      <a:endParaRPr lang="en-US" sz="1600" dirty="0">
                        <a:latin typeface="Casper"/>
                      </a:endParaRPr>
                    </a:p>
                  </a:txBody>
                  <a:tcPr/>
                </a:tc>
              </a:tr>
            </a:tbl>
          </a:graphicData>
        </a:graphic>
      </p:graphicFrame>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8845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smtClean="0">
                <a:latin typeface="Casper Bold" panose="02000806040000020004" pitchFamily="2" charset="0"/>
                <a:cs typeface="Arial" panose="020B0604020202020204" pitchFamily="34" charset="0"/>
              </a:rPr>
              <a:t>REFERENCES </a:t>
            </a:r>
            <a:r>
              <a:rPr lang="en-US" sz="2800" dirty="0" smtClean="0">
                <a:latin typeface="Casper Bold" panose="02000806040000020004" pitchFamily="2" charset="0"/>
                <a:cs typeface="Arial" panose="020B0604020202020204" pitchFamily="34" charset="0"/>
              </a:rPr>
              <a:t> </a:t>
            </a:r>
            <a:r>
              <a:rPr lang="en-US" sz="2800" dirty="0" smtClean="0"/>
              <a:t>  </a:t>
            </a:r>
            <a:endParaRPr lang="en-US" dirty="0"/>
          </a:p>
        </p:txBody>
      </p:sp>
      <p:sp>
        <p:nvSpPr>
          <p:cNvPr id="3" name="Content Placeholder 2"/>
          <p:cNvSpPr>
            <a:spLocks noGrp="1"/>
          </p:cNvSpPr>
          <p:nvPr>
            <p:ph idx="1"/>
          </p:nvPr>
        </p:nvSpPr>
        <p:spPr/>
        <p:txBody>
          <a:bodyPr>
            <a:normAutofit/>
          </a:bodyPr>
          <a:lstStyle/>
          <a:p>
            <a:r>
              <a:rPr lang="en-US" sz="1600" dirty="0" smtClean="0">
                <a:hlinkClick r:id="rId2"/>
              </a:rPr>
              <a:t>https://www.123rf.com/photo_71633945_stock-vector-simple-battery-scheme-the-illustration-shows-the-main-elements-of-battery.html</a:t>
            </a:r>
            <a:r>
              <a:rPr lang="en-US" sz="1600" dirty="0" smtClean="0"/>
              <a:t>.</a:t>
            </a:r>
          </a:p>
          <a:p>
            <a:r>
              <a:rPr lang="en-US" sz="1600" dirty="0" smtClean="0">
                <a:hlinkClick r:id="rId3"/>
              </a:rPr>
              <a:t>https://www.123rf.com/photo_71587542_stock-vector-vector-dry-battery-diagram.html</a:t>
            </a:r>
            <a:endParaRPr lang="en-US" sz="1600" dirty="0" smtClean="0"/>
          </a:p>
          <a:p>
            <a:r>
              <a:rPr lang="en-US" sz="1600" dirty="0" smtClean="0">
                <a:hlinkClick r:id="rId4"/>
              </a:rPr>
              <a:t>https://en.wikipedia.org/wiki/Rechargeable_battery</a:t>
            </a:r>
            <a:endParaRPr lang="en-US" sz="1600" dirty="0" smtClean="0"/>
          </a:p>
          <a:p>
            <a:r>
              <a:rPr lang="en-US" sz="1600" dirty="0" smtClean="0">
                <a:hlinkClick r:id="rId5"/>
              </a:rPr>
              <a:t>https://slideplayer.com/slide/3425797/</a:t>
            </a:r>
            <a:endParaRPr lang="en-US" sz="1600" dirty="0" smtClean="0"/>
          </a:p>
          <a:p>
            <a:r>
              <a:rPr lang="en-US" sz="1600" dirty="0" smtClean="0">
                <a:hlinkClick r:id="rId6"/>
              </a:rPr>
              <a:t>https://pubs.acs.org/doi/abs/10.1021/ac60302a045?journalCode=ancham</a:t>
            </a:r>
            <a:r>
              <a:rPr lang="en-US" sz="1600" dirty="0" smtClean="0"/>
              <a:t>.</a:t>
            </a:r>
          </a:p>
          <a:p>
            <a:r>
              <a:rPr lang="en-US" sz="1600" dirty="0" smtClean="0">
                <a:hlinkClick r:id="rId7"/>
              </a:rPr>
              <a:t>https://learn.sparkfun.com/tutorials/what-is-a-battery/all</a:t>
            </a:r>
            <a:r>
              <a:rPr lang="en-US" sz="1600" dirty="0" smtClean="0"/>
              <a:t>.</a:t>
            </a:r>
          </a:p>
          <a:p>
            <a:r>
              <a:rPr lang="en-US" sz="1600" dirty="0" smtClean="0">
                <a:hlinkClick r:id="rId8"/>
              </a:rPr>
              <a:t>https://searchmobilecomputing.techtarget.com/definition/battery</a:t>
            </a:r>
            <a:r>
              <a:rPr lang="en-US" sz="1600" dirty="0" smtClean="0"/>
              <a:t>.</a:t>
            </a:r>
          </a:p>
          <a:p>
            <a:r>
              <a:rPr lang="en-US" sz="1600" dirty="0" smtClean="0">
                <a:hlinkClick r:id="rId6"/>
              </a:rPr>
              <a:t>https://pubs.acs.org/doi/abs/10.1021/ac60302a045?journalCode=ancham</a:t>
            </a:r>
            <a:r>
              <a:rPr lang="en-US" sz="1600" dirty="0" smtClean="0"/>
              <a:t>.</a:t>
            </a:r>
          </a:p>
          <a:p>
            <a:endParaRPr lang="en-US" sz="1600" dirty="0" smtClean="0"/>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1918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9238" name="CorelDRAW" r:id="rId3" imgW="2169000" imgH="2169360" progId="">
                    <p:embed/>
                  </p:oleObj>
                </mc:Choice>
                <mc:Fallback>
                  <p:oleObj name="CorelDRAW" r:id="rId3" imgW="2169000" imgH="2169360" progId="">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114005" y="5394447"/>
            <a:ext cx="3004092" cy="646331"/>
          </a:xfrm>
          <a:prstGeom prst="rect">
            <a:avLst/>
          </a:prstGeom>
        </p:spPr>
        <p:txBody>
          <a:bodyPr wrap="none">
            <a:spAutoFit/>
          </a:bodyPr>
          <a:lstStyle/>
          <a:p>
            <a:r>
              <a:rPr lang="en-US" dirty="0" smtClean="0">
                <a:latin typeface="Casper" panose="02000506000000020004" pitchFamily="2" charset="0"/>
                <a:ea typeface="Segoe UI" panose="020B0502040204020203" pitchFamily="34" charset="0"/>
                <a:cs typeface="Segoe UI" panose="020B0502040204020203" pitchFamily="34" charset="0"/>
              </a:rPr>
              <a:t>For queries</a:t>
            </a:r>
          </a:p>
          <a:p>
            <a:r>
              <a:rPr lang="en-US" dirty="0" smtClean="0">
                <a:latin typeface="Casper" panose="02000506000000020004" pitchFamily="2" charset="0"/>
                <a:cs typeface="Segoe UI" panose="020B0502040204020203" pitchFamily="34" charset="0"/>
              </a:rPr>
              <a:t>Email</a:t>
            </a:r>
            <a:r>
              <a:rPr lang="en-US" smtClean="0">
                <a:latin typeface="Casper" panose="02000506000000020004" pitchFamily="2" charset="0"/>
                <a:cs typeface="Segoe UI" panose="020B0502040204020203" pitchFamily="34" charset="0"/>
              </a:rPr>
              <a:t>: </a:t>
            </a:r>
            <a:r>
              <a:rPr lang="en-US">
                <a:latin typeface="Casper" panose="02000506000000020004" pitchFamily="2" charset="0"/>
                <a:cs typeface="Segoe UI" panose="020B0502040204020203" pitchFamily="34" charset="0"/>
              </a:rPr>
              <a:t>manjeet.e7825@cumail.in</a:t>
            </a:r>
            <a:endParaRPr lang="en-US" dirty="0"/>
          </a:p>
        </p:txBody>
      </p:sp>
    </p:spTree>
    <p:extLst>
      <p:ext uri="{BB962C8B-B14F-4D97-AF65-F5344CB8AC3E}">
        <p14:creationId xmlns:p14="http://schemas.microsoft.com/office/powerpoint/2010/main" val="2656501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72398" y="1028700"/>
            <a:ext cx="4890901" cy="4873625"/>
          </a:xfrm>
        </p:spPr>
        <p:txBody>
          <a:bodyPr>
            <a:normAutofit/>
          </a:bodyPr>
          <a:lstStyle/>
          <a:p>
            <a:endParaRPr lang="en-US" sz="2400" dirty="0" smtClean="0">
              <a:latin typeface="Casper" panose="02000506000000020004" pitchFamily="2" charset="0"/>
              <a:cs typeface="Arial" panose="020B0604020202020204" pitchFamily="34" charset="0"/>
            </a:endParaRPr>
          </a:p>
          <a:p>
            <a:endParaRPr lang="en-US" sz="2400" dirty="0">
              <a:latin typeface="Casper" panose="02000506000000020004" pitchFamily="2" charset="0"/>
              <a:cs typeface="Arial" panose="020B0604020202020204" pitchFamily="34"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2</a:t>
            </a:fld>
            <a:endParaRPr lang="en-US" dirty="0"/>
          </a:p>
        </p:txBody>
      </p:sp>
      <p:sp>
        <p:nvSpPr>
          <p:cNvPr id="8" name="Title 7"/>
          <p:cNvSpPr txBox="1">
            <a:spLocks noGrp="1" noChangeArrowheads="1"/>
          </p:cNvSpPr>
          <p:nvPr>
            <p:ph type="title"/>
          </p:nvPr>
        </p:nvSpPr>
        <p:spPr bwMode="auto">
          <a:xfrm>
            <a:off x="605431" y="1900969"/>
            <a:ext cx="44565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smtClean="0">
                <a:latin typeface="Casper"/>
                <a:ea typeface="Karla" pitchFamily="2" charset="0"/>
                <a:cs typeface="Times New Roman" pitchFamily="18" charset="0"/>
              </a:rPr>
              <a:t>BATTERY</a:t>
            </a:r>
            <a:r>
              <a:rPr lang="en-US" sz="2000" b="1" dirty="0">
                <a:latin typeface="Karla" pitchFamily="2" charset="0"/>
                <a:ea typeface="Karla" pitchFamily="2" charset="0"/>
                <a:cs typeface="Karla" pitchFamily="2" charset="0"/>
              </a:rPr>
              <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2" name="Rectangle 1"/>
          <p:cNvSpPr/>
          <p:nvPr/>
        </p:nvSpPr>
        <p:spPr>
          <a:xfrm>
            <a:off x="6011394" y="838200"/>
            <a:ext cx="5151905"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55575" y="2504726"/>
            <a:ext cx="2374689" cy="461665"/>
          </a:xfrm>
          <a:prstGeom prst="rect">
            <a:avLst/>
          </a:prstGeom>
        </p:spPr>
        <p:txBody>
          <a:bodyPr wrap="none">
            <a:spAutoFit/>
          </a:bodyPr>
          <a:lstStyle/>
          <a:p>
            <a:r>
              <a:rPr lang="en-US" sz="2400" b="1" dirty="0"/>
              <a:t>Course Outcome </a:t>
            </a:r>
          </a:p>
        </p:txBody>
      </p:sp>
      <p:sp>
        <p:nvSpPr>
          <p:cNvPr id="52226" name="AutoShape 2" descr="Image result for battery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2228" name="AutoShape 4" descr="Image result for battery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2230" name="AutoShape 6" descr="Image result for battery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6" name="Picture 15" descr="battery.jpg"/>
          <p:cNvPicPr>
            <a:picLocks noChangeAspect="1"/>
          </p:cNvPicPr>
          <p:nvPr/>
        </p:nvPicPr>
        <p:blipFill>
          <a:blip r:embed="rId2"/>
          <a:stretch>
            <a:fillRect/>
          </a:stretch>
        </p:blipFill>
        <p:spPr>
          <a:xfrm>
            <a:off x="6141721" y="1005840"/>
            <a:ext cx="4948645" cy="4728754"/>
          </a:xfrm>
          <a:prstGeom prst="rect">
            <a:avLst/>
          </a:prstGeom>
        </p:spPr>
      </p:pic>
      <p:sp>
        <p:nvSpPr>
          <p:cNvPr id="17" name="Rectangle 16"/>
          <p:cNvSpPr/>
          <p:nvPr/>
        </p:nvSpPr>
        <p:spPr>
          <a:xfrm>
            <a:off x="6309360" y="5682342"/>
            <a:ext cx="4754880" cy="6139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sper"/>
                <a:hlinkClick r:id="rId3"/>
              </a:rPr>
              <a:t>https://www.123rf.com/photo_71633945_stock-vector-simple-battery-scheme-the-illustration-shows-the-main-elements-of-battery.html</a:t>
            </a:r>
            <a:endParaRPr lang="en-US" sz="1600" dirty="0">
              <a:solidFill>
                <a:schemeClr val="tx1"/>
              </a:solidFill>
              <a:latin typeface="Casper"/>
            </a:endParaRPr>
          </a:p>
        </p:txBody>
      </p:sp>
      <p:graphicFrame>
        <p:nvGraphicFramePr>
          <p:cNvPr id="15" name="Table 14"/>
          <p:cNvGraphicFramePr>
            <a:graphicFrameLocks noGrp="1"/>
          </p:cNvGraphicFramePr>
          <p:nvPr>
            <p:extLst>
              <p:ext uri="{D42A27DB-BD31-4B8C-83A1-F6EECF244321}">
                <p14:modId xmlns:p14="http://schemas.microsoft.com/office/powerpoint/2010/main" val="3921270167"/>
              </p:ext>
            </p:extLst>
          </p:nvPr>
        </p:nvGraphicFramePr>
        <p:xfrm>
          <a:off x="68366" y="2955101"/>
          <a:ext cx="5708591" cy="3369499"/>
        </p:xfrm>
        <a:graphic>
          <a:graphicData uri="http://schemas.openxmlformats.org/drawingml/2006/table">
            <a:tbl>
              <a:tblPr firstRow="1" firstCol="1" bandRow="1"/>
              <a:tblGrid>
                <a:gridCol w="416252"/>
                <a:gridCol w="4516539"/>
                <a:gridCol w="775800"/>
              </a:tblGrid>
              <a:tr h="660726">
                <a:tc>
                  <a:txBody>
                    <a:bodyPr/>
                    <a:lstStyle/>
                    <a:p>
                      <a:pPr algn="ctr" fontAlgn="ctr"/>
                      <a:r>
                        <a:rPr lang="en-US" sz="1200" b="1" i="0" u="none" strike="noStrike" dirty="0">
                          <a:solidFill>
                            <a:srgbClr val="000000"/>
                          </a:solidFill>
                          <a:effectLst/>
                          <a:latin typeface="+mn-lt"/>
                        </a:rPr>
                        <a:t>CO Number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mn-lt"/>
                        </a:rPr>
                        <a:t>Title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mn-lt"/>
                        </a:rPr>
                        <a:t>Level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5795">
                <a:tc>
                  <a:txBody>
                    <a:bodyPr/>
                    <a:lstStyle/>
                    <a:p>
                      <a:pPr algn="ctr" fontAlgn="ctr"/>
                      <a:r>
                        <a:rPr lang="en-US" sz="1200" b="0" i="0" u="none" strike="noStrike">
                          <a:solidFill>
                            <a:schemeClr val="tx1"/>
                          </a:solidFill>
                          <a:effectLst/>
                          <a:latin typeface="+mn-lt"/>
                        </a:rPr>
                        <a:t>CO1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b="0" i="0" u="none" strike="noStrike" dirty="0">
                          <a:solidFill>
                            <a:schemeClr val="tx1"/>
                          </a:solidFill>
                          <a:effectLst/>
                          <a:latin typeface="+mn-lt"/>
                        </a:rPr>
                        <a:t>Students will be able to establish  the equations that characterize the performance of an electric circuit as well as solving both single phase and three-phase AC circuits in sinusoidal steady state.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chemeClr val="tx1"/>
                          </a:solidFill>
                          <a:effectLst/>
                          <a:latin typeface="+mn-lt"/>
                        </a:rPr>
                        <a:t>Remember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5500">
                <a:tc>
                  <a:txBody>
                    <a:bodyPr/>
                    <a:lstStyle/>
                    <a:p>
                      <a:pPr algn="ctr" fontAlgn="ctr"/>
                      <a:r>
                        <a:rPr lang="en-US" sz="1200" b="0" i="0" u="none" strike="noStrike">
                          <a:solidFill>
                            <a:srgbClr val="000000"/>
                          </a:solidFill>
                          <a:effectLst/>
                          <a:latin typeface="+mn-lt"/>
                        </a:rPr>
                        <a:t>CO2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b="0" i="0" u="none" strike="noStrike" dirty="0">
                          <a:solidFill>
                            <a:srgbClr val="000000"/>
                          </a:solidFill>
                          <a:effectLst/>
                          <a:latin typeface="+mn-lt"/>
                        </a:rPr>
                        <a:t>Students will be made aware about the electrical safety and implementation of electric wiring.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rPr>
                        <a:t>Understand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43739">
                <a:tc>
                  <a:txBody>
                    <a:bodyPr/>
                    <a:lstStyle/>
                    <a:p>
                      <a:pPr algn="ctr" fontAlgn="ctr"/>
                      <a:r>
                        <a:rPr lang="en-US" sz="1200" b="0" i="0" u="none" strike="noStrike">
                          <a:solidFill>
                            <a:srgbClr val="FF0000"/>
                          </a:solidFill>
                          <a:effectLst/>
                          <a:latin typeface="+mn-lt"/>
                        </a:rPr>
                        <a:t>CO3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b="0" i="0" u="none" strike="noStrike" dirty="0">
                          <a:solidFill>
                            <a:srgbClr val="FF0000"/>
                          </a:solidFill>
                          <a:effectLst/>
                          <a:latin typeface="+mn-lt"/>
                        </a:rPr>
                        <a:t>Introducing students to the areas of rotating electric machines, with application of  motors in particular, transducers and electric batteries.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FF0000"/>
                          </a:solidFill>
                          <a:effectLst/>
                          <a:latin typeface="+mn-lt"/>
                        </a:rPr>
                        <a:t>Understand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43739">
                <a:tc>
                  <a:txBody>
                    <a:bodyPr/>
                    <a:lstStyle/>
                    <a:p>
                      <a:pPr algn="ctr" fontAlgn="ctr"/>
                      <a:r>
                        <a:rPr lang="en-US" sz="1200" b="0" i="0" u="none" strike="noStrike">
                          <a:solidFill>
                            <a:srgbClr val="000000"/>
                          </a:solidFill>
                          <a:effectLst/>
                          <a:latin typeface="+mn-lt"/>
                        </a:rPr>
                        <a:t>CO4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b="0" i="0" u="none" strike="noStrike">
                          <a:solidFill>
                            <a:srgbClr val="000000"/>
                          </a:solidFill>
                          <a:effectLst/>
                          <a:latin typeface="+mn-lt"/>
                        </a:rPr>
                        <a:t>Comprehension of  different applications of  Op-amps in electronic circuits and its interfacing with A/D-D/A converters..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rPr>
                        <a:t>Understand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cxnSp>
        <p:nvCxnSpPr>
          <p:cNvPr id="14" name="Straight Arrow Connector 13"/>
          <p:cNvCxnSpPr/>
          <p:nvPr/>
        </p:nvCxnSpPr>
        <p:spPr>
          <a:xfrm flipV="1">
            <a:off x="5596239" y="4589092"/>
            <a:ext cx="1710415" cy="728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8097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84800" y="1028700"/>
            <a:ext cx="5778500" cy="4170317"/>
          </a:xfrm>
        </p:spPr>
        <p:txBody>
          <a:bodyPr>
            <a:normAutofit/>
          </a:bodyPr>
          <a:lstStyle/>
          <a:p>
            <a:pPr>
              <a:buNone/>
            </a:pPr>
            <a:endParaRPr lang="en-US" sz="2400" dirty="0" smtClean="0">
              <a:latin typeface="Casper" panose="02000506000000020004" pitchFamily="2" charset="0"/>
              <a:cs typeface="Arial" panose="020B0604020202020204" pitchFamily="34" charset="0"/>
            </a:endParaRPr>
          </a:p>
          <a:p>
            <a:pPr marL="0" indent="0">
              <a:buNone/>
            </a:pPr>
            <a:endParaRPr lang="en-US" sz="2400" dirty="0">
              <a:latin typeface="Casper" panose="02000506000000020004" pitchFamily="2" charset="0"/>
              <a:cs typeface="Arial" panose="020B0604020202020204" pitchFamily="34" charset="0"/>
            </a:endParaRPr>
          </a:p>
        </p:txBody>
      </p:sp>
      <p:sp>
        <p:nvSpPr>
          <p:cNvPr id="4" name="Text Placeholder 3"/>
          <p:cNvSpPr>
            <a:spLocks noGrp="1"/>
          </p:cNvSpPr>
          <p:nvPr>
            <p:ph type="body" sz="half" idx="2"/>
          </p:nvPr>
        </p:nvSpPr>
        <p:spPr>
          <a:xfrm>
            <a:off x="839787" y="3955256"/>
            <a:ext cx="3932237" cy="2045494"/>
          </a:xfrm>
        </p:spPr>
        <p:txBody>
          <a:bodyPr/>
          <a:lstStyle/>
          <a:p>
            <a:pPr algn="just"/>
            <a:r>
              <a:rPr lang="en-US" dirty="0" smtClean="0">
                <a:latin typeface="Casper"/>
                <a:cs typeface="Times New Roman" pitchFamily="18" charset="0"/>
              </a:rPr>
              <a:t>A battery is a device that stores energy. The way that it stores energy is by holding different electro-chemically active materials together is such a fashion so that they can generate and store free electrons (electrical potential energy) for long periods of time and only deliver that energy when the battery user demands it.</a:t>
            </a:r>
            <a:endParaRPr lang="en-US" dirty="0">
              <a:latin typeface="Casper"/>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3</a:t>
            </a:fld>
            <a:endParaRPr lang="en-US" dirty="0"/>
          </a:p>
        </p:txBody>
      </p:sp>
      <p:sp>
        <p:nvSpPr>
          <p:cNvPr id="8" name="Title 7"/>
          <p:cNvSpPr txBox="1">
            <a:spLocks noGrp="1" noChangeArrowheads="1"/>
          </p:cNvSpPr>
          <p:nvPr>
            <p:ph type="title"/>
          </p:nvPr>
        </p:nvSpPr>
        <p:spPr bwMode="auto">
          <a:xfrm>
            <a:off x="449262" y="1734466"/>
            <a:ext cx="4456567"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smtClean="0">
                <a:latin typeface="Casper Bold" panose="02000806040000020004" pitchFamily="2" charset="0"/>
                <a:ea typeface="Karla" pitchFamily="2" charset="0"/>
                <a:cs typeface="Karla" pitchFamily="2" charset="0"/>
              </a:rPr>
              <a:t>BATTERY</a:t>
            </a:r>
            <a:endParaRPr lang="en-US" sz="1600" dirty="0">
              <a:latin typeface="Raleway ExtraBold" pitchFamily="34" charset="-52"/>
            </a:endParaRPr>
          </a:p>
        </p:txBody>
      </p:sp>
      <p:sp>
        <p:nvSpPr>
          <p:cNvPr id="2" name="Rectangle 1"/>
          <p:cNvSpPr/>
          <p:nvPr/>
        </p:nvSpPr>
        <p:spPr>
          <a:xfrm>
            <a:off x="5295900" y="838200"/>
            <a:ext cx="5867400"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49262" y="3835400"/>
            <a:ext cx="4322762" cy="25209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Image result for battery  diagram"/>
          <p:cNvPicPr>
            <a:picLocks noChangeAspect="1" noChangeArrowheads="1"/>
          </p:cNvPicPr>
          <p:nvPr/>
        </p:nvPicPr>
        <p:blipFill>
          <a:blip r:embed="rId2"/>
          <a:srcRect/>
          <a:stretch>
            <a:fillRect/>
          </a:stretch>
        </p:blipFill>
        <p:spPr bwMode="auto">
          <a:xfrm>
            <a:off x="5551715" y="1029111"/>
            <a:ext cx="5499462" cy="4013151"/>
          </a:xfrm>
          <a:prstGeom prst="rect">
            <a:avLst/>
          </a:prstGeom>
          <a:noFill/>
        </p:spPr>
      </p:pic>
      <p:sp>
        <p:nvSpPr>
          <p:cNvPr id="11" name="Rectangle 10"/>
          <p:cNvSpPr/>
          <p:nvPr/>
        </p:nvSpPr>
        <p:spPr>
          <a:xfrm>
            <a:off x="5852162" y="5277393"/>
            <a:ext cx="4754880" cy="6139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Casper"/>
                <a:hlinkClick r:id="rId3"/>
              </a:rPr>
              <a:t>https://www.123rf.com/photo_71587542_stock-vector-vector-dry-battery-diagram.html</a:t>
            </a:r>
            <a:endParaRPr lang="en-US" sz="1600" dirty="0">
              <a:solidFill>
                <a:schemeClr val="tx1"/>
              </a:solidFill>
              <a:latin typeface="Casper"/>
            </a:endParaRPr>
          </a:p>
        </p:txBody>
      </p:sp>
    </p:spTree>
    <p:extLst>
      <p:ext uri="{BB962C8B-B14F-4D97-AF65-F5344CB8AC3E}">
        <p14:creationId xmlns:p14="http://schemas.microsoft.com/office/powerpoint/2010/main" val="6938015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smtClean="0">
                <a:latin typeface="Casper Bold" panose="02000806040000020004" pitchFamily="2" charset="0"/>
                <a:cs typeface="Arial" panose="020B0604020202020204" pitchFamily="34" charset="0"/>
              </a:rPr>
              <a:t>TYPES OF BATTERY</a:t>
            </a:r>
            <a:endParaRPr lang="en-US" dirty="0"/>
          </a:p>
        </p:txBody>
      </p:sp>
      <p:sp>
        <p:nvSpPr>
          <p:cNvPr id="3" name="Content Placeholder 2"/>
          <p:cNvSpPr>
            <a:spLocks noGrp="1"/>
          </p:cNvSpPr>
          <p:nvPr>
            <p:ph idx="1"/>
          </p:nvPr>
        </p:nvSpPr>
        <p:spPr/>
        <p:txBody>
          <a:bodyPr>
            <a:normAutofit/>
          </a:bodyPr>
          <a:lstStyle/>
          <a:p>
            <a:pPr>
              <a:buNone/>
            </a:pPr>
            <a:r>
              <a:rPr lang="en-US" sz="1600" dirty="0" smtClean="0">
                <a:latin typeface="Casper"/>
                <a:cs typeface="Times New Roman" pitchFamily="18" charset="0"/>
              </a:rPr>
              <a:t>1.Primary cell</a:t>
            </a:r>
          </a:p>
          <a:p>
            <a:pPr>
              <a:buNone/>
            </a:pPr>
            <a:r>
              <a:rPr lang="en-US" sz="1600" dirty="0" smtClean="0">
                <a:latin typeface="Casper"/>
                <a:cs typeface="Times New Roman" pitchFamily="18" charset="0"/>
              </a:rPr>
              <a:t>2.Secondary cell</a:t>
            </a:r>
          </a:p>
          <a:p>
            <a:pPr>
              <a:buNone/>
            </a:pPr>
            <a:r>
              <a:rPr lang="en-US" sz="1600" dirty="0" smtClean="0">
                <a:latin typeface="Casper"/>
                <a:cs typeface="Times New Roman" pitchFamily="18" charset="0"/>
              </a:rPr>
              <a:t>Primary cell or battery:</a:t>
            </a:r>
          </a:p>
          <a:p>
            <a:r>
              <a:rPr lang="en-US" sz="1600" dirty="0" smtClean="0">
                <a:latin typeface="Casper"/>
                <a:cs typeface="Times New Roman" pitchFamily="18" charset="0"/>
              </a:rPr>
              <a:t>One use (non-rechargeable/disposable)</a:t>
            </a:r>
          </a:p>
          <a:p>
            <a:r>
              <a:rPr lang="en-US" sz="1600" dirty="0" smtClean="0">
                <a:latin typeface="Casper"/>
                <a:cs typeface="Times New Roman" pitchFamily="18" charset="0"/>
              </a:rPr>
              <a:t>Chemical reaction used, can not be reversed</a:t>
            </a:r>
          </a:p>
          <a:p>
            <a:r>
              <a:rPr lang="en-US" sz="1600" dirty="0" smtClean="0">
                <a:latin typeface="Casper"/>
                <a:cs typeface="Times New Roman" pitchFamily="18" charset="0"/>
              </a:rPr>
              <a:t>Used when long periods of storage are required</a:t>
            </a:r>
          </a:p>
          <a:p>
            <a:r>
              <a:rPr lang="en-US" sz="1600" dirty="0" smtClean="0">
                <a:latin typeface="Casper"/>
                <a:cs typeface="Times New Roman" pitchFamily="18" charset="0"/>
              </a:rPr>
              <a:t>Lower discharge rate than secondary batteries </a:t>
            </a:r>
          </a:p>
          <a:p>
            <a:pPr>
              <a:buNone/>
            </a:pPr>
            <a:r>
              <a:rPr lang="en-US" sz="1600" dirty="0" smtClean="0">
                <a:latin typeface="Casper"/>
                <a:cs typeface="Times New Roman" pitchFamily="18" charset="0"/>
              </a:rPr>
              <a:t>       Use:</a:t>
            </a:r>
          </a:p>
          <a:p>
            <a:r>
              <a:rPr lang="en-US" sz="1600" dirty="0" smtClean="0">
                <a:latin typeface="Casper"/>
                <a:cs typeface="Times New Roman" pitchFamily="18" charset="0"/>
              </a:rPr>
              <a:t>smoke detectors, flashlights, remote controls.</a:t>
            </a:r>
          </a:p>
          <a:p>
            <a:pPr>
              <a:buNone/>
            </a:pP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smtClean="0">
                <a:latin typeface="Casper Bold" panose="02000806040000020004" pitchFamily="2" charset="0"/>
                <a:cs typeface="Arial" panose="020B0604020202020204" pitchFamily="34" charset="0"/>
              </a:rPr>
              <a:t>SECONDERY CELL</a:t>
            </a:r>
            <a:endParaRPr lang="en-US" dirty="0"/>
          </a:p>
        </p:txBody>
      </p:sp>
      <p:sp>
        <p:nvSpPr>
          <p:cNvPr id="3" name="Content Placeholder 2"/>
          <p:cNvSpPr>
            <a:spLocks noGrp="1"/>
          </p:cNvSpPr>
          <p:nvPr>
            <p:ph idx="1"/>
          </p:nvPr>
        </p:nvSpPr>
        <p:spPr/>
        <p:txBody>
          <a:bodyPr>
            <a:normAutofit/>
          </a:bodyPr>
          <a:lstStyle/>
          <a:p>
            <a:r>
              <a:rPr lang="en-US" sz="1600" dirty="0" smtClean="0">
                <a:latin typeface="Casper"/>
                <a:cs typeface="Times New Roman" pitchFamily="18" charset="0"/>
              </a:rPr>
              <a:t>Rechargeable batteries</a:t>
            </a:r>
          </a:p>
          <a:p>
            <a:r>
              <a:rPr lang="en-US" sz="1600" dirty="0" smtClean="0">
                <a:latin typeface="Casper"/>
                <a:cs typeface="Times New Roman" pitchFamily="18" charset="0"/>
              </a:rPr>
              <a:t>Reaction can be readily reversed</a:t>
            </a:r>
          </a:p>
          <a:p>
            <a:r>
              <a:rPr lang="en-US" sz="1600" dirty="0" smtClean="0">
                <a:latin typeface="Casper"/>
                <a:cs typeface="Times New Roman" pitchFamily="18" charset="0"/>
              </a:rPr>
              <a:t>Similar to primary cells except </a:t>
            </a:r>
            <a:r>
              <a:rPr lang="en-US" sz="1600" dirty="0" err="1" smtClean="0">
                <a:latin typeface="Casper"/>
                <a:cs typeface="Times New Roman" pitchFamily="18" charset="0"/>
              </a:rPr>
              <a:t>redox</a:t>
            </a:r>
            <a:r>
              <a:rPr lang="en-US" sz="1600" dirty="0" smtClean="0">
                <a:latin typeface="Casper"/>
                <a:cs typeface="Times New Roman" pitchFamily="18" charset="0"/>
              </a:rPr>
              <a:t> reaction can be reversed</a:t>
            </a:r>
          </a:p>
          <a:p>
            <a:r>
              <a:rPr lang="en-US" sz="1600" dirty="0" smtClean="0">
                <a:latin typeface="Casper"/>
                <a:cs typeface="Times New Roman" pitchFamily="18" charset="0"/>
              </a:rPr>
              <a:t>Recharging:</a:t>
            </a:r>
          </a:p>
          <a:p>
            <a:pPr lvl="1"/>
            <a:r>
              <a:rPr lang="en-US" sz="1600" dirty="0" smtClean="0">
                <a:latin typeface="Casper"/>
                <a:cs typeface="Times New Roman" pitchFamily="18" charset="0"/>
              </a:rPr>
              <a:t>Electrodes undergo the opposite process than discharging</a:t>
            </a:r>
          </a:p>
          <a:p>
            <a:pPr lvl="1"/>
            <a:r>
              <a:rPr lang="en-US" sz="1600" dirty="0" smtClean="0">
                <a:latin typeface="Casper"/>
                <a:cs typeface="Times New Roman" pitchFamily="18" charset="0"/>
              </a:rPr>
              <a:t>Cathode is oxidized and produces electrons </a:t>
            </a:r>
          </a:p>
          <a:p>
            <a:pPr lvl="1"/>
            <a:r>
              <a:rPr lang="en-US" sz="1600" dirty="0" smtClean="0">
                <a:latin typeface="Casper"/>
                <a:cs typeface="Times New Roman" pitchFamily="18" charset="0"/>
              </a:rPr>
              <a:t>Electrons absorbed by anode</a:t>
            </a:r>
          </a:p>
          <a:p>
            <a:pPr marL="342900" indent="-342900">
              <a:buNone/>
              <a:defRPr/>
            </a:pPr>
            <a:endParaRPr lang="en-US" sz="1600" dirty="0" smtClean="0">
              <a:latin typeface="Casper"/>
              <a:cs typeface="Times New Roman" pitchFamily="18" charset="0"/>
            </a:endParaRPr>
          </a:p>
          <a:p>
            <a:pPr>
              <a:buNone/>
            </a:pP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3"/>
          <p:cNvPicPr>
            <a:picLocks noChangeAspect="1"/>
          </p:cNvPicPr>
          <p:nvPr/>
        </p:nvPicPr>
        <p:blipFill>
          <a:blip r:embed="rId2"/>
          <a:srcRect/>
          <a:stretch>
            <a:fillRect/>
          </a:stretch>
        </p:blipFill>
        <p:spPr bwMode="auto">
          <a:xfrm>
            <a:off x="7916636" y="2003703"/>
            <a:ext cx="3030039" cy="3325941"/>
          </a:xfrm>
          <a:prstGeom prst="rect">
            <a:avLst/>
          </a:prstGeom>
          <a:noFill/>
          <a:ln w="9525">
            <a:noFill/>
            <a:miter lim="800000"/>
            <a:headEnd/>
            <a:tailEnd/>
          </a:ln>
        </p:spPr>
      </p:pic>
      <p:sp>
        <p:nvSpPr>
          <p:cNvPr id="8" name="TextBox 7"/>
          <p:cNvSpPr txBox="1"/>
          <p:nvPr/>
        </p:nvSpPr>
        <p:spPr>
          <a:xfrm>
            <a:off x="7720148" y="5264331"/>
            <a:ext cx="3185487" cy="338554"/>
          </a:xfrm>
          <a:prstGeom prst="rect">
            <a:avLst/>
          </a:prstGeom>
          <a:noFill/>
        </p:spPr>
        <p:txBody>
          <a:bodyPr wrap="none" rtlCol="0">
            <a:spAutoFit/>
          </a:bodyPr>
          <a:lstStyle/>
          <a:p>
            <a:r>
              <a:rPr lang="en-US" sz="1600" dirty="0" smtClean="0">
                <a:latin typeface="Casper"/>
                <a:hlinkClick r:id="rId3"/>
              </a:rPr>
              <a:t>https://en.wikipedia.org/wiki/Rechargeable_battery</a:t>
            </a:r>
            <a:endParaRPr lang="en-US" sz="1600" dirty="0">
              <a:latin typeface="Casper"/>
            </a:endParaRPr>
          </a:p>
        </p:txBody>
      </p:sp>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smtClean="0">
                <a:latin typeface="Casper Bold" panose="02000806040000020004" pitchFamily="2" charset="0"/>
                <a:cs typeface="Arial" panose="020B0604020202020204" pitchFamily="34" charset="0"/>
              </a:rPr>
              <a:t>PRIMARY V/S SECONDARY BATTERY</a:t>
            </a:r>
            <a:endParaRPr lang="en-US" dirty="0"/>
          </a:p>
        </p:txBody>
      </p:sp>
      <p:sp>
        <p:nvSpPr>
          <p:cNvPr id="3" name="Content Placeholder 2"/>
          <p:cNvSpPr>
            <a:spLocks noGrp="1"/>
          </p:cNvSpPr>
          <p:nvPr>
            <p:ph idx="1"/>
          </p:nvPr>
        </p:nvSpPr>
        <p:spPr/>
        <p:txBody>
          <a:bodyPr>
            <a:normAutofit/>
          </a:bodyPr>
          <a:lstStyle/>
          <a:p>
            <a:pPr marL="342900" indent="-342900">
              <a:buNone/>
              <a:defRPr/>
            </a:pPr>
            <a:endParaRPr lang="en-US" sz="1600" dirty="0" smtClean="0">
              <a:latin typeface="Casper"/>
              <a:cs typeface="Times New Roman" pitchFamily="18" charset="0"/>
            </a:endParaRPr>
          </a:p>
          <a:p>
            <a:pPr>
              <a:buNone/>
            </a:pP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9" descr="lecture-25-hardware-78-728 (1).jpg"/>
          <p:cNvPicPr>
            <a:picLocks noChangeAspect="1"/>
          </p:cNvPicPr>
          <p:nvPr/>
        </p:nvPicPr>
        <p:blipFill>
          <a:blip r:embed="rId2"/>
          <a:stretch>
            <a:fillRect/>
          </a:stretch>
        </p:blipFill>
        <p:spPr>
          <a:xfrm>
            <a:off x="2316480" y="2024741"/>
            <a:ext cx="7577689" cy="3735977"/>
          </a:xfrm>
          <a:prstGeom prst="rect">
            <a:avLst/>
          </a:prstGeom>
        </p:spPr>
      </p:pic>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dirty="0" smtClean="0">
                <a:latin typeface="Casper Bold" panose="02000806040000020004" pitchFamily="2" charset="0"/>
                <a:cs typeface="Arial" panose="020B0604020202020204" pitchFamily="34" charset="0"/>
              </a:rPr>
              <a:t>SPECIFICATIONS OF BATTERY</a:t>
            </a:r>
            <a:endParaRPr lang="en-US" dirty="0"/>
          </a:p>
        </p:txBody>
      </p:sp>
      <p:sp>
        <p:nvSpPr>
          <p:cNvPr id="3" name="Content Placeholder 2"/>
          <p:cNvSpPr>
            <a:spLocks noGrp="1"/>
          </p:cNvSpPr>
          <p:nvPr>
            <p:ph idx="1"/>
          </p:nvPr>
        </p:nvSpPr>
        <p:spPr/>
        <p:txBody>
          <a:bodyPr>
            <a:normAutofit/>
          </a:bodyPr>
          <a:lstStyle/>
          <a:p>
            <a:pPr>
              <a:lnSpc>
                <a:spcPct val="120000"/>
              </a:lnSpc>
              <a:spcBef>
                <a:spcPts val="600"/>
              </a:spcBef>
            </a:pPr>
            <a:r>
              <a:rPr lang="en-GB" sz="1600" b="1" dirty="0" smtClean="0">
                <a:latin typeface="Casper"/>
              </a:rPr>
              <a:t>State of Charge (SOC) </a:t>
            </a:r>
            <a:r>
              <a:rPr lang="en-GB" sz="1600" dirty="0" smtClean="0">
                <a:latin typeface="Casper"/>
              </a:rPr>
              <a:t>– An expression of the present battery capacity as a percentage of maximum capacity. SOC is generally calculated using current integration to determine the change in battery capacity over time.</a:t>
            </a:r>
          </a:p>
          <a:p>
            <a:pPr>
              <a:lnSpc>
                <a:spcPct val="120000"/>
              </a:lnSpc>
              <a:spcBef>
                <a:spcPts val="600"/>
              </a:spcBef>
            </a:pPr>
            <a:r>
              <a:rPr lang="en-GB" sz="1600" b="1" dirty="0" smtClean="0">
                <a:latin typeface="Casper"/>
              </a:rPr>
              <a:t>Depth of Discharge (DOD) </a:t>
            </a:r>
            <a:r>
              <a:rPr lang="en-GB" sz="1600" dirty="0" smtClean="0">
                <a:latin typeface="Casper"/>
              </a:rPr>
              <a:t>– The percentage of battery capacity that has been discharged expressed as a percentage of maximum capacity.  A discharge to at least 80 % DOD is referred to as a deep discharge. </a:t>
            </a:r>
          </a:p>
          <a:p>
            <a:pPr>
              <a:lnSpc>
                <a:spcPct val="120000"/>
              </a:lnSpc>
              <a:spcBef>
                <a:spcPts val="600"/>
              </a:spcBef>
            </a:pPr>
            <a:r>
              <a:rPr lang="en-GB" sz="1600" b="1" dirty="0" smtClean="0">
                <a:latin typeface="Casper"/>
              </a:rPr>
              <a:t>Terminal Voltage </a:t>
            </a:r>
            <a:r>
              <a:rPr lang="en-GB" sz="1600" dirty="0" smtClean="0">
                <a:latin typeface="Casper"/>
              </a:rPr>
              <a:t>– The voltage between the battery terminals with load applied.  Terminal voltage varies with SOC and discharge/charge current.</a:t>
            </a:r>
          </a:p>
          <a:p>
            <a:pPr>
              <a:lnSpc>
                <a:spcPct val="120000"/>
              </a:lnSpc>
              <a:spcBef>
                <a:spcPts val="600"/>
              </a:spcBef>
            </a:pPr>
            <a:r>
              <a:rPr lang="en-GB" sz="1600" b="1" dirty="0" smtClean="0">
                <a:latin typeface="Casper"/>
              </a:rPr>
              <a:t>Open-circuit voltage </a:t>
            </a:r>
            <a:r>
              <a:rPr lang="en-GB" sz="1600" dirty="0" smtClean="0">
                <a:latin typeface="Casper"/>
              </a:rPr>
              <a:t>– The voltage between the battery terminals with no load  applied. The open-circuit voltage depends on the battery state of charge, increasing with state of charge.</a:t>
            </a:r>
          </a:p>
          <a:p>
            <a:pPr>
              <a:lnSpc>
                <a:spcPct val="120000"/>
              </a:lnSpc>
              <a:spcBef>
                <a:spcPts val="600"/>
              </a:spcBef>
            </a:pPr>
            <a:r>
              <a:rPr lang="en-GB" sz="1600" b="1" dirty="0" smtClean="0">
                <a:latin typeface="Casper"/>
              </a:rPr>
              <a:t>Internal Resistance </a:t>
            </a:r>
            <a:r>
              <a:rPr lang="en-GB" sz="1600" dirty="0" smtClean="0">
                <a:latin typeface="Casper"/>
              </a:rPr>
              <a:t>– The resistance within the battery, generally different for charging and discharging, also dependent on the battery state of charge. As internal resistance increases, the battery efficiency decreases and thermal stability is reduced as more of the charging energy is converted into heat.</a:t>
            </a:r>
          </a:p>
          <a:p>
            <a:pPr marL="0" lvl="0" indent="0" algn="just" fontAlgn="base">
              <a:lnSpc>
                <a:spcPct val="100000"/>
              </a:lnSpc>
              <a:spcBef>
                <a:spcPct val="20000"/>
              </a:spcBef>
              <a:spcAft>
                <a:spcPct val="0"/>
              </a:spcAft>
              <a:buNone/>
            </a:pPr>
            <a:endParaRPr lang="en-US" sz="1600" dirty="0" smtClean="0">
              <a:latin typeface="Casper"/>
              <a:cs typeface="Arial" pitchFamily="34" charset="0"/>
            </a:endParaRPr>
          </a:p>
          <a:p>
            <a:pPr fontAlgn="base">
              <a:buNone/>
            </a:pPr>
            <a:endParaRPr lang="en-US" sz="1600" dirty="0" smtClean="0"/>
          </a:p>
          <a:p>
            <a:pPr fontAlgn="base">
              <a:buNone/>
            </a:pPr>
            <a:endParaRPr lang="en-US" sz="1600" dirty="0" smtClean="0"/>
          </a:p>
          <a:p>
            <a:pPr fontAlgn="base"/>
            <a:endParaRPr lang="en-US" sz="1600" dirty="0" smtClean="0"/>
          </a:p>
          <a:p>
            <a:pPr fontAlgn="base"/>
            <a:endParaRPr lang="en-US" sz="1600" dirty="0" smtClean="0"/>
          </a:p>
          <a:p>
            <a:pPr>
              <a:buNone/>
            </a:pP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smtClean="0">
                <a:latin typeface="Casper Bold" panose="02000806040000020004" pitchFamily="2" charset="0"/>
                <a:cs typeface="Arial" panose="020B0604020202020204" pitchFamily="34" charset="0"/>
              </a:rPr>
              <a:t>PARAMETERS OF BATTERY</a:t>
            </a:r>
            <a:endParaRPr lang="en-US" dirty="0"/>
          </a:p>
        </p:txBody>
      </p:sp>
      <p:sp>
        <p:nvSpPr>
          <p:cNvPr id="3" name="Content Placeholder 2"/>
          <p:cNvSpPr>
            <a:spLocks noGrp="1"/>
          </p:cNvSpPr>
          <p:nvPr>
            <p:ph idx="1"/>
          </p:nvPr>
        </p:nvSpPr>
        <p:spPr/>
        <p:txBody>
          <a:bodyPr>
            <a:normAutofit/>
          </a:bodyPr>
          <a:lstStyle/>
          <a:p>
            <a:pPr algn="just">
              <a:buNone/>
            </a:pPr>
            <a:r>
              <a:rPr lang="en-US" sz="1600" dirty="0" smtClean="0">
                <a:latin typeface="Casper"/>
                <a:cs typeface="Times New Roman" pitchFamily="18" charset="0"/>
              </a:rPr>
              <a:t>Nominal Voltage (V) – The reported or reference voltage of the battery, also sometimes thought of as the “normal” voltage of the battery. </a:t>
            </a:r>
          </a:p>
          <a:p>
            <a:pPr algn="just">
              <a:buNone/>
            </a:pPr>
            <a:r>
              <a:rPr lang="en-US" sz="1600" dirty="0" smtClean="0">
                <a:latin typeface="Casper"/>
                <a:cs typeface="Times New Roman" pitchFamily="18" charset="0"/>
              </a:rPr>
              <a:t>• Cut-off Voltage – The minimum allowable voltage. It is this voltage that generally defines the “empty” state of the battery. </a:t>
            </a:r>
          </a:p>
          <a:p>
            <a:pPr algn="just">
              <a:buNone/>
            </a:pPr>
            <a:r>
              <a:rPr lang="en-US" sz="1600" dirty="0" smtClean="0">
                <a:latin typeface="Casper"/>
                <a:cs typeface="Times New Roman" pitchFamily="18" charset="0"/>
              </a:rPr>
              <a:t>• Capacity or Nominal Capacity (Ah for a specific C-rate) – The </a:t>
            </a:r>
            <a:r>
              <a:rPr lang="en-US" sz="1600" dirty="0" err="1" smtClean="0">
                <a:latin typeface="Casper"/>
                <a:cs typeface="Times New Roman" pitchFamily="18" charset="0"/>
              </a:rPr>
              <a:t>coulometric</a:t>
            </a:r>
            <a:r>
              <a:rPr lang="en-US" sz="1600" dirty="0" smtClean="0">
                <a:latin typeface="Casper"/>
                <a:cs typeface="Times New Roman" pitchFamily="18" charset="0"/>
              </a:rPr>
              <a:t> capacity, the total Amp-hours available when the battery is discharged at a certain discharge current (specified as a C-rate) from 100 percent state-of-charge to the cut-off voltage. Capacity is calculated by multiplying the discharge current (in Amps) by the discharge time (in hours) and decreases with increasing C-rate.</a:t>
            </a:r>
          </a:p>
          <a:p>
            <a:pPr algn="just">
              <a:buNone/>
            </a:pPr>
            <a:r>
              <a:rPr lang="en-US" sz="1600" dirty="0" smtClean="0">
                <a:latin typeface="Casper"/>
                <a:cs typeface="Times New Roman" pitchFamily="18" charset="0"/>
              </a:rPr>
              <a:t> • Energy or Nominal Energy (</a:t>
            </a:r>
            <a:r>
              <a:rPr lang="en-US" sz="1600" dirty="0" err="1" smtClean="0">
                <a:latin typeface="Casper"/>
                <a:cs typeface="Times New Roman" pitchFamily="18" charset="0"/>
              </a:rPr>
              <a:t>Wh</a:t>
            </a:r>
            <a:r>
              <a:rPr lang="en-US" sz="1600" dirty="0" smtClean="0">
                <a:latin typeface="Casper"/>
                <a:cs typeface="Times New Roman" pitchFamily="18" charset="0"/>
              </a:rPr>
              <a:t> (for a specific C-rate)) – The “energy capacity” of the battery, the total Watt-hours available when the battery is discharged at a certain discharge current (specified as a C-rate) from 100 percent state-of-charge to the cut-off voltage. Energy is calculated by multiplying the discharge power (in Watts) by the discharge time (in hours). Like capacity, energy decreases with increasing C-rate.</a:t>
            </a:r>
          </a:p>
          <a:p>
            <a:pPr algn="just">
              <a:buNone/>
            </a:pPr>
            <a:r>
              <a:rPr lang="en-US" sz="1600" dirty="0" smtClean="0">
                <a:latin typeface="Casper"/>
                <a:cs typeface="Times New Roman" pitchFamily="18" charset="0"/>
              </a:rPr>
              <a:t> • Cycle Life (number for a specific DOD) – The number of discharge-charge cycles the battery can experience before it fails to meet specific performance criteria. Cycle life is estimated for specific charge and discharge conditions. The actual operating life of the battery is affected by the rate and depth of cycles and by other conditions such as temperature and humidity. The higher the DOD, the lower the cycle life.</a:t>
            </a:r>
          </a:p>
          <a:p>
            <a:pPr algn="just">
              <a:buNone/>
            </a:pPr>
            <a:r>
              <a:rPr lang="en-US" sz="1600" dirty="0" smtClean="0">
                <a:latin typeface="Casper"/>
                <a:cs typeface="Times New Roman" pitchFamily="18" charset="0"/>
              </a:rPr>
              <a:t> • Specific Energy (</a:t>
            </a:r>
            <a:r>
              <a:rPr lang="en-US" sz="1600" dirty="0" err="1" smtClean="0">
                <a:latin typeface="Casper"/>
                <a:cs typeface="Times New Roman" pitchFamily="18" charset="0"/>
              </a:rPr>
              <a:t>Wh</a:t>
            </a:r>
            <a:r>
              <a:rPr lang="en-US" sz="1600" dirty="0" smtClean="0">
                <a:latin typeface="Casper"/>
                <a:cs typeface="Times New Roman" pitchFamily="18" charset="0"/>
              </a:rPr>
              <a:t>/kg) – The nominal battery energy per unit mass, sometimes referred to as the gravimetric energy density. Specific energy is a characteristic of the battery chemistry and packaging. Along with the energy consumption of the vehicle, it determines the battery weight required to achieve a given electric range</a:t>
            </a:r>
            <a:endParaRPr lang="en-US" sz="1600" b="1" dirty="0" smtClean="0">
              <a:latin typeface="Casper"/>
              <a:cs typeface="Times New Roman" pitchFamily="18" charset="0"/>
            </a:endParaRPr>
          </a:p>
          <a:p>
            <a:pPr>
              <a:lnSpc>
                <a:spcPct val="100000"/>
              </a:lnSpc>
              <a:buNone/>
            </a:pPr>
            <a:endParaRPr lang="en-US" sz="1600" dirty="0" smtClean="0">
              <a:latin typeface="Casper"/>
              <a:cs typeface="Times New Roman" pitchFamily="18" charset="0"/>
            </a:endParaRPr>
          </a:p>
          <a:p>
            <a:pPr marL="342900" indent="-342900">
              <a:buNone/>
              <a:defRPr/>
            </a:pPr>
            <a:endParaRPr lang="en-US" sz="1600" dirty="0" smtClean="0">
              <a:latin typeface="Casper"/>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dirty="0" smtClean="0">
                <a:latin typeface="Casper Bold" panose="02000806040000020004" pitchFamily="2" charset="0"/>
                <a:cs typeface="Arial" panose="020B0604020202020204" pitchFamily="34" charset="0"/>
              </a:rPr>
              <a:t>POWER SUPPLY AND LINEAR POWER SUPPLY</a:t>
            </a:r>
            <a:endParaRPr lang="en-US" dirty="0"/>
          </a:p>
        </p:txBody>
      </p:sp>
      <p:sp>
        <p:nvSpPr>
          <p:cNvPr id="3" name="Content Placeholder 2"/>
          <p:cNvSpPr>
            <a:spLocks noGrp="1"/>
          </p:cNvSpPr>
          <p:nvPr>
            <p:ph idx="1"/>
          </p:nvPr>
        </p:nvSpPr>
        <p:spPr>
          <a:xfrm>
            <a:off x="940526" y="1825625"/>
            <a:ext cx="10413274" cy="4351338"/>
          </a:xfrm>
        </p:spPr>
        <p:txBody>
          <a:bodyPr>
            <a:normAutofit/>
          </a:bodyPr>
          <a:lstStyle/>
          <a:p>
            <a:pPr marL="342900" indent="-342900" algn="just">
              <a:buNone/>
              <a:defRPr/>
            </a:pPr>
            <a:r>
              <a:rPr lang="en-US" sz="1600" dirty="0" smtClean="0">
                <a:latin typeface="Casper"/>
                <a:cs typeface="Times New Roman" pitchFamily="18" charset="0"/>
              </a:rPr>
              <a:t>DC power supply is to supply clean DC voltage to these devices. DC power supplies are categorized into linear and switched-mode, which are the topologies involved to make AC mains supply into smooth DC. Linear power supply uses a transformer to directly step-down the AC mains voltage into a desired level while SMPS converts AC to DC using a switching device which helps to obtain an average value of the desired voltage level.</a:t>
            </a:r>
          </a:p>
          <a:p>
            <a:pPr marL="342900" indent="-342900" algn="just">
              <a:buNone/>
              <a:defRPr/>
            </a:pPr>
            <a:endParaRPr lang="en-US" sz="1600" dirty="0" smtClean="0">
              <a:latin typeface="Casper"/>
              <a:cs typeface="Times New Roman" pitchFamily="18" charset="0"/>
            </a:endParaRPr>
          </a:p>
          <a:p>
            <a:pPr marL="342900" indent="-342900" algn="just">
              <a:buNone/>
              <a:defRPr/>
            </a:pPr>
            <a:r>
              <a:rPr lang="en-US" sz="1600" dirty="0" smtClean="0">
                <a:latin typeface="Casper"/>
                <a:cs typeface="Times New Roman" pitchFamily="18" charset="0"/>
              </a:rPr>
              <a:t>Linear power supply: </a:t>
            </a:r>
            <a:r>
              <a:rPr lang="en-US" sz="1600" dirty="0" smtClean="0">
                <a:latin typeface="Casper"/>
              </a:rPr>
              <a:t>In a linear power supply, the mains AC voltage is converted to a lower voltage directly by a step-down transformer. This transformer has to handle a large power since it works at the AC mains frequency 50/60Hz. Therefore, this transformer is bulky and large, making the power supply heavy and large.</a:t>
            </a:r>
          </a:p>
          <a:p>
            <a:pPr marL="342900" indent="-342900" algn="just">
              <a:buNone/>
              <a:defRPr/>
            </a:pPr>
            <a:r>
              <a:rPr lang="en-US" sz="1600" dirty="0" smtClean="0">
                <a:latin typeface="Casper"/>
              </a:rPr>
              <a:t>Stepped-down voltage is then rectified and filtered to get the DC voltage required for the output. Since the voltage at this level is subjected to vary depending on the distortions of the input voltage, a voltage regulation is done before the output. The voltage regulator in a linear power supply is a linear regulator, which is usually a semiconductor device that acts as a variable resistor. The output resistance value changes with the output power requirement, making the output voltage constant. Thus, the voltage regulator operates as a power dissipating device.</a:t>
            </a:r>
            <a:endParaRPr lang="en-US" sz="1600" dirty="0" smtClean="0">
              <a:latin typeface="Casper"/>
              <a:cs typeface="Times New Roman" pitchFamily="18" charset="0"/>
            </a:endParaRPr>
          </a:p>
          <a:p>
            <a:pPr>
              <a:buNone/>
            </a:pP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1120</TotalTime>
  <Words>1183</Words>
  <Application>Microsoft Office PowerPoint</Application>
  <PresentationFormat>Widescreen</PresentationFormat>
  <Paragraphs>134</Paragraphs>
  <Slides>17</Slides>
  <Notes>0</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17</vt:i4>
      </vt:variant>
    </vt:vector>
  </HeadingPairs>
  <TitlesOfParts>
    <vt:vector size="31" baseType="lpstr">
      <vt:lpstr>Arial Unicode MS</vt:lpstr>
      <vt:lpstr>Arial</vt:lpstr>
      <vt:lpstr>Arial Black</vt:lpstr>
      <vt:lpstr>Calibri</vt:lpstr>
      <vt:lpstr>Calibri Light</vt:lpstr>
      <vt:lpstr>Casper</vt:lpstr>
      <vt:lpstr>Casper Bold</vt:lpstr>
      <vt:lpstr>Karla</vt:lpstr>
      <vt:lpstr>Raleway ExtraBold</vt:lpstr>
      <vt:lpstr>Segoe UI</vt:lpstr>
      <vt:lpstr>Times New Roman</vt:lpstr>
      <vt:lpstr>1_Office Theme</vt:lpstr>
      <vt:lpstr>Contents Slide Master</vt:lpstr>
      <vt:lpstr>CorelDRAW</vt:lpstr>
      <vt:lpstr>PowerPoint Presentation</vt:lpstr>
      <vt:lpstr>BATTERY </vt:lpstr>
      <vt:lpstr>BATTERY</vt:lpstr>
      <vt:lpstr>TYPES OF BATTERY</vt:lpstr>
      <vt:lpstr>SECONDERY CELL</vt:lpstr>
      <vt:lpstr>PRIMARY V/S SECONDARY BATTERY</vt:lpstr>
      <vt:lpstr>SPECIFICATIONS OF BATTERY</vt:lpstr>
      <vt:lpstr>PARAMETERS OF BATTERY</vt:lpstr>
      <vt:lpstr>POWER SUPPLY AND LINEAR POWER SUPPLY</vt:lpstr>
      <vt:lpstr>DIAGRAM OF LINEAR POWER SUPPLY</vt:lpstr>
      <vt:lpstr>SWITCHED MODE POWER SUPPLY</vt:lpstr>
      <vt:lpstr>APPLICATIONS OF BATTERY</vt:lpstr>
      <vt:lpstr>APPLICATION OF BATTERY</vt:lpstr>
      <vt:lpstr>APPLICATIONS    </vt:lpstr>
      <vt:lpstr>Assessment Pattern   </vt:lpstr>
      <vt:lpstr>REFERENCES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Manjeet Singh</cp:lastModifiedBy>
  <cp:revision>100</cp:revision>
  <dcterms:created xsi:type="dcterms:W3CDTF">2019-01-09T10:33:58Z</dcterms:created>
  <dcterms:modified xsi:type="dcterms:W3CDTF">2019-06-07T06:50:01Z</dcterms:modified>
</cp:coreProperties>
</file>