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47"/>
  </p:notesMasterIdLst>
  <p:handoutMasterIdLst>
    <p:handoutMasterId r:id="rId48"/>
  </p:handoutMasterIdLst>
  <p:sldIdLst>
    <p:sldId id="277" r:id="rId3"/>
    <p:sldId id="265" r:id="rId4"/>
    <p:sldId id="281" r:id="rId5"/>
    <p:sldId id="280"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2" r:id="rId43"/>
    <p:sldId id="323" r:id="rId44"/>
    <p:sldId id="321" r:id="rId45"/>
    <p:sldId id="27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89" d="100"/>
          <a:sy n="89" d="100"/>
        </p:scale>
        <p:origin x="408"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07-Jun-19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07-Jun-19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07-Jun-19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tutorialspoint.com/network_theory/network_theory_active_elements.htm" TargetMode="External"/><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utorialspoint.com/network_theory/network_theory_active_elements.htm"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tutorialspoint.com/network_theory/network_theory_active_elements.htm"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library.automationdirect.com/basic-electrical-theory/" TargetMode="Externa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www.expertsmind.com/learning/dc-current-source-assignment-help-7342874024.aspx"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lectricalbaba.com/average-value-ac-current/"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ircuitglobe.com/what-is-pure-resistive-ac-circuit.html"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ircuitglobe.com/what-is-pure-resistive-ac-circuit.html"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ircuitglobe.com/what-is-pure-resistive-ac-circuit.html"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hyperlink" Target="https://circuitglobe.com/" TargetMode="External"/><Relationship Id="rId5" Type="http://schemas.openxmlformats.org/officeDocument/2006/relationships/image" Target="../media/image23.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hyperlink" Target="https://circuitglobe.com/" TargetMode="External"/><Relationship Id="rId4" Type="http://schemas.openxmlformats.org/officeDocument/2006/relationships/image" Target="../media/image25.wmf"/></Relationships>
</file>

<file path=ppt/slides/_rels/slide32.xml.rels><?xml version="1.0" encoding="UTF-8" standalone="yes"?>
<Relationships xmlns="http://schemas.openxmlformats.org/package/2006/relationships"><Relationship Id="rId3" Type="http://schemas.openxmlformats.org/officeDocument/2006/relationships/hyperlink" Target="https://circuitglobe.com/" TargetMode="External"/><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7.wmf"/></Relationships>
</file>

<file path=ppt/slides/_rels/slide3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hyperlink" Target="https://circuitglobe.com/" TargetMode="External"/><Relationship Id="rId5" Type="http://schemas.openxmlformats.org/officeDocument/2006/relationships/image" Target="../media/image31.wmf"/><Relationship Id="rId4" Type="http://schemas.openxmlformats.org/officeDocument/2006/relationships/image" Target="../media/image30.wmf"/></Relationships>
</file>

<file path=ppt/slides/_rels/slide35.xml.rels><?xml version="1.0" encoding="UTF-8" standalone="yes"?>
<Relationships xmlns="http://schemas.openxmlformats.org/package/2006/relationships"><Relationship Id="rId3" Type="http://schemas.openxmlformats.org/officeDocument/2006/relationships/hyperlink" Target="https://circuitglobe.com/" TargetMode="Externa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circuitglobe.com/" TargetMode="External"/><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allaboutcircuits.com/"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allaboutcircuits.com/" TargetMode="Externa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allaboutcircuits.com/" TargetMode="Externa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allaboutcircuits.com/"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RLC_circuit" TargetMode="External"/><Relationship Id="rId2" Type="http://schemas.openxmlformats.org/officeDocument/2006/relationships/hyperlink" Target="https://www.edgefxkits.com/thermistor-based-temperature-contro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tutorialspoint.com/network_theory/network_theory_active_elements.htm" TargetMode="External"/><Relationship Id="rId2" Type="http://schemas.openxmlformats.org/officeDocument/2006/relationships/hyperlink" Target="https://library.automationdirect.com/basic-electrical-theory/" TargetMode="External"/><Relationship Id="rId1" Type="http://schemas.openxmlformats.org/officeDocument/2006/relationships/slideLayout" Target="../slideLayouts/slideLayout2.xml"/><Relationship Id="rId4" Type="http://schemas.openxmlformats.org/officeDocument/2006/relationships/hyperlink" Target="https://www.howequipmentworks.com/electricity_basics" TargetMode="Externa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8252" name="CorelDRAW" r:id="rId3" imgW="2169000" imgH="2169360" progId="">
                  <p:embed/>
                </p:oleObj>
              </mc:Choice>
              <mc:Fallback>
                <p:oleObj name="CorelDRAW" r:id="rId3" imgW="2169000" imgH="2169360" progId="">
                  <p:embed/>
                  <p:pic>
                    <p:nvPicPr>
                      <p:cNvPr id="0" name="Picture 57"/>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59213" y="6014156"/>
            <a:ext cx="643204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latin typeface="Times New Roman" panose="02020603050405020304" pitchFamily="18" charset="0"/>
              </a:rPr>
              <a:t>DC and AC CIRCUITS</a:t>
            </a:r>
            <a:endParaRPr lang="en-US" sz="1600" dirty="0">
              <a:latin typeface="Raleway ExtraBold" pitchFamily="34" charset="-52"/>
            </a:endParaRPr>
          </a:p>
        </p:txBody>
      </p:sp>
      <p:sp>
        <p:nvSpPr>
          <p:cNvPr id="26" name="TextBox 25"/>
          <p:cNvSpPr txBox="1">
            <a:spLocks noChangeArrowheads="1"/>
          </p:cNvSpPr>
          <p:nvPr/>
        </p:nvSpPr>
        <p:spPr bwMode="auto">
          <a:xfrm>
            <a:off x="2127857" y="2051945"/>
            <a:ext cx="9063318"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INSTITUTE </a:t>
            </a:r>
            <a:r>
              <a:rPr lang="en-US" sz="3200" b="1" dirty="0">
                <a:latin typeface="Arial Black" panose="020B0A04020102020204" pitchFamily="34" charset="0"/>
                <a:ea typeface="Karla" pitchFamily="2" charset="0"/>
                <a:cs typeface="Karla" pitchFamily="2" charset="0"/>
              </a:rPr>
              <a:t>ENGINEERING </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t>
            </a:r>
            <a:r>
              <a:rPr lang="en-US" sz="3200" b="1" dirty="0">
                <a:latin typeface="Arial Black" panose="020B0A04020102020204" pitchFamily="34" charset="0"/>
                <a:ea typeface="Karla" pitchFamily="2" charset="0"/>
                <a:cs typeface="Karla" pitchFamily="2" charset="0"/>
              </a:rPr>
              <a:t>ACADEMIC UNIT-1 </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Bachelor </a:t>
            </a:r>
            <a:r>
              <a:rPr lang="en-US" sz="2400" dirty="0">
                <a:latin typeface="Times New Roman" panose="02020603050405020304" pitchFamily="18" charset="0"/>
                <a:ea typeface="Calibri" panose="020F0502020204030204" pitchFamily="34" charset="0"/>
                <a:cs typeface="Times New Roman" panose="02020603050405020304" pitchFamily="18" charset="0"/>
              </a:rPr>
              <a:t>of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Engineering (Computer Science &amp; Engineering) </a:t>
            </a: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Subject Name BEEE </a:t>
            </a:r>
            <a:r>
              <a:rPr lang="en-US" sz="2400" dirty="0">
                <a:latin typeface="Times New Roman" panose="02020603050405020304" pitchFamily="18" charset="0"/>
                <a:ea typeface="Calibri" panose="020F0502020204030204" pitchFamily="34" charset="0"/>
                <a:cs typeface="Times New Roman" panose="02020603050405020304" pitchFamily="18" charset="0"/>
              </a:rPr>
              <a:t>and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Code ELT-112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r>
              <a:rPr lang="en-US" sz="2000" b="1" dirty="0" err="1" smtClean="0">
                <a:solidFill>
                  <a:prstClr val="black">
                    <a:lumMod val="85000"/>
                    <a:lumOff val="15000"/>
                  </a:prstClr>
                </a:solidFill>
                <a:latin typeface="Times New Roman" panose="02020603050405020304" pitchFamily="18" charset="0"/>
                <a:cs typeface="Times New Roman" panose="02020603050405020304" pitchFamily="18" charset="0"/>
              </a:rPr>
              <a:t>Er</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r>
              <a:rPr lang="en-US" sz="2000" b="1" dirty="0" err="1" smtClean="0">
                <a:solidFill>
                  <a:prstClr val="black">
                    <a:lumMod val="85000"/>
                    <a:lumOff val="15000"/>
                  </a:prstClr>
                </a:solidFill>
                <a:latin typeface="Times New Roman" panose="02020603050405020304" pitchFamily="18" charset="0"/>
                <a:cs typeface="Times New Roman" panose="02020603050405020304" pitchFamily="18" charset="0"/>
              </a:rPr>
              <a:t>Navjeet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 Kaur</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a:latin typeface="Casper"/>
                <a:cs typeface="Times New Roman" pitchFamily="18" charset="0"/>
              </a:rPr>
              <a:t>Ohms Law</a:t>
            </a:r>
          </a:p>
        </p:txBody>
      </p:sp>
      <p:sp>
        <p:nvSpPr>
          <p:cNvPr id="3" name="Content Placeholder 2"/>
          <p:cNvSpPr>
            <a:spLocks noGrp="1"/>
          </p:cNvSpPr>
          <p:nvPr>
            <p:ph idx="1"/>
          </p:nvPr>
        </p:nvSpPr>
        <p:spPr/>
        <p:txBody>
          <a:bodyPr>
            <a:normAutofit/>
          </a:bodyPr>
          <a:lstStyle/>
          <a:p>
            <a:r>
              <a:rPr lang="en-IN" sz="1600" dirty="0">
                <a:latin typeface="Casper"/>
                <a:cs typeface="Times New Roman" pitchFamily="18" charset="0"/>
              </a:rPr>
              <a:t>Ohms Law states that:</a:t>
            </a:r>
            <a:br>
              <a:rPr lang="en-IN" sz="1600" dirty="0">
                <a:latin typeface="Casper"/>
                <a:cs typeface="Times New Roman" pitchFamily="18" charset="0"/>
              </a:rPr>
            </a:br>
            <a:r>
              <a:rPr lang="en-IN" sz="1600" dirty="0">
                <a:latin typeface="Casper"/>
                <a:cs typeface="Times New Roman" pitchFamily="18" charset="0"/>
              </a:rPr>
              <a:t/>
            </a:r>
            <a:br>
              <a:rPr lang="en-IN" sz="1600" dirty="0">
                <a:latin typeface="Casper"/>
                <a:cs typeface="Times New Roman" pitchFamily="18" charset="0"/>
              </a:rPr>
            </a:br>
            <a:r>
              <a:rPr lang="en-IN" sz="1600" dirty="0">
                <a:latin typeface="Casper"/>
                <a:cs typeface="Times New Roman" pitchFamily="18" charset="0"/>
              </a:rPr>
              <a:t>Current flow through a conductor (wire) between two points is directly proportional to the potential difference across the two points, and inversely proportional to the resistance between them provided the physical conditions like temperature remain constant</a:t>
            </a:r>
            <a:r>
              <a:rPr lang="en-IN" sz="1600" dirty="0" smtClean="0">
                <a:latin typeface="Casper"/>
                <a:cs typeface="Times New Roman" pitchFamily="18" charset="0"/>
              </a:rPr>
              <a:t>.</a:t>
            </a:r>
          </a:p>
          <a:p>
            <a:pPr marL="0" indent="0">
              <a:buNone/>
            </a:pPr>
            <a:r>
              <a:rPr lang="en-IN" sz="1600" dirty="0">
                <a:latin typeface="Casper"/>
                <a:cs typeface="Times New Roman" pitchFamily="18" charset="0"/>
              </a:rPr>
              <a:t> </a:t>
            </a:r>
            <a:r>
              <a:rPr lang="en-IN" sz="1600" dirty="0" smtClean="0">
                <a:latin typeface="Casper"/>
                <a:cs typeface="Times New Roman" pitchFamily="18" charset="0"/>
              </a:rPr>
              <a:t>                                                    V= IR</a:t>
            </a:r>
            <a:r>
              <a:rPr lang="en-IN" sz="1600" dirty="0">
                <a:latin typeface="Times New Roman" pitchFamily="18" charset="0"/>
                <a:cs typeface="Times New Roman" pitchFamily="18" charset="0"/>
              </a:rPr>
              <a:t/>
            </a:r>
            <a:br>
              <a:rPr lang="en-IN" sz="1600" dirty="0">
                <a:latin typeface="Times New Roman" pitchFamily="18" charset="0"/>
                <a:cs typeface="Times New Roman" pitchFamily="18" charset="0"/>
              </a:rPr>
            </a:br>
            <a:endParaRPr lang="en-IN"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3032467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sper"/>
              </a:rPr>
              <a:t>ADVANTAGES OF AC CIRCUIT OVER DC CIRCUIT</a:t>
            </a:r>
            <a:endParaRPr lang="en-IN" dirty="0">
              <a:latin typeface="Casper"/>
            </a:endParaRPr>
          </a:p>
        </p:txBody>
      </p:sp>
      <p:sp>
        <p:nvSpPr>
          <p:cNvPr id="3" name="Content Placeholder 2"/>
          <p:cNvSpPr>
            <a:spLocks noGrp="1"/>
          </p:cNvSpPr>
          <p:nvPr>
            <p:ph idx="1"/>
          </p:nvPr>
        </p:nvSpPr>
        <p:spPr/>
        <p:txBody>
          <a:bodyPr>
            <a:normAutofit/>
          </a:bodyPr>
          <a:lstStyle/>
          <a:p>
            <a:r>
              <a:rPr lang="en-US" sz="1600" dirty="0">
                <a:latin typeface="Casper"/>
              </a:rPr>
              <a:t>We all know that we got ac supply in our homes and we got this supply by transmitting ac over long distances. AC can be transmitted using step up transformers but direct current or dc can not be transmitted by this method.</a:t>
            </a:r>
          </a:p>
          <a:p>
            <a:r>
              <a:rPr lang="en-US" sz="1600" dirty="0">
                <a:latin typeface="Casper"/>
              </a:rPr>
              <a:t>The ac is easy to generate than dc.</a:t>
            </a:r>
          </a:p>
          <a:p>
            <a:r>
              <a:rPr lang="en-US" sz="1600" dirty="0">
                <a:latin typeface="Casper"/>
              </a:rPr>
              <a:t>It is cheaper to generate ac than dc.</a:t>
            </a:r>
          </a:p>
          <a:p>
            <a:r>
              <a:rPr lang="en-US" sz="1600" dirty="0">
                <a:latin typeface="Casper"/>
              </a:rPr>
              <a:t>The ac generators have higher efficiency than dc.</a:t>
            </a:r>
          </a:p>
          <a:p>
            <a:r>
              <a:rPr lang="en-US" sz="1600" dirty="0">
                <a:latin typeface="Casper"/>
              </a:rPr>
              <a:t>The loss of energy during transmission is negligible for ac.</a:t>
            </a:r>
          </a:p>
          <a:p>
            <a:r>
              <a:rPr lang="en-US" sz="1600" dirty="0">
                <a:latin typeface="Casper"/>
              </a:rPr>
              <a:t>The ac can be easily converted into dc.</a:t>
            </a:r>
          </a:p>
          <a:p>
            <a:r>
              <a:rPr lang="en-US" sz="1600" dirty="0">
                <a:latin typeface="Casper"/>
              </a:rPr>
              <a:t>The variation of ac can easily be done using transformers either step up or step down.</a:t>
            </a:r>
          </a:p>
          <a:p>
            <a:r>
              <a:rPr lang="en-US" sz="1600" dirty="0">
                <a:latin typeface="Casper"/>
              </a:rPr>
              <a:t>The value or magnitude of ac can be decreased easily without loss of excess of energy. This can be done by using choke coil.</a:t>
            </a:r>
          </a:p>
          <a:p>
            <a:pPr marL="0" indent="0">
              <a:buNone/>
            </a:pPr>
            <a:endParaRPr lang="en-IN"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2062900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452" y="404313"/>
            <a:ext cx="10515600" cy="1325563"/>
          </a:xfrm>
        </p:spPr>
        <p:txBody>
          <a:bodyPr/>
          <a:lstStyle/>
          <a:p>
            <a:r>
              <a:rPr lang="en-IN" dirty="0" smtClean="0">
                <a:latin typeface="Casper"/>
              </a:rPr>
              <a:t>KIRCHOFF’S LAWS</a:t>
            </a:r>
            <a:endParaRPr lang="en-IN" dirty="0">
              <a:latin typeface="Casper"/>
            </a:endParaRPr>
          </a:p>
        </p:txBody>
      </p:sp>
      <p:sp>
        <p:nvSpPr>
          <p:cNvPr id="3" name="Content Placeholder 2"/>
          <p:cNvSpPr>
            <a:spLocks noGrp="1"/>
          </p:cNvSpPr>
          <p:nvPr>
            <p:ph idx="1"/>
          </p:nvPr>
        </p:nvSpPr>
        <p:spPr/>
        <p:txBody>
          <a:bodyPr/>
          <a:lstStyle/>
          <a:p>
            <a:r>
              <a:rPr lang="en-US" altLang="en-US" sz="1600" dirty="0">
                <a:latin typeface="Casper"/>
              </a:rPr>
              <a:t>When given a circuit with sources and resistors having fixed values, you can use </a:t>
            </a:r>
            <a:r>
              <a:rPr lang="en-US" altLang="en-US" sz="1600" dirty="0" err="1">
                <a:latin typeface="Casper"/>
              </a:rPr>
              <a:t>Kirchoff’s</a:t>
            </a:r>
            <a:r>
              <a:rPr lang="en-US" altLang="en-US" sz="1600" dirty="0">
                <a:latin typeface="Casper"/>
              </a:rPr>
              <a:t> two laws and Ohm’s law to determine all branch voltages and currents</a:t>
            </a:r>
          </a:p>
          <a:p>
            <a:r>
              <a:rPr lang="en-US" altLang="en-US" sz="1600" dirty="0">
                <a:solidFill>
                  <a:schemeClr val="tx1">
                    <a:lumMod val="75000"/>
                    <a:lumOff val="25000"/>
                  </a:schemeClr>
                </a:solidFill>
                <a:latin typeface="Casper"/>
              </a:rPr>
              <a:t>Node</a:t>
            </a:r>
            <a:r>
              <a:rPr lang="en-US" altLang="en-US" sz="1600" dirty="0">
                <a:latin typeface="Casper"/>
              </a:rPr>
              <a:t> – any point where 2 or more circuit elements are connected together</a:t>
            </a:r>
          </a:p>
          <a:p>
            <a:pPr lvl="1"/>
            <a:r>
              <a:rPr lang="en-US" altLang="en-US" sz="1600" dirty="0">
                <a:latin typeface="Casper"/>
              </a:rPr>
              <a:t>Wires usually have negligible resistance</a:t>
            </a:r>
          </a:p>
          <a:p>
            <a:pPr lvl="1"/>
            <a:r>
              <a:rPr lang="en-US" altLang="en-US" sz="1600" dirty="0">
                <a:latin typeface="Casper"/>
              </a:rPr>
              <a:t>Each node has one voltage (w.r.t. ground)</a:t>
            </a:r>
          </a:p>
          <a:p>
            <a:r>
              <a:rPr lang="en-US" altLang="en-US" sz="1600" dirty="0">
                <a:solidFill>
                  <a:schemeClr val="tx1">
                    <a:lumMod val="75000"/>
                    <a:lumOff val="25000"/>
                  </a:schemeClr>
                </a:solidFill>
                <a:latin typeface="Casper"/>
              </a:rPr>
              <a:t>Branch</a:t>
            </a:r>
            <a:r>
              <a:rPr lang="en-US" altLang="en-US" sz="1600" dirty="0">
                <a:latin typeface="Casper"/>
              </a:rPr>
              <a:t> – a circuit element between two nodes</a:t>
            </a:r>
          </a:p>
          <a:p>
            <a:r>
              <a:rPr lang="en-US" altLang="en-US" sz="1600" dirty="0">
                <a:solidFill>
                  <a:schemeClr val="tx1">
                    <a:lumMod val="75000"/>
                    <a:lumOff val="25000"/>
                  </a:schemeClr>
                </a:solidFill>
                <a:latin typeface="Casper"/>
              </a:rPr>
              <a:t>Loop</a:t>
            </a:r>
            <a:r>
              <a:rPr lang="en-US" altLang="en-US" sz="1600" dirty="0">
                <a:latin typeface="Casper"/>
              </a:rPr>
              <a:t> – a collection of branches that form a closed path returning to the same node without going through any other nodes or branches twice</a:t>
            </a:r>
          </a:p>
          <a:p>
            <a:pPr marL="0" indent="0">
              <a:buNone/>
            </a:pP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3284328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latin typeface="Casper"/>
              </a:rPr>
              <a:t>Kirchoff’s</a:t>
            </a:r>
            <a:r>
              <a:rPr lang="en-US" altLang="en-US" dirty="0">
                <a:latin typeface="Casper"/>
              </a:rPr>
              <a:t> Voltage Law (KVL)</a:t>
            </a:r>
            <a:endParaRPr lang="en-IN" dirty="0">
              <a:latin typeface="Casper"/>
            </a:endParaRPr>
          </a:p>
        </p:txBody>
      </p:sp>
      <p:sp>
        <p:nvSpPr>
          <p:cNvPr id="3" name="Content Placeholder 2"/>
          <p:cNvSpPr>
            <a:spLocks noGrp="1"/>
          </p:cNvSpPr>
          <p:nvPr>
            <p:ph idx="1"/>
          </p:nvPr>
        </p:nvSpPr>
        <p:spPr/>
        <p:txBody>
          <a:bodyPr>
            <a:normAutofit/>
          </a:bodyPr>
          <a:lstStyle/>
          <a:p>
            <a:r>
              <a:rPr lang="en-US" altLang="en-US" sz="1600" dirty="0">
                <a:latin typeface="Casper"/>
              </a:rPr>
              <a:t>The algebraic sum of voltages around each loop is zero</a:t>
            </a:r>
          </a:p>
          <a:p>
            <a:pPr lvl="1"/>
            <a:r>
              <a:rPr lang="en-US" altLang="en-US" sz="1600" dirty="0">
                <a:latin typeface="Casper"/>
              </a:rPr>
              <a:t>Beginning with one node, add voltages across each branch in the loop (if you encounter a + sign first) and subtract voltages (if you encounter a – sign first)</a:t>
            </a:r>
          </a:p>
          <a:p>
            <a:r>
              <a:rPr lang="el-GR" altLang="en-US" sz="1600" dirty="0">
                <a:cs typeface="Arial" panose="020B0604020202020204" pitchFamily="34" charset="0"/>
              </a:rPr>
              <a:t>Σ</a:t>
            </a:r>
            <a:r>
              <a:rPr lang="en-US" altLang="en-US" sz="1600" dirty="0">
                <a:latin typeface="Casper"/>
                <a:cs typeface="Arial" panose="020B0604020202020204" pitchFamily="34" charset="0"/>
              </a:rPr>
              <a:t> voltage drops - </a:t>
            </a:r>
            <a:r>
              <a:rPr lang="el-GR" altLang="en-US" sz="1600" dirty="0">
                <a:cs typeface="Arial" panose="020B0604020202020204" pitchFamily="34" charset="0"/>
              </a:rPr>
              <a:t>Σ</a:t>
            </a:r>
            <a:r>
              <a:rPr lang="en-US" altLang="en-US" sz="1600" dirty="0">
                <a:latin typeface="Casper"/>
                <a:cs typeface="Arial" panose="020B0604020202020204" pitchFamily="34" charset="0"/>
              </a:rPr>
              <a:t> voltage rises = 0</a:t>
            </a:r>
          </a:p>
          <a:p>
            <a:r>
              <a:rPr lang="en-US" altLang="en-US" sz="1600" dirty="0">
                <a:latin typeface="Casper"/>
                <a:cs typeface="Arial" panose="020B0604020202020204" pitchFamily="34" charset="0"/>
              </a:rPr>
              <a:t>Or  </a:t>
            </a:r>
            <a:r>
              <a:rPr lang="el-GR" altLang="en-US" sz="1600" dirty="0">
                <a:cs typeface="Arial" panose="020B0604020202020204" pitchFamily="34" charset="0"/>
              </a:rPr>
              <a:t>Σ</a:t>
            </a:r>
            <a:r>
              <a:rPr lang="en-US" altLang="en-US" sz="1600" dirty="0">
                <a:latin typeface="Casper"/>
                <a:cs typeface="Arial" panose="020B0604020202020204" pitchFamily="34" charset="0"/>
              </a:rPr>
              <a:t> voltage drops = </a:t>
            </a:r>
            <a:r>
              <a:rPr lang="el-GR" altLang="en-US" sz="1600" dirty="0">
                <a:cs typeface="Arial" panose="020B0604020202020204" pitchFamily="34" charset="0"/>
              </a:rPr>
              <a:t>Σ</a:t>
            </a:r>
            <a:r>
              <a:rPr lang="en-US" altLang="en-US" sz="1600" dirty="0">
                <a:latin typeface="Casper"/>
                <a:cs typeface="Arial" panose="020B0604020202020204" pitchFamily="34" charset="0"/>
              </a:rPr>
              <a:t> voltage rises </a:t>
            </a:r>
          </a:p>
          <a:p>
            <a:endParaRPr lang="en-IN"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383007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latin typeface="Casper"/>
              </a:rPr>
              <a:t>Kirchoff’s</a:t>
            </a:r>
            <a:r>
              <a:rPr lang="en-US" altLang="en-US" dirty="0">
                <a:latin typeface="Casper"/>
              </a:rPr>
              <a:t> Current Law (KCL)</a:t>
            </a:r>
            <a:endParaRPr lang="en-IN" dirty="0">
              <a:latin typeface="Casper"/>
            </a:endParaRPr>
          </a:p>
        </p:txBody>
      </p:sp>
      <p:sp>
        <p:nvSpPr>
          <p:cNvPr id="3" name="Content Placeholder 2"/>
          <p:cNvSpPr>
            <a:spLocks noGrp="1"/>
          </p:cNvSpPr>
          <p:nvPr>
            <p:ph idx="1"/>
          </p:nvPr>
        </p:nvSpPr>
        <p:spPr/>
        <p:txBody>
          <a:bodyPr/>
          <a:lstStyle/>
          <a:p>
            <a:r>
              <a:rPr lang="en-US" altLang="en-US" sz="1600" dirty="0">
                <a:latin typeface="Casper"/>
              </a:rPr>
              <a:t>The algebraic sum of currents entering a node is zero</a:t>
            </a:r>
          </a:p>
          <a:p>
            <a:pPr lvl="1"/>
            <a:r>
              <a:rPr lang="en-US" altLang="en-US" sz="1600" dirty="0">
                <a:latin typeface="Casper"/>
              </a:rPr>
              <a:t>Add each branch current entering the node and subtract each branch current leaving the node</a:t>
            </a:r>
          </a:p>
          <a:p>
            <a:r>
              <a:rPr lang="el-GR" altLang="en-US" sz="1600" dirty="0">
                <a:cs typeface="Arial" panose="020B0604020202020204" pitchFamily="34" charset="0"/>
              </a:rPr>
              <a:t>Σ</a:t>
            </a:r>
            <a:r>
              <a:rPr lang="en-US" altLang="en-US" sz="1600" dirty="0">
                <a:latin typeface="Casper"/>
                <a:cs typeface="Arial" panose="020B0604020202020204" pitchFamily="34" charset="0"/>
              </a:rPr>
              <a:t> currents in - </a:t>
            </a:r>
            <a:r>
              <a:rPr lang="el-GR" altLang="en-US" sz="1600" dirty="0">
                <a:cs typeface="Arial" panose="020B0604020202020204" pitchFamily="34" charset="0"/>
              </a:rPr>
              <a:t>Σ</a:t>
            </a:r>
            <a:r>
              <a:rPr lang="en-US" altLang="en-US" sz="1600" dirty="0">
                <a:latin typeface="Casper"/>
                <a:cs typeface="Arial" panose="020B0604020202020204" pitchFamily="34" charset="0"/>
              </a:rPr>
              <a:t> currents out = 0</a:t>
            </a:r>
          </a:p>
          <a:p>
            <a:r>
              <a:rPr lang="en-US" altLang="en-US" sz="1600" dirty="0">
                <a:latin typeface="Casper"/>
                <a:cs typeface="Arial" panose="020B0604020202020204" pitchFamily="34" charset="0"/>
              </a:rPr>
              <a:t>Or  </a:t>
            </a:r>
            <a:r>
              <a:rPr lang="el-GR" altLang="en-US" sz="1600" dirty="0">
                <a:cs typeface="Arial" panose="020B0604020202020204" pitchFamily="34" charset="0"/>
              </a:rPr>
              <a:t>Σ</a:t>
            </a:r>
            <a:r>
              <a:rPr lang="en-US" altLang="en-US" sz="1600" dirty="0">
                <a:latin typeface="Casper"/>
                <a:cs typeface="Arial" panose="020B0604020202020204" pitchFamily="34" charset="0"/>
              </a:rPr>
              <a:t> currents in = </a:t>
            </a:r>
            <a:r>
              <a:rPr lang="el-GR" altLang="en-US" sz="1600" dirty="0">
                <a:cs typeface="Arial" panose="020B0604020202020204" pitchFamily="34" charset="0"/>
              </a:rPr>
              <a:t>Σ</a:t>
            </a:r>
            <a:r>
              <a:rPr lang="en-US" altLang="en-US" sz="1600" dirty="0">
                <a:latin typeface="Casper"/>
                <a:cs typeface="Arial" panose="020B0604020202020204" pitchFamily="34" charset="0"/>
              </a:rPr>
              <a:t> currents out </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465105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tx1">
                    <a:lumMod val="75000"/>
                    <a:lumOff val="25000"/>
                  </a:schemeClr>
                </a:solidFill>
                <a:latin typeface="Casper"/>
              </a:rPr>
              <a:t>Electric Circuit</a:t>
            </a:r>
            <a:endParaRPr lang="en-IN" dirty="0">
              <a:solidFill>
                <a:schemeClr val="tx1">
                  <a:lumMod val="75000"/>
                  <a:lumOff val="25000"/>
                </a:schemeClr>
              </a:solidFill>
              <a:latin typeface="Casper"/>
            </a:endParaRPr>
          </a:p>
        </p:txBody>
      </p:sp>
      <p:sp>
        <p:nvSpPr>
          <p:cNvPr id="3" name="Content Placeholder 2"/>
          <p:cNvSpPr>
            <a:spLocks noGrp="1"/>
          </p:cNvSpPr>
          <p:nvPr>
            <p:ph idx="1"/>
          </p:nvPr>
        </p:nvSpPr>
        <p:spPr/>
        <p:txBody>
          <a:bodyPr/>
          <a:lstStyle/>
          <a:p>
            <a:r>
              <a:rPr lang="en-US" altLang="en-US" sz="1600" dirty="0">
                <a:solidFill>
                  <a:schemeClr val="tx1">
                    <a:lumMod val="75000"/>
                    <a:lumOff val="25000"/>
                  </a:schemeClr>
                </a:solidFill>
                <a:latin typeface="Casper"/>
              </a:rPr>
              <a:t>It is a closed path, composed of active and passive elements.</a:t>
            </a:r>
          </a:p>
          <a:p>
            <a:r>
              <a:rPr lang="en-US" altLang="en-US" sz="1600" b="1" u="sng" dirty="0">
                <a:solidFill>
                  <a:schemeClr val="tx1">
                    <a:lumMod val="75000"/>
                    <a:lumOff val="25000"/>
                  </a:schemeClr>
                </a:solidFill>
                <a:latin typeface="Casper"/>
              </a:rPr>
              <a:t>Active Element</a:t>
            </a:r>
            <a:r>
              <a:rPr lang="en-US" altLang="en-US" sz="1600" b="1" dirty="0">
                <a:solidFill>
                  <a:schemeClr val="tx1">
                    <a:lumMod val="75000"/>
                    <a:lumOff val="25000"/>
                  </a:schemeClr>
                </a:solidFill>
                <a:latin typeface="Casper"/>
              </a:rPr>
              <a:t> : </a:t>
            </a:r>
            <a:r>
              <a:rPr lang="en-US" altLang="en-US" sz="1600" dirty="0">
                <a:solidFill>
                  <a:schemeClr val="tx1">
                    <a:lumMod val="75000"/>
                    <a:lumOff val="25000"/>
                  </a:schemeClr>
                </a:solidFill>
                <a:latin typeface="Casper"/>
              </a:rPr>
              <a:t>It supplies energy to the circuit.</a:t>
            </a:r>
          </a:p>
          <a:p>
            <a:r>
              <a:rPr lang="en-US" altLang="en-US" sz="1600" b="1" u="sng" dirty="0">
                <a:solidFill>
                  <a:schemeClr val="tx1">
                    <a:lumMod val="75000"/>
                    <a:lumOff val="25000"/>
                  </a:schemeClr>
                </a:solidFill>
                <a:latin typeface="Casper"/>
              </a:rPr>
              <a:t>Passive Element</a:t>
            </a:r>
            <a:r>
              <a:rPr lang="en-US" altLang="en-US" sz="1600" b="1" dirty="0">
                <a:solidFill>
                  <a:schemeClr val="tx1">
                    <a:lumMod val="75000"/>
                    <a:lumOff val="25000"/>
                  </a:schemeClr>
                </a:solidFill>
                <a:latin typeface="Casper"/>
              </a:rPr>
              <a:t> : </a:t>
            </a:r>
            <a:r>
              <a:rPr lang="en-US" altLang="en-US" sz="1600" dirty="0">
                <a:solidFill>
                  <a:schemeClr val="tx1">
                    <a:lumMod val="75000"/>
                    <a:lumOff val="25000"/>
                  </a:schemeClr>
                </a:solidFill>
                <a:latin typeface="Casper"/>
              </a:rPr>
              <a:t>It receives energy and then</a:t>
            </a:r>
          </a:p>
          <a:p>
            <a:pPr>
              <a:buNone/>
            </a:pPr>
            <a:r>
              <a:rPr lang="en-US" altLang="en-US" sz="1600" b="1" dirty="0">
                <a:solidFill>
                  <a:schemeClr val="tx1">
                    <a:lumMod val="75000"/>
                    <a:lumOff val="25000"/>
                  </a:schemeClr>
                </a:solidFill>
                <a:latin typeface="Casper"/>
              </a:rPr>
              <a:t>	1) </a:t>
            </a:r>
            <a:r>
              <a:rPr lang="en-US" altLang="en-US" sz="1600" dirty="0">
                <a:solidFill>
                  <a:schemeClr val="tx1">
                    <a:lumMod val="75000"/>
                    <a:lumOff val="25000"/>
                  </a:schemeClr>
                </a:solidFill>
                <a:latin typeface="Casper"/>
              </a:rPr>
              <a:t>either converts it to heat, </a:t>
            </a:r>
            <a:r>
              <a:rPr lang="en-US" altLang="en-US" sz="1600" dirty="0" smtClean="0">
                <a:solidFill>
                  <a:schemeClr val="tx1">
                    <a:lumMod val="75000"/>
                    <a:lumOff val="25000"/>
                  </a:schemeClr>
                </a:solidFill>
                <a:latin typeface="Casper"/>
              </a:rPr>
              <a:t>as </a:t>
            </a:r>
            <a:r>
              <a:rPr lang="en-US" altLang="en-US" sz="1600" dirty="0">
                <a:solidFill>
                  <a:schemeClr val="tx1">
                    <a:lumMod val="75000"/>
                    <a:lumOff val="25000"/>
                  </a:schemeClr>
                </a:solidFill>
                <a:latin typeface="Casper"/>
              </a:rPr>
              <a:t>in a Resistance </a:t>
            </a:r>
            <a:r>
              <a:rPr lang="en-US" altLang="en-US" sz="1600" b="1" dirty="0">
                <a:solidFill>
                  <a:schemeClr val="tx1">
                    <a:lumMod val="75000"/>
                    <a:lumOff val="25000"/>
                  </a:schemeClr>
                </a:solidFill>
                <a:latin typeface="Casper"/>
              </a:rPr>
              <a:t>(</a:t>
            </a:r>
            <a:r>
              <a:rPr lang="en-US" altLang="en-US" sz="1600" b="1" i="1" dirty="0">
                <a:solidFill>
                  <a:schemeClr val="tx1">
                    <a:lumMod val="75000"/>
                    <a:lumOff val="25000"/>
                  </a:schemeClr>
                </a:solidFill>
                <a:latin typeface="Casper"/>
              </a:rPr>
              <a:t>R</a:t>
            </a:r>
            <a:r>
              <a:rPr lang="en-US" altLang="en-US" sz="1600" b="1" dirty="0">
                <a:solidFill>
                  <a:schemeClr val="tx1">
                    <a:lumMod val="75000"/>
                    <a:lumOff val="25000"/>
                  </a:schemeClr>
                </a:solidFill>
                <a:latin typeface="Casper"/>
              </a:rPr>
              <a:t>).</a:t>
            </a:r>
          </a:p>
          <a:p>
            <a:pPr>
              <a:buNone/>
            </a:pPr>
            <a:r>
              <a:rPr lang="en-US" altLang="en-US" sz="1600" b="1" dirty="0">
                <a:solidFill>
                  <a:schemeClr val="tx1">
                    <a:lumMod val="75000"/>
                    <a:lumOff val="25000"/>
                  </a:schemeClr>
                </a:solidFill>
                <a:latin typeface="Casper"/>
              </a:rPr>
              <a:t>	2) </a:t>
            </a:r>
            <a:r>
              <a:rPr lang="en-US" altLang="en-US" sz="1600" dirty="0">
                <a:solidFill>
                  <a:schemeClr val="tx1">
                    <a:lumMod val="75000"/>
                    <a:lumOff val="25000"/>
                  </a:schemeClr>
                </a:solidFill>
                <a:latin typeface="Casper"/>
              </a:rPr>
              <a:t>or stores it in </a:t>
            </a:r>
          </a:p>
          <a:p>
            <a:pPr>
              <a:buNone/>
            </a:pPr>
            <a:r>
              <a:rPr lang="en-US" altLang="en-US" sz="1600" b="1" dirty="0">
                <a:solidFill>
                  <a:schemeClr val="tx1">
                    <a:lumMod val="75000"/>
                    <a:lumOff val="25000"/>
                  </a:schemeClr>
                </a:solidFill>
                <a:latin typeface="Casper"/>
              </a:rPr>
              <a:t>		</a:t>
            </a:r>
            <a:r>
              <a:rPr lang="en-US" altLang="en-US" sz="1600" dirty="0">
                <a:solidFill>
                  <a:schemeClr val="tx1">
                    <a:lumMod val="75000"/>
                    <a:lumOff val="25000"/>
                  </a:schemeClr>
                </a:solidFill>
                <a:latin typeface="Casper"/>
              </a:rPr>
              <a:t>(a) Electric Field, as in a Capacitor (</a:t>
            </a:r>
            <a:r>
              <a:rPr lang="en-US" altLang="en-US" sz="1600" i="1" dirty="0">
                <a:solidFill>
                  <a:schemeClr val="tx1">
                    <a:lumMod val="75000"/>
                    <a:lumOff val="25000"/>
                  </a:schemeClr>
                </a:solidFill>
                <a:latin typeface="Casper"/>
              </a:rPr>
              <a:t>C</a:t>
            </a:r>
            <a:r>
              <a:rPr lang="en-US" altLang="en-US" sz="1600" dirty="0">
                <a:solidFill>
                  <a:schemeClr val="tx1">
                    <a:lumMod val="75000"/>
                    <a:lumOff val="25000"/>
                  </a:schemeClr>
                </a:solidFill>
                <a:latin typeface="Casper"/>
              </a:rPr>
              <a:t>).</a:t>
            </a:r>
          </a:p>
          <a:p>
            <a:pPr>
              <a:buNone/>
            </a:pPr>
            <a:r>
              <a:rPr lang="en-US" altLang="en-US" sz="1600" b="1" dirty="0">
                <a:solidFill>
                  <a:schemeClr val="tx1">
                    <a:lumMod val="75000"/>
                    <a:lumOff val="25000"/>
                  </a:schemeClr>
                </a:solidFill>
                <a:latin typeface="Casper"/>
              </a:rPr>
              <a:t>		</a:t>
            </a:r>
            <a:r>
              <a:rPr lang="en-US" altLang="en-US" sz="1600" dirty="0">
                <a:solidFill>
                  <a:schemeClr val="tx1">
                    <a:lumMod val="75000"/>
                    <a:lumOff val="25000"/>
                  </a:schemeClr>
                </a:solidFill>
                <a:latin typeface="Casper"/>
              </a:rPr>
              <a:t>(b) Magnetic Field, as in an Inductor (</a:t>
            </a:r>
            <a:r>
              <a:rPr lang="en-US" altLang="en-US" sz="1600" i="1" dirty="0">
                <a:solidFill>
                  <a:schemeClr val="tx1">
                    <a:lumMod val="75000"/>
                    <a:lumOff val="25000"/>
                  </a:schemeClr>
                </a:solidFill>
                <a:latin typeface="Casper"/>
              </a:rPr>
              <a:t>L</a:t>
            </a:r>
            <a:r>
              <a:rPr lang="en-US" altLang="en-US" sz="1600" dirty="0">
                <a:solidFill>
                  <a:schemeClr val="tx1">
                    <a:lumMod val="75000"/>
                    <a:lumOff val="25000"/>
                  </a:schemeClr>
                </a:solidFill>
                <a:latin typeface="Casper"/>
              </a:rPr>
              <a:t>). </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605748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75000"/>
                    <a:lumOff val="25000"/>
                  </a:schemeClr>
                </a:solidFill>
                <a:effectLst>
                  <a:outerShdw blurRad="38100" dist="38100" dir="2700000" algn="tl">
                    <a:srgbClr val="C0C0C0"/>
                  </a:outerShdw>
                </a:effectLst>
                <a:latin typeface="Casper"/>
              </a:rPr>
              <a:t>Energy  Sources</a:t>
            </a:r>
            <a:endParaRPr lang="en-IN" dirty="0">
              <a:solidFill>
                <a:schemeClr val="tx1">
                  <a:lumMod val="75000"/>
                  <a:lumOff val="25000"/>
                </a:schemeClr>
              </a:solidFill>
              <a:latin typeface="Casper"/>
            </a:endParaRPr>
          </a:p>
        </p:txBody>
      </p:sp>
      <p:sp>
        <p:nvSpPr>
          <p:cNvPr id="3" name="Content Placeholder 2"/>
          <p:cNvSpPr>
            <a:spLocks noGrp="1"/>
          </p:cNvSpPr>
          <p:nvPr>
            <p:ph idx="1"/>
          </p:nvPr>
        </p:nvSpPr>
        <p:spPr/>
        <p:txBody>
          <a:bodyPr/>
          <a:lstStyle/>
          <a:p>
            <a:r>
              <a:rPr lang="en-US" altLang="en-US" sz="1600" i="1" dirty="0">
                <a:solidFill>
                  <a:schemeClr val="tx1">
                    <a:lumMod val="75000"/>
                    <a:lumOff val="25000"/>
                  </a:schemeClr>
                </a:solidFill>
                <a:latin typeface="Casper"/>
              </a:rPr>
              <a:t>Classification</a:t>
            </a:r>
          </a:p>
          <a:p>
            <a:pPr>
              <a:buNone/>
            </a:pPr>
            <a:r>
              <a:rPr lang="en-US" altLang="en-US" sz="1600" dirty="0">
                <a:solidFill>
                  <a:schemeClr val="tx1">
                    <a:lumMod val="75000"/>
                    <a:lumOff val="25000"/>
                  </a:schemeClr>
                </a:solidFill>
                <a:latin typeface="Casper"/>
              </a:rPr>
              <a:t>	Independent Source  Or    Dependent Source</a:t>
            </a:r>
          </a:p>
          <a:p>
            <a:pPr>
              <a:buNone/>
            </a:pPr>
            <a:r>
              <a:rPr lang="en-US" altLang="en-US" sz="1600" dirty="0" smtClean="0">
                <a:solidFill>
                  <a:schemeClr val="tx1">
                    <a:lumMod val="75000"/>
                    <a:lumOff val="25000"/>
                  </a:schemeClr>
                </a:solidFill>
                <a:latin typeface="Casper"/>
              </a:rPr>
              <a:t>       Voltage </a:t>
            </a:r>
            <a:r>
              <a:rPr lang="en-US" altLang="en-US" sz="1600" dirty="0">
                <a:solidFill>
                  <a:schemeClr val="tx1">
                    <a:lumMod val="75000"/>
                    <a:lumOff val="25000"/>
                  </a:schemeClr>
                </a:solidFill>
                <a:latin typeface="Casper"/>
              </a:rPr>
              <a:t>Source </a:t>
            </a:r>
            <a:r>
              <a:rPr lang="en-US" altLang="en-US" sz="1600" dirty="0" smtClean="0">
                <a:solidFill>
                  <a:schemeClr val="tx1">
                    <a:lumMod val="75000"/>
                    <a:lumOff val="25000"/>
                  </a:schemeClr>
                </a:solidFill>
                <a:latin typeface="Casper"/>
              </a:rPr>
              <a:t>     Or   Current </a:t>
            </a:r>
            <a:r>
              <a:rPr lang="en-US" altLang="en-US" sz="1600" dirty="0">
                <a:solidFill>
                  <a:schemeClr val="tx1">
                    <a:lumMod val="75000"/>
                    <a:lumOff val="25000"/>
                  </a:schemeClr>
                </a:solidFill>
                <a:latin typeface="Casper"/>
              </a:rPr>
              <a:t>Source</a:t>
            </a:r>
          </a:p>
          <a:p>
            <a:pPr>
              <a:buNone/>
            </a:pPr>
            <a:r>
              <a:rPr lang="en-US" altLang="en-US" sz="1600" dirty="0" smtClean="0">
                <a:solidFill>
                  <a:schemeClr val="tx1">
                    <a:lumMod val="75000"/>
                    <a:lumOff val="25000"/>
                  </a:schemeClr>
                </a:solidFill>
                <a:latin typeface="Casper"/>
              </a:rPr>
              <a:t>         </a:t>
            </a:r>
            <a:r>
              <a:rPr lang="en-US" altLang="en-US" sz="1600" dirty="0">
                <a:solidFill>
                  <a:schemeClr val="tx1">
                    <a:lumMod val="75000"/>
                    <a:lumOff val="25000"/>
                  </a:schemeClr>
                </a:solidFill>
                <a:latin typeface="Casper"/>
              </a:rPr>
              <a:t>DC Source    </a:t>
            </a:r>
            <a:r>
              <a:rPr lang="en-US" altLang="en-US" sz="1600" dirty="0" smtClean="0">
                <a:solidFill>
                  <a:schemeClr val="tx1">
                    <a:lumMod val="75000"/>
                    <a:lumOff val="25000"/>
                  </a:schemeClr>
                </a:solidFill>
                <a:latin typeface="Casper"/>
              </a:rPr>
              <a:t>      Or  AC </a:t>
            </a:r>
            <a:r>
              <a:rPr lang="en-US" altLang="en-US" sz="1600" dirty="0">
                <a:solidFill>
                  <a:schemeClr val="tx1">
                    <a:lumMod val="75000"/>
                    <a:lumOff val="25000"/>
                  </a:schemeClr>
                </a:solidFill>
                <a:latin typeface="Casper"/>
              </a:rPr>
              <a:t>Source</a:t>
            </a:r>
          </a:p>
          <a:p>
            <a:pPr>
              <a:buNone/>
            </a:pPr>
            <a:r>
              <a:rPr lang="en-US" altLang="en-US" sz="1600" dirty="0">
                <a:solidFill>
                  <a:schemeClr val="tx1">
                    <a:lumMod val="75000"/>
                    <a:lumOff val="25000"/>
                  </a:schemeClr>
                </a:solidFill>
                <a:latin typeface="Casper"/>
              </a:rPr>
              <a:t>    	     Ideal Source    </a:t>
            </a:r>
            <a:r>
              <a:rPr lang="en-US" altLang="en-US" sz="1600" dirty="0" smtClean="0">
                <a:solidFill>
                  <a:schemeClr val="tx1">
                    <a:lumMod val="75000"/>
                    <a:lumOff val="25000"/>
                  </a:schemeClr>
                </a:solidFill>
                <a:latin typeface="Casper"/>
              </a:rPr>
              <a:t>   Or Practical </a:t>
            </a:r>
            <a:r>
              <a:rPr lang="en-US" altLang="en-US" sz="1600" dirty="0">
                <a:solidFill>
                  <a:schemeClr val="tx1">
                    <a:lumMod val="75000"/>
                    <a:lumOff val="25000"/>
                  </a:schemeClr>
                </a:solidFill>
                <a:latin typeface="Casper"/>
              </a:rPr>
              <a:t>Source	  </a:t>
            </a:r>
          </a:p>
          <a:p>
            <a:pPr>
              <a:buNone/>
            </a:pP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2995708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lumMod val="75000"/>
                    <a:lumOff val="25000"/>
                  </a:schemeClr>
                </a:solidFill>
                <a:latin typeface="Casper"/>
              </a:rPr>
              <a:t>Independent </a:t>
            </a:r>
            <a:r>
              <a:rPr lang="en-US" altLang="en-US" b="1" dirty="0">
                <a:solidFill>
                  <a:schemeClr val="tx1">
                    <a:lumMod val="75000"/>
                    <a:lumOff val="25000"/>
                  </a:schemeClr>
                </a:solidFill>
                <a:latin typeface="Casper"/>
              </a:rPr>
              <a:t>Ideal Voltage Source</a:t>
            </a:r>
            <a:endParaRPr lang="en-IN" dirty="0">
              <a:solidFill>
                <a:schemeClr val="tx1">
                  <a:lumMod val="75000"/>
                  <a:lumOff val="25000"/>
                </a:schemeClr>
              </a:solidFill>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pic>
        <p:nvPicPr>
          <p:cNvPr id="5" name="Picture 18"/>
          <p:cNvPicPr>
            <a:picLocks noGrp="1" noChangeAspect="1" noChangeArrowheads="1"/>
          </p:cNvPicPr>
          <p:nvPr>
            <p:ph idx="1"/>
          </p:nvPr>
        </p:nvPicPr>
        <p:blipFill>
          <a:blip r:embed="rId2">
            <a:lum bright="-24000" contrast="48000"/>
            <a:extLst>
              <a:ext uri="{28A0092B-C50C-407E-A947-70E740481C1C}">
                <a14:useLocalDpi xmlns:a14="http://schemas.microsoft.com/office/drawing/2010/main" val="0"/>
              </a:ext>
            </a:extLst>
          </a:blip>
          <a:srcRect b="10481"/>
          <a:stretch>
            <a:fillRect/>
          </a:stretch>
        </p:blipFill>
        <p:spPr>
          <a:xfrm>
            <a:off x="2005809" y="1690688"/>
            <a:ext cx="6837746" cy="2599508"/>
          </a:xfrm>
          <a:noFill/>
        </p:spPr>
      </p:pic>
      <p:sp>
        <p:nvSpPr>
          <p:cNvPr id="6" name="Rectangle 5"/>
          <p:cNvSpPr/>
          <p:nvPr/>
        </p:nvSpPr>
        <p:spPr>
          <a:xfrm>
            <a:off x="1606731" y="4702629"/>
            <a:ext cx="7981406" cy="754053"/>
          </a:xfrm>
          <a:prstGeom prst="rect">
            <a:avLst/>
          </a:prstGeom>
        </p:spPr>
        <p:txBody>
          <a:bodyPr wrap="square">
            <a:spAutoFit/>
          </a:bodyPr>
          <a:lstStyle/>
          <a:p>
            <a:pPr>
              <a:spcBef>
                <a:spcPct val="50000"/>
              </a:spcBef>
            </a:pPr>
            <a:r>
              <a:rPr lang="en-US" altLang="en-US" sz="1600" dirty="0">
                <a:solidFill>
                  <a:schemeClr val="tx1">
                    <a:lumMod val="75000"/>
                    <a:lumOff val="25000"/>
                  </a:schemeClr>
                </a:solidFill>
                <a:latin typeface="Casper"/>
              </a:rPr>
              <a:t>Note that the source determines the voltage, but the current is determined by the load. </a:t>
            </a:r>
            <a:r>
              <a:rPr lang="en-US" altLang="en-US" sz="1600" dirty="0">
                <a:solidFill>
                  <a:schemeClr val="tx1">
                    <a:lumMod val="75000"/>
                    <a:lumOff val="25000"/>
                  </a:schemeClr>
                </a:solidFill>
                <a:latin typeface="Casper"/>
                <a:cs typeface="Arial" panose="020B0604020202020204" pitchFamily="34" charset="0"/>
              </a:rPr>
              <a:t>The source has zero internal resistance.</a:t>
            </a:r>
          </a:p>
          <a:p>
            <a:pPr>
              <a:spcBef>
                <a:spcPct val="50000"/>
              </a:spcBef>
            </a:pPr>
            <a:endParaRPr lang="en-US" altLang="en-US" dirty="0">
              <a:solidFill>
                <a:schemeClr val="tx1">
                  <a:lumMod val="75000"/>
                  <a:lumOff val="25000"/>
                </a:schemeClr>
              </a:solidFill>
            </a:endParaRPr>
          </a:p>
        </p:txBody>
      </p:sp>
      <p:sp>
        <p:nvSpPr>
          <p:cNvPr id="7" name="Rectangle 6"/>
          <p:cNvSpPr/>
          <p:nvPr/>
        </p:nvSpPr>
        <p:spPr>
          <a:xfrm>
            <a:off x="1541418" y="5574715"/>
            <a:ext cx="8948056" cy="369332"/>
          </a:xfrm>
          <a:prstGeom prst="rect">
            <a:avLst/>
          </a:prstGeom>
        </p:spPr>
        <p:txBody>
          <a:bodyPr wrap="square">
            <a:spAutoFit/>
          </a:bodyPr>
          <a:lstStyle/>
          <a:p>
            <a:r>
              <a:rPr lang="en-US" dirty="0" smtClean="0">
                <a:hlinkClick r:id="rId3"/>
              </a:rPr>
              <a:t>https://www.tutorialspoint.com/network_theory/network_theory_active_elements.htm</a:t>
            </a:r>
            <a:endParaRPr lang="en-US" dirty="0"/>
          </a:p>
        </p:txBody>
      </p:sp>
    </p:spTree>
    <p:extLst>
      <p:ext uri="{BB962C8B-B14F-4D97-AF65-F5344CB8AC3E}">
        <p14:creationId xmlns:p14="http://schemas.microsoft.com/office/powerpoint/2010/main" val="331731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332" y="430439"/>
            <a:ext cx="10515600" cy="1325563"/>
          </a:xfrm>
        </p:spPr>
        <p:txBody>
          <a:bodyPr/>
          <a:lstStyle/>
          <a:p>
            <a:r>
              <a:rPr lang="en-IN" dirty="0" smtClean="0">
                <a:latin typeface="Casper"/>
              </a:rPr>
              <a:t>IDEAL DC SOURCE</a:t>
            </a:r>
            <a:endParaRPr lang="en-IN" dirty="0">
              <a:latin typeface="Casper"/>
            </a:endParaRPr>
          </a:p>
        </p:txBody>
      </p:sp>
      <p:sp>
        <p:nvSpPr>
          <p:cNvPr id="3" name="Content Placeholder 2"/>
          <p:cNvSpPr>
            <a:spLocks noGrp="1"/>
          </p:cNvSpPr>
          <p:nvPr>
            <p:ph idx="1"/>
          </p:nvPr>
        </p:nvSpPr>
        <p:spPr/>
        <p:txBody>
          <a:bodyPr>
            <a:normAutofit/>
          </a:bodyPr>
          <a:lstStyle/>
          <a:p>
            <a:r>
              <a:rPr lang="en-US" altLang="en-US" sz="1600" dirty="0">
                <a:solidFill>
                  <a:schemeClr val="tx1">
                    <a:lumMod val="75000"/>
                    <a:lumOff val="25000"/>
                  </a:schemeClr>
                </a:solidFill>
                <a:latin typeface="Casper"/>
              </a:rPr>
              <a:t>The voltage source is said to be idle if the output terminals are open such that  </a:t>
            </a:r>
            <a:r>
              <a:rPr lang="en-US" altLang="en-US" sz="1600" i="1" dirty="0" err="1">
                <a:solidFill>
                  <a:schemeClr val="tx1">
                    <a:lumMod val="75000"/>
                    <a:lumOff val="25000"/>
                  </a:schemeClr>
                </a:solidFill>
                <a:latin typeface="Casper"/>
              </a:rPr>
              <a:t>i</a:t>
            </a:r>
            <a:r>
              <a:rPr lang="en-US" altLang="en-US" sz="1600" i="1" dirty="0">
                <a:solidFill>
                  <a:schemeClr val="tx1">
                    <a:lumMod val="75000"/>
                    <a:lumOff val="25000"/>
                  </a:schemeClr>
                </a:solidFill>
                <a:latin typeface="Casper"/>
              </a:rPr>
              <a:t> </a:t>
            </a:r>
            <a:r>
              <a:rPr lang="en-US" altLang="en-US" sz="1600" dirty="0">
                <a:solidFill>
                  <a:schemeClr val="tx1">
                    <a:lumMod val="75000"/>
                    <a:lumOff val="25000"/>
                  </a:schemeClr>
                </a:solidFill>
                <a:latin typeface="Casper"/>
              </a:rPr>
              <a:t>= 0.</a:t>
            </a:r>
          </a:p>
          <a:p>
            <a:r>
              <a:rPr lang="en-US" altLang="en-US" sz="1600" dirty="0">
                <a:solidFill>
                  <a:schemeClr val="tx1">
                    <a:lumMod val="75000"/>
                    <a:lumOff val="25000"/>
                  </a:schemeClr>
                </a:solidFill>
                <a:latin typeface="Casper"/>
              </a:rPr>
              <a:t>When turned off (killed or made inactive), so that </a:t>
            </a:r>
            <a:r>
              <a:rPr lang="en-US" altLang="en-US" sz="1600" i="1" dirty="0">
                <a:solidFill>
                  <a:schemeClr val="tx1">
                    <a:lumMod val="75000"/>
                    <a:lumOff val="25000"/>
                  </a:schemeClr>
                </a:solidFill>
                <a:latin typeface="Casper"/>
              </a:rPr>
              <a:t>v</a:t>
            </a:r>
            <a:r>
              <a:rPr lang="en-US" altLang="en-US" sz="1600" dirty="0">
                <a:solidFill>
                  <a:schemeClr val="tx1">
                    <a:lumMod val="75000"/>
                    <a:lumOff val="25000"/>
                  </a:schemeClr>
                </a:solidFill>
                <a:latin typeface="Casper"/>
              </a:rPr>
              <a:t>  = 0, it is equivalent to a short circuit. </a:t>
            </a:r>
          </a:p>
          <a:p>
            <a:r>
              <a:rPr lang="en-US" altLang="en-US" sz="1600" dirty="0">
                <a:solidFill>
                  <a:schemeClr val="tx1">
                    <a:lumMod val="75000"/>
                    <a:lumOff val="25000"/>
                  </a:schemeClr>
                </a:solidFill>
                <a:latin typeface="Casper"/>
              </a:rPr>
              <a:t>Reference Marks : One terminal is marked plus and the other minus. (Oversimplification; one mark can be omitted.)</a:t>
            </a:r>
          </a:p>
          <a:p>
            <a:r>
              <a:rPr lang="en-US" altLang="en-US" sz="1600" dirty="0">
                <a:solidFill>
                  <a:schemeClr val="tx1">
                    <a:lumMod val="75000"/>
                    <a:lumOff val="25000"/>
                  </a:schemeClr>
                </a:solidFill>
                <a:latin typeface="Casper"/>
              </a:rPr>
              <a:t>When actual polarity is opposite to the reference marks, the voltage is a negative number.</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pic>
        <p:nvPicPr>
          <p:cNvPr id="5" name="Picture 8" descr="scan0017"/>
          <p:cNvPicPr>
            <a:picLocks noChangeAspect="1" noChangeArrowheads="1"/>
          </p:cNvPicPr>
          <p:nvPr/>
        </p:nvPicPr>
        <p:blipFill>
          <a:blip r:embed="rId2">
            <a:lum bright="-36000" contrast="66000"/>
            <a:extLst>
              <a:ext uri="{28A0092B-C50C-407E-A947-70E740481C1C}">
                <a14:useLocalDpi xmlns:a14="http://schemas.microsoft.com/office/drawing/2010/main" val="0"/>
              </a:ext>
            </a:extLst>
          </a:blip>
          <a:srcRect l="72119" b="7819"/>
          <a:stretch>
            <a:fillRect/>
          </a:stretch>
        </p:blipFill>
        <p:spPr bwMode="auto">
          <a:xfrm>
            <a:off x="1711234" y="3638189"/>
            <a:ext cx="7184571" cy="154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672046" y="5391835"/>
            <a:ext cx="7733211" cy="646331"/>
          </a:xfrm>
          <a:prstGeom prst="rect">
            <a:avLst/>
          </a:prstGeom>
        </p:spPr>
        <p:txBody>
          <a:bodyPr wrap="square">
            <a:spAutoFit/>
          </a:bodyPr>
          <a:lstStyle/>
          <a:p>
            <a:r>
              <a:rPr lang="en-US" dirty="0" smtClean="0">
                <a:hlinkClick r:id="rId3"/>
              </a:rPr>
              <a:t>https://www.tutorialspoint.com/network_theory/network_theory_active_elements.htm</a:t>
            </a:r>
            <a:endParaRPr lang="en-US" dirty="0"/>
          </a:p>
        </p:txBody>
      </p:sp>
    </p:spTree>
    <p:extLst>
      <p:ext uri="{BB962C8B-B14F-4D97-AF65-F5344CB8AC3E}">
        <p14:creationId xmlns:p14="http://schemas.microsoft.com/office/powerpoint/2010/main" val="181123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smtClean="0">
                <a:solidFill>
                  <a:schemeClr val="tx1">
                    <a:lumMod val="75000"/>
                    <a:lumOff val="25000"/>
                  </a:schemeClr>
                </a:solidFill>
                <a:latin typeface="Casper"/>
              </a:rPr>
              <a:t>Independent Ideal Current Source</a:t>
            </a:r>
            <a:endParaRPr lang="en-IN" b="1" dirty="0">
              <a:solidFill>
                <a:schemeClr val="tx1">
                  <a:lumMod val="75000"/>
                  <a:lumOff val="25000"/>
                </a:schemeClr>
              </a:solidFill>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pic>
        <p:nvPicPr>
          <p:cNvPr id="5" name="Picture 9"/>
          <p:cNvPicPr>
            <a:picLocks noGrp="1" noChangeAspect="1" noChangeArrowheads="1"/>
          </p:cNvPicPr>
          <p:nvPr>
            <p:ph idx="1"/>
          </p:nvPr>
        </p:nvPicPr>
        <p:blipFill>
          <a:blip r:embed="rId2">
            <a:lum bright="-36000" contrast="60000"/>
            <a:extLst>
              <a:ext uri="{28A0092B-C50C-407E-A947-70E740481C1C}">
                <a14:useLocalDpi xmlns:a14="http://schemas.microsoft.com/office/drawing/2010/main" val="0"/>
              </a:ext>
            </a:extLst>
          </a:blip>
          <a:srcRect b="3049"/>
          <a:stretch>
            <a:fillRect/>
          </a:stretch>
        </p:blipFill>
        <p:spPr bwMode="auto">
          <a:xfrm>
            <a:off x="762001" y="1933303"/>
            <a:ext cx="8692726" cy="267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944880" y="1498714"/>
            <a:ext cx="6096000" cy="1000274"/>
          </a:xfrm>
          <a:prstGeom prst="rect">
            <a:avLst/>
          </a:prstGeom>
        </p:spPr>
        <p:txBody>
          <a:bodyPr>
            <a:spAutoFit/>
          </a:bodyPr>
          <a:lstStyle/>
          <a:p>
            <a:pPr>
              <a:spcBef>
                <a:spcPct val="50000"/>
              </a:spcBef>
            </a:pPr>
            <a:r>
              <a:rPr lang="en-US" altLang="en-US" sz="1600" dirty="0" smtClean="0">
                <a:solidFill>
                  <a:schemeClr val="tx1">
                    <a:lumMod val="75000"/>
                    <a:lumOff val="25000"/>
                  </a:schemeClr>
                </a:solidFill>
                <a:latin typeface="Casper"/>
              </a:rPr>
              <a:t>That </a:t>
            </a:r>
            <a:r>
              <a:rPr lang="en-US" altLang="en-US" sz="1600" dirty="0">
                <a:solidFill>
                  <a:schemeClr val="tx1">
                    <a:lumMod val="75000"/>
                    <a:lumOff val="25000"/>
                  </a:schemeClr>
                </a:solidFill>
                <a:latin typeface="Casper"/>
              </a:rPr>
              <a:t>the source determines the current, but the voltage is determined by the load. </a:t>
            </a:r>
            <a:r>
              <a:rPr lang="en-US" altLang="en-US" sz="1600" dirty="0">
                <a:solidFill>
                  <a:schemeClr val="tx1">
                    <a:lumMod val="75000"/>
                    <a:lumOff val="25000"/>
                  </a:schemeClr>
                </a:solidFill>
                <a:latin typeface="Casper"/>
                <a:cs typeface="Arial" panose="020B0604020202020204" pitchFamily="34" charset="0"/>
              </a:rPr>
              <a:t>The Source has infinite </a:t>
            </a:r>
            <a:r>
              <a:rPr lang="en-US" altLang="en-US" sz="1600" i="1" dirty="0">
                <a:solidFill>
                  <a:schemeClr val="tx1">
                    <a:lumMod val="75000"/>
                    <a:lumOff val="25000"/>
                  </a:schemeClr>
                </a:solidFill>
                <a:latin typeface="Casper"/>
                <a:cs typeface="Arial" panose="020B0604020202020204" pitchFamily="34" charset="0"/>
              </a:rPr>
              <a:t>internal resistance (</a:t>
            </a:r>
            <a:r>
              <a:rPr lang="en-US" altLang="en-US" sz="1600" i="1" dirty="0" err="1">
                <a:solidFill>
                  <a:schemeClr val="tx1">
                    <a:lumMod val="75000"/>
                    <a:lumOff val="25000"/>
                  </a:schemeClr>
                </a:solidFill>
                <a:latin typeface="Casper"/>
                <a:cs typeface="Arial" panose="020B0604020202020204" pitchFamily="34" charset="0"/>
              </a:rPr>
              <a:t>R</a:t>
            </a:r>
            <a:r>
              <a:rPr lang="en-US" altLang="en-US" sz="1600" i="1" baseline="-25000" dirty="0" err="1">
                <a:solidFill>
                  <a:schemeClr val="tx1">
                    <a:lumMod val="75000"/>
                    <a:lumOff val="25000"/>
                  </a:schemeClr>
                </a:solidFill>
                <a:latin typeface="Casper"/>
                <a:cs typeface="Arial" panose="020B0604020202020204" pitchFamily="34" charset="0"/>
              </a:rPr>
              <a:t>i</a:t>
            </a:r>
            <a:r>
              <a:rPr lang="en-US" altLang="en-US" sz="1600" i="1" dirty="0">
                <a:solidFill>
                  <a:schemeClr val="tx1">
                    <a:lumMod val="75000"/>
                    <a:lumOff val="25000"/>
                  </a:schemeClr>
                </a:solidFill>
                <a:latin typeface="Casper"/>
                <a:cs typeface="Arial" panose="020B0604020202020204" pitchFamily="34" charset="0"/>
              </a:rPr>
              <a:t>).</a:t>
            </a:r>
            <a:endParaRPr lang="en-US" altLang="en-US" sz="1600" dirty="0">
              <a:solidFill>
                <a:schemeClr val="tx1">
                  <a:lumMod val="75000"/>
                  <a:lumOff val="25000"/>
                </a:schemeClr>
              </a:solidFill>
              <a:latin typeface="Casper"/>
              <a:cs typeface="Arial" panose="020B0604020202020204" pitchFamily="34" charset="0"/>
            </a:endParaRPr>
          </a:p>
          <a:p>
            <a:pPr>
              <a:spcBef>
                <a:spcPct val="50000"/>
              </a:spcBef>
            </a:pPr>
            <a:endParaRPr lang="en-US" altLang="en-US" dirty="0">
              <a:solidFill>
                <a:srgbClr val="0033CC"/>
              </a:solidFill>
            </a:endParaRPr>
          </a:p>
        </p:txBody>
      </p:sp>
      <p:sp>
        <p:nvSpPr>
          <p:cNvPr id="7" name="Rectangle 6"/>
          <p:cNvSpPr/>
          <p:nvPr/>
        </p:nvSpPr>
        <p:spPr>
          <a:xfrm>
            <a:off x="1058091" y="5264331"/>
            <a:ext cx="8908869" cy="369332"/>
          </a:xfrm>
          <a:prstGeom prst="rect">
            <a:avLst/>
          </a:prstGeom>
        </p:spPr>
        <p:txBody>
          <a:bodyPr wrap="square">
            <a:spAutoFit/>
          </a:bodyPr>
          <a:lstStyle/>
          <a:p>
            <a:r>
              <a:rPr lang="en-US" dirty="0" smtClean="0">
                <a:hlinkClick r:id="rId3"/>
              </a:rPr>
              <a:t>https://www.tutorialspoint.com/network_theory/network_theory_active_elements.htm</a:t>
            </a:r>
            <a:endParaRPr lang="en-US" dirty="0"/>
          </a:p>
        </p:txBody>
      </p:sp>
    </p:spTree>
    <p:extLst>
      <p:ext uri="{BB962C8B-B14F-4D97-AF65-F5344CB8AC3E}">
        <p14:creationId xmlns:p14="http://schemas.microsoft.com/office/powerpoint/2010/main" val="132018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592954" y="1198419"/>
            <a:ext cx="4456567" cy="718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a:rPr>
              <a:t>COURSE OBJECTIVES</a:t>
            </a:r>
            <a:endParaRPr lang="en-US" sz="4400" b="1" dirty="0">
              <a:latin typeface="Casper"/>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7594" y="1855246"/>
            <a:ext cx="2374689" cy="461665"/>
          </a:xfrm>
          <a:prstGeom prst="rect">
            <a:avLst/>
          </a:prstGeom>
        </p:spPr>
        <p:txBody>
          <a:bodyPr wrap="none">
            <a:spAutoFit/>
          </a:bodyPr>
          <a:lstStyle/>
          <a:p>
            <a:r>
              <a:rPr lang="en-US" sz="2400" b="1" dirty="0"/>
              <a:t>Course Outcome </a:t>
            </a:r>
          </a:p>
        </p:txBody>
      </p:sp>
      <p:sp>
        <p:nvSpPr>
          <p:cNvPr id="15" name="Rectangle 14"/>
          <p:cNvSpPr/>
          <p:nvPr/>
        </p:nvSpPr>
        <p:spPr>
          <a:xfrm>
            <a:off x="6505305" y="5463776"/>
            <a:ext cx="4767942" cy="943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2"/>
              </a:rPr>
              <a:t>https://library.automationdirect.com/basic-electrical-theory/</a:t>
            </a:r>
            <a:endParaRPr lang="en-US" dirty="0">
              <a:solidFill>
                <a:schemeClr val="tx1"/>
              </a:solidFill>
            </a:endParaRPr>
          </a:p>
        </p:txBody>
      </p:sp>
      <p:pic>
        <p:nvPicPr>
          <p:cNvPr id="93185" name="Picture 1" descr="C:\Users\Administrator\Desktop\circuit.png"/>
          <p:cNvPicPr>
            <a:picLocks noGrp="1" noChangeAspect="1" noChangeArrowheads="1"/>
          </p:cNvPicPr>
          <p:nvPr>
            <p:ph idx="1"/>
          </p:nvPr>
        </p:nvPicPr>
        <p:blipFill>
          <a:blip r:embed="rId3"/>
          <a:srcRect/>
          <a:stretch>
            <a:fillRect/>
          </a:stretch>
        </p:blipFill>
        <p:spPr bwMode="auto">
          <a:xfrm>
            <a:off x="6356340" y="1198419"/>
            <a:ext cx="4762673" cy="3817717"/>
          </a:xfrm>
          <a:prstGeom prst="rect">
            <a:avLst/>
          </a:prstGeom>
          <a:noFill/>
        </p:spPr>
      </p:pic>
      <p:cxnSp>
        <p:nvCxnSpPr>
          <p:cNvPr id="14" name="Straight Arrow Connector 13"/>
          <p:cNvCxnSpPr/>
          <p:nvPr/>
        </p:nvCxnSpPr>
        <p:spPr>
          <a:xfrm flipV="1">
            <a:off x="5690243" y="3751604"/>
            <a:ext cx="992568" cy="13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091665859"/>
              </p:ext>
            </p:extLst>
          </p:nvPr>
        </p:nvGraphicFramePr>
        <p:xfrm>
          <a:off x="282010" y="2604903"/>
          <a:ext cx="5703716" cy="3339276"/>
        </p:xfrm>
        <a:graphic>
          <a:graphicData uri="http://schemas.openxmlformats.org/drawingml/2006/table">
            <a:tbl>
              <a:tblPr firstRow="1" firstCol="1" bandRow="1"/>
              <a:tblGrid>
                <a:gridCol w="572569"/>
                <a:gridCol w="4356010"/>
                <a:gridCol w="775137"/>
              </a:tblGrid>
              <a:tr h="608316">
                <a:tc>
                  <a:txBody>
                    <a:bodyPr/>
                    <a:lstStyle/>
                    <a:p>
                      <a:pPr algn="ctr" fontAlgn="ctr"/>
                      <a:r>
                        <a:rPr lang="en-US" sz="1200" b="1" i="0" u="none" strike="noStrike" dirty="0">
                          <a:solidFill>
                            <a:srgbClr val="000000"/>
                          </a:solidFill>
                          <a:effectLst/>
                          <a:latin typeface="+mn-lt"/>
                        </a:rPr>
                        <a:t>CO Number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mn-lt"/>
                        </a:rPr>
                        <a:t>Title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mn-lt"/>
                        </a:rPr>
                        <a:t>Level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20396">
                <a:tc>
                  <a:txBody>
                    <a:bodyPr/>
                    <a:lstStyle/>
                    <a:p>
                      <a:pPr algn="ctr" fontAlgn="ctr"/>
                      <a:r>
                        <a:rPr lang="en-US" sz="1200" b="0" i="0" u="none" strike="noStrike">
                          <a:solidFill>
                            <a:srgbClr val="FF0000"/>
                          </a:solidFill>
                          <a:effectLst/>
                          <a:latin typeface="+mn-lt"/>
                        </a:rPr>
                        <a:t>CO1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u="none" strike="noStrike" dirty="0">
                          <a:solidFill>
                            <a:srgbClr val="FF0000"/>
                          </a:solidFill>
                          <a:effectLst/>
                          <a:latin typeface="+mn-lt"/>
                        </a:rPr>
                        <a:t>Students will be able to establish  the equations that characterize the performance of an electric circuit as well as solving both single phase and three-phase AC circuits in sinusoidal steady state.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FF0000"/>
                          </a:solidFill>
                          <a:effectLst/>
                          <a:latin typeface="+mn-lt"/>
                        </a:rPr>
                        <a:t>Remember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46">
                <a:tc>
                  <a:txBody>
                    <a:bodyPr/>
                    <a:lstStyle/>
                    <a:p>
                      <a:pPr algn="ctr" fontAlgn="ctr"/>
                      <a:r>
                        <a:rPr lang="en-US" sz="1200" b="0" i="0" u="none" strike="noStrike">
                          <a:solidFill>
                            <a:srgbClr val="000000"/>
                          </a:solidFill>
                          <a:effectLst/>
                          <a:latin typeface="+mn-lt"/>
                        </a:rPr>
                        <a:t>CO2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u="none" strike="noStrike">
                          <a:solidFill>
                            <a:srgbClr val="000000"/>
                          </a:solidFill>
                          <a:effectLst/>
                          <a:latin typeface="+mn-lt"/>
                        </a:rPr>
                        <a:t>Students will be made aware about the electrical safety and implementation of electric wiring.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mn-lt"/>
                        </a:rPr>
                        <a:t>Understand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2472">
                <a:tc>
                  <a:txBody>
                    <a:bodyPr/>
                    <a:lstStyle/>
                    <a:p>
                      <a:pPr algn="ctr" fontAlgn="ctr"/>
                      <a:r>
                        <a:rPr lang="en-US" sz="1200" b="0" i="0" u="none" strike="noStrike">
                          <a:solidFill>
                            <a:srgbClr val="000000"/>
                          </a:solidFill>
                          <a:effectLst/>
                          <a:latin typeface="+mn-lt"/>
                        </a:rPr>
                        <a:t>CO3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u="none" strike="noStrike">
                          <a:solidFill>
                            <a:srgbClr val="000000"/>
                          </a:solidFill>
                          <a:effectLst/>
                          <a:latin typeface="+mn-lt"/>
                        </a:rPr>
                        <a:t>Introducing students to the areas of rotating electric machines, with application of  motors in particular, transducers and electric batteries.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mn-lt"/>
                        </a:rPr>
                        <a:t>Understand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46">
                <a:tc>
                  <a:txBody>
                    <a:bodyPr/>
                    <a:lstStyle/>
                    <a:p>
                      <a:pPr algn="ctr" fontAlgn="ctr"/>
                      <a:r>
                        <a:rPr lang="en-US" sz="1200" b="0" i="0" u="none" strike="noStrike">
                          <a:solidFill>
                            <a:srgbClr val="000000"/>
                          </a:solidFill>
                          <a:effectLst/>
                          <a:latin typeface="+mn-lt"/>
                        </a:rPr>
                        <a:t>CO4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u="none" strike="noStrike">
                          <a:solidFill>
                            <a:srgbClr val="000000"/>
                          </a:solidFill>
                          <a:effectLst/>
                          <a:latin typeface="+mn-lt"/>
                        </a:rPr>
                        <a:t>Comprehension of  different applications of  Op-amps in electronic circuits and its interfacing with A/D-D/A converters..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Understand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18097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sper"/>
              </a:rPr>
              <a:t>IDEAL DC CURRENT SOURCE</a:t>
            </a:r>
            <a:endParaRPr lang="en-IN" b="1"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2857" y="3526972"/>
            <a:ext cx="8490857" cy="1280160"/>
          </a:xfrm>
        </p:spPr>
      </p:pic>
      <p:sp>
        <p:nvSpPr>
          <p:cNvPr id="10" name="Rectangle 9"/>
          <p:cNvSpPr/>
          <p:nvPr/>
        </p:nvSpPr>
        <p:spPr>
          <a:xfrm>
            <a:off x="1245326" y="1690688"/>
            <a:ext cx="6096000" cy="1323439"/>
          </a:xfrm>
          <a:prstGeom prst="rect">
            <a:avLst/>
          </a:prstGeom>
        </p:spPr>
        <p:txBody>
          <a:bodyPr>
            <a:spAutoFit/>
          </a:bodyPr>
          <a:lstStyle/>
          <a:p>
            <a:r>
              <a:rPr lang="en-US" altLang="en-US" sz="1600" dirty="0">
                <a:solidFill>
                  <a:schemeClr val="tx1">
                    <a:lumMod val="75000"/>
                    <a:lumOff val="25000"/>
                  </a:schemeClr>
                </a:solidFill>
                <a:latin typeface="Casper"/>
              </a:rPr>
              <a:t>The current source is said to be idle if the output terminals are shorted together, such that  </a:t>
            </a:r>
            <a:r>
              <a:rPr lang="en-US" altLang="en-US" sz="1600" i="1" dirty="0">
                <a:solidFill>
                  <a:schemeClr val="tx1">
                    <a:lumMod val="75000"/>
                    <a:lumOff val="25000"/>
                  </a:schemeClr>
                </a:solidFill>
                <a:latin typeface="Casper"/>
              </a:rPr>
              <a:t>v </a:t>
            </a:r>
            <a:r>
              <a:rPr lang="en-US" altLang="en-US" sz="1600" dirty="0">
                <a:solidFill>
                  <a:schemeClr val="tx1">
                    <a:lumMod val="75000"/>
                    <a:lumOff val="25000"/>
                  </a:schemeClr>
                </a:solidFill>
                <a:latin typeface="Casper"/>
              </a:rPr>
              <a:t>= 0.</a:t>
            </a:r>
          </a:p>
          <a:p>
            <a:r>
              <a:rPr lang="en-US" altLang="en-US" sz="1600" dirty="0">
                <a:solidFill>
                  <a:schemeClr val="tx1">
                    <a:lumMod val="75000"/>
                    <a:lumOff val="25000"/>
                  </a:schemeClr>
                </a:solidFill>
                <a:latin typeface="Casper"/>
              </a:rPr>
              <a:t>When turned off (killed or made inactive), so that </a:t>
            </a:r>
            <a:r>
              <a:rPr lang="en-US" altLang="en-US" sz="1600" i="1" dirty="0" err="1">
                <a:solidFill>
                  <a:schemeClr val="tx1">
                    <a:lumMod val="75000"/>
                    <a:lumOff val="25000"/>
                  </a:schemeClr>
                </a:solidFill>
                <a:latin typeface="Casper"/>
              </a:rPr>
              <a:t>i</a:t>
            </a:r>
            <a:r>
              <a:rPr lang="en-US" altLang="en-US" sz="1600" dirty="0">
                <a:solidFill>
                  <a:schemeClr val="tx1">
                    <a:lumMod val="75000"/>
                    <a:lumOff val="25000"/>
                  </a:schemeClr>
                </a:solidFill>
                <a:latin typeface="Casper"/>
              </a:rPr>
              <a:t>  = 0, it is equivalent to an open circuit. </a:t>
            </a:r>
          </a:p>
          <a:p>
            <a:r>
              <a:rPr lang="en-US" altLang="en-US" sz="1600" dirty="0">
                <a:solidFill>
                  <a:schemeClr val="tx1">
                    <a:lumMod val="75000"/>
                    <a:lumOff val="25000"/>
                  </a:schemeClr>
                </a:solidFill>
                <a:latin typeface="Casper"/>
              </a:rPr>
              <a:t>Reference Marks : An arrow is put. </a:t>
            </a:r>
          </a:p>
          <a:p>
            <a:r>
              <a:rPr lang="en-US" altLang="en-US" sz="1600" dirty="0">
                <a:solidFill>
                  <a:schemeClr val="tx1">
                    <a:lumMod val="75000"/>
                    <a:lumOff val="25000"/>
                  </a:schemeClr>
                </a:solidFill>
                <a:latin typeface="Casper"/>
              </a:rPr>
              <a:t>When actual direction of current is opposite to the reference (arrow) direction, the current is a negative number. </a:t>
            </a:r>
          </a:p>
        </p:txBody>
      </p:sp>
      <p:sp>
        <p:nvSpPr>
          <p:cNvPr id="6" name="Rectangle 5"/>
          <p:cNvSpPr/>
          <p:nvPr/>
        </p:nvSpPr>
        <p:spPr>
          <a:xfrm>
            <a:off x="1280160" y="5368834"/>
            <a:ext cx="8268789" cy="646331"/>
          </a:xfrm>
          <a:prstGeom prst="rect">
            <a:avLst/>
          </a:prstGeom>
        </p:spPr>
        <p:txBody>
          <a:bodyPr wrap="square">
            <a:spAutoFit/>
          </a:bodyPr>
          <a:lstStyle/>
          <a:p>
            <a:r>
              <a:rPr lang="en-US" dirty="0" smtClean="0">
                <a:hlinkClick r:id="rId3"/>
              </a:rPr>
              <a:t>http://www.expertsmind.com/learning/dc-current-source-assignment-help-7342874024.aspx</a:t>
            </a:r>
            <a:endParaRPr lang="en-US" dirty="0"/>
          </a:p>
        </p:txBody>
      </p:sp>
    </p:spTree>
    <p:extLst>
      <p:ext uri="{BB962C8B-B14F-4D97-AF65-F5344CB8AC3E}">
        <p14:creationId xmlns:p14="http://schemas.microsoft.com/office/powerpoint/2010/main" val="1702745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GENERATION OF SINGLE PHASE</a:t>
            </a:r>
            <a:endParaRPr lang="en-US" b="1" dirty="0">
              <a:latin typeface="Casper"/>
            </a:endParaRPr>
          </a:p>
        </p:txBody>
      </p:sp>
      <p:sp>
        <p:nvSpPr>
          <p:cNvPr id="3" name="Content Placeholder 2"/>
          <p:cNvSpPr>
            <a:spLocks noGrp="1"/>
          </p:cNvSpPr>
          <p:nvPr>
            <p:ph idx="1"/>
          </p:nvPr>
        </p:nvSpPr>
        <p:spPr/>
        <p:txBody>
          <a:bodyPr>
            <a:normAutofit/>
          </a:bodyPr>
          <a:lstStyle/>
          <a:p>
            <a:pPr algn="just"/>
            <a:r>
              <a:rPr lang="en-US" sz="1600" dirty="0" smtClean="0">
                <a:latin typeface="Casper"/>
              </a:rPr>
              <a:t>Consider a rectangular coil of N turns placed in a uniform magnetic field as shown in the figure. The coil is rotating in the anticlockwise direction with angular velocity.</a:t>
            </a:r>
          </a:p>
          <a:p>
            <a:pPr algn="just"/>
            <a:r>
              <a:rPr lang="en-US" sz="1600" dirty="0" smtClean="0">
                <a:latin typeface="Casper"/>
              </a:rPr>
              <a:t>When the coil is in the vertical position, the flux linking the coil is </a:t>
            </a:r>
            <a:r>
              <a:rPr lang="en-US" sz="1600" dirty="0" smtClean="0">
                <a:latin typeface="Casper"/>
              </a:rPr>
              <a:t>zero. </a:t>
            </a:r>
          </a:p>
          <a:p>
            <a:pPr algn="just"/>
            <a:r>
              <a:rPr lang="en-US" sz="1600" dirty="0" smtClean="0">
                <a:latin typeface="Casper"/>
              </a:rPr>
              <a:t>When </a:t>
            </a:r>
            <a:r>
              <a:rPr lang="en-US" sz="1600" dirty="0" smtClean="0">
                <a:latin typeface="Casper"/>
              </a:rPr>
              <a:t>the coil moves by some angle in the anticlockwise direction, there is a rate of change of flux linking the coil and hence an </a:t>
            </a:r>
            <a:r>
              <a:rPr lang="en-US" sz="1600" dirty="0" err="1" smtClean="0">
                <a:latin typeface="Casper"/>
              </a:rPr>
              <a:t>emf</a:t>
            </a:r>
            <a:r>
              <a:rPr lang="en-US" sz="1600" dirty="0" smtClean="0">
                <a:latin typeface="Casper"/>
              </a:rPr>
              <a:t> is induced in the coil. </a:t>
            </a:r>
            <a:endParaRPr lang="en-US" sz="1600" dirty="0" smtClean="0">
              <a:latin typeface="Casper"/>
            </a:endParaRPr>
          </a:p>
          <a:p>
            <a:pPr algn="just"/>
            <a:r>
              <a:rPr lang="en-US" sz="1600" dirty="0" smtClean="0">
                <a:latin typeface="Casper"/>
              </a:rPr>
              <a:t>When </a:t>
            </a:r>
            <a:r>
              <a:rPr lang="en-US" sz="1600" dirty="0" smtClean="0">
                <a:latin typeface="Casper"/>
              </a:rPr>
              <a:t>the coil reaches the horizontal position, the flux linking the coil is maximum, and hence the </a:t>
            </a:r>
            <a:r>
              <a:rPr lang="en-US" sz="1600" dirty="0" err="1" smtClean="0">
                <a:latin typeface="Casper"/>
              </a:rPr>
              <a:t>emf</a:t>
            </a:r>
            <a:r>
              <a:rPr lang="en-US" sz="1600" dirty="0" smtClean="0">
                <a:latin typeface="Casper"/>
              </a:rPr>
              <a:t> induced is also maximum. </a:t>
            </a:r>
            <a:endParaRPr lang="en-US" sz="1600" dirty="0" smtClean="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Untitled.png"/>
          <p:cNvPicPr>
            <a:picLocks noGrp="1" noChangeAspect="1"/>
          </p:cNvPicPr>
          <p:nvPr>
            <p:ph idx="1"/>
          </p:nvPr>
        </p:nvPicPr>
        <p:blipFill>
          <a:blip r:embed="rId2"/>
          <a:stretch>
            <a:fillRect/>
          </a:stretch>
        </p:blipFill>
        <p:spPr>
          <a:xfrm>
            <a:off x="1714004" y="774421"/>
            <a:ext cx="8669137" cy="5506665"/>
          </a:xfrm>
        </p:spPr>
      </p:pic>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
        <p:nvSpPr>
          <p:cNvPr id="2" name="TextBox 1"/>
          <p:cNvSpPr txBox="1"/>
          <p:nvPr/>
        </p:nvSpPr>
        <p:spPr>
          <a:xfrm>
            <a:off x="1001629" y="307155"/>
            <a:ext cx="9802748" cy="646331"/>
          </a:xfrm>
          <a:prstGeom prst="rect">
            <a:avLst/>
          </a:prstGeom>
          <a:noFill/>
        </p:spPr>
        <p:txBody>
          <a:bodyPr wrap="none" rtlCol="0">
            <a:spAutoFit/>
          </a:bodyPr>
          <a:lstStyle/>
          <a:p>
            <a:r>
              <a:rPr lang="en-US" dirty="0">
                <a:latin typeface="Casper"/>
              </a:rPr>
              <a:t>The generation of sinusoidal AC voltage can also be explained using mathematical equations.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sper"/>
              </a:rPr>
              <a:t>Characteristics of a Sine Wave</a:t>
            </a:r>
            <a:endParaRPr lang="en-US" dirty="0">
              <a:latin typeface="Casper"/>
            </a:endParaRPr>
          </a:p>
        </p:txBody>
      </p:sp>
      <p:sp>
        <p:nvSpPr>
          <p:cNvPr id="3" name="Content Placeholder 2"/>
          <p:cNvSpPr>
            <a:spLocks noGrp="1"/>
          </p:cNvSpPr>
          <p:nvPr>
            <p:ph idx="1"/>
          </p:nvPr>
        </p:nvSpPr>
        <p:spPr>
          <a:xfrm>
            <a:off x="772886" y="1567543"/>
            <a:ext cx="10515600" cy="4635546"/>
          </a:xfrm>
        </p:spPr>
        <p:txBody>
          <a:bodyPr>
            <a:normAutofit/>
          </a:bodyPr>
          <a:lstStyle/>
          <a:p>
            <a:pPr marL="274320" indent="-274320">
              <a:buClr>
                <a:schemeClr val="accent3"/>
              </a:buClr>
              <a:buFont typeface="Wingdings 2"/>
              <a:buChar char=""/>
              <a:defRPr/>
            </a:pPr>
            <a:r>
              <a:rPr lang="en-US" sz="1600" dirty="0" smtClean="0">
                <a:latin typeface="Casper"/>
              </a:rPr>
              <a:t>The length of time it takes to complete one cycle or conversely the number of cycles that occur in one second.</a:t>
            </a:r>
          </a:p>
          <a:p>
            <a:pPr marL="640080" lvl="1" indent="-246888">
              <a:buFont typeface="Wingdings 2"/>
              <a:buChar char=""/>
              <a:defRPr/>
            </a:pPr>
            <a:r>
              <a:rPr lang="en-US" sz="1600" dirty="0" smtClean="0">
                <a:latin typeface="Casper"/>
              </a:rPr>
              <a:t>Period</a:t>
            </a:r>
          </a:p>
          <a:p>
            <a:pPr marL="640080" lvl="1" indent="-246888">
              <a:buFont typeface="Wingdings 2"/>
              <a:buChar char=""/>
              <a:defRPr/>
            </a:pPr>
            <a:r>
              <a:rPr lang="en-US" sz="1600" dirty="0" smtClean="0">
                <a:latin typeface="Casper"/>
              </a:rPr>
              <a:t>Frequency</a:t>
            </a:r>
          </a:p>
          <a:p>
            <a:pPr marL="640080" lvl="1" indent="-246888">
              <a:buFont typeface="Wingdings 2"/>
              <a:buChar char=""/>
              <a:defRPr/>
            </a:pPr>
            <a:r>
              <a:rPr lang="en-US" sz="1600" dirty="0" smtClean="0">
                <a:latin typeface="Casper"/>
              </a:rPr>
              <a:t>Angular Frequency</a:t>
            </a:r>
          </a:p>
          <a:p>
            <a:pPr marL="274320" indent="-274320">
              <a:buClr>
                <a:schemeClr val="accent3"/>
              </a:buClr>
              <a:buFont typeface="Wingdings 2"/>
              <a:buChar char=""/>
              <a:defRPr/>
            </a:pPr>
            <a:r>
              <a:rPr lang="en-US" sz="1600" dirty="0" smtClean="0">
                <a:latin typeface="Casper"/>
              </a:rPr>
              <a:t>The maximum and minimum voltage or current swing</a:t>
            </a:r>
          </a:p>
          <a:p>
            <a:pPr marL="640080" lvl="1" indent="-246888">
              <a:buFont typeface="Wingdings 2"/>
              <a:buChar char=""/>
              <a:defRPr/>
            </a:pPr>
            <a:r>
              <a:rPr lang="en-US" sz="1600" dirty="0" smtClean="0">
                <a:latin typeface="Casper"/>
              </a:rPr>
              <a:t>Amplitude</a:t>
            </a:r>
          </a:p>
          <a:p>
            <a:pPr marL="640080" lvl="1" indent="-246888">
              <a:buFont typeface="Wingdings 2"/>
              <a:buChar char=""/>
              <a:defRPr/>
            </a:pPr>
            <a:r>
              <a:rPr lang="en-US" sz="1600" dirty="0" smtClean="0">
                <a:latin typeface="Casper"/>
              </a:rPr>
              <a:t>Peak-to-peak amplitude</a:t>
            </a:r>
          </a:p>
          <a:p>
            <a:pPr marL="640080" lvl="1" indent="-246888">
              <a:buFont typeface="Wingdings 2"/>
              <a:buChar char=""/>
              <a:defRPr/>
            </a:pPr>
            <a:r>
              <a:rPr lang="en-US" sz="1600" dirty="0" smtClean="0">
                <a:latin typeface="Casper"/>
              </a:rPr>
              <a:t>Value of the root mean square (RMS)</a:t>
            </a:r>
          </a:p>
          <a:p>
            <a:pPr marL="274320" indent="-274320">
              <a:buClr>
                <a:schemeClr val="accent3"/>
              </a:buClr>
              <a:buFont typeface="Wingdings 2"/>
              <a:buChar char=""/>
              <a:defRPr/>
            </a:pPr>
            <a:r>
              <a:rPr lang="en-US" sz="1600" dirty="0" smtClean="0">
                <a:latin typeface="Casper"/>
              </a:rPr>
              <a:t>Average value of a sine wave</a:t>
            </a:r>
          </a:p>
          <a:p>
            <a:pPr marL="640080" lvl="1" indent="-246888">
              <a:buFont typeface="Wingdings 2"/>
              <a:buChar char=""/>
              <a:defRPr/>
            </a:pPr>
            <a:r>
              <a:rPr lang="en-US" sz="1600" dirty="0" smtClean="0">
                <a:latin typeface="Casper"/>
              </a:rPr>
              <a:t>DC offset</a:t>
            </a:r>
          </a:p>
          <a:p>
            <a:pPr marL="274320" indent="-274320">
              <a:buClr>
                <a:schemeClr val="accent3"/>
              </a:buClr>
              <a:buFont typeface="Wingdings 2"/>
              <a:buChar char=""/>
              <a:defRPr/>
            </a:pPr>
            <a:r>
              <a:rPr lang="en-US" sz="1600" dirty="0" smtClean="0">
                <a:latin typeface="Casper"/>
              </a:rPr>
              <a:t>Comparison between two sine waves</a:t>
            </a:r>
          </a:p>
          <a:p>
            <a:pPr marL="640080" lvl="1" indent="-246888">
              <a:buFont typeface="Wingdings 2"/>
              <a:buChar char=""/>
              <a:defRPr/>
            </a:pPr>
            <a:r>
              <a:rPr lang="en-US" sz="1600" dirty="0" smtClean="0">
                <a:latin typeface="Casper"/>
              </a:rPr>
              <a:t>Phase angle</a:t>
            </a:r>
          </a:p>
          <a:p>
            <a:pPr marL="640080" lvl="1" indent="-246888">
              <a:buFont typeface="Wingdings 2"/>
              <a:buChar char=""/>
              <a:defRPr/>
            </a:pPr>
            <a:r>
              <a:rPr lang="en-US" sz="1600" dirty="0" smtClean="0">
                <a:latin typeface="Casper"/>
              </a:rPr>
              <a:t>Lagging and leading signals</a:t>
            </a:r>
          </a:p>
          <a:p>
            <a:endParaRPr lang="en-US" sz="19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sper"/>
              </a:rPr>
              <a:t>Average Value</a:t>
            </a:r>
            <a:endParaRPr lang="en-US" dirty="0">
              <a:latin typeface="Casper"/>
            </a:endParaRPr>
          </a:p>
        </p:txBody>
      </p:sp>
      <p:sp>
        <p:nvSpPr>
          <p:cNvPr id="3" name="Content Placeholder 2"/>
          <p:cNvSpPr>
            <a:spLocks noGrp="1"/>
          </p:cNvSpPr>
          <p:nvPr>
            <p:ph idx="1"/>
          </p:nvPr>
        </p:nvSpPr>
        <p:spPr/>
        <p:txBody>
          <a:bodyPr>
            <a:normAutofit/>
          </a:bodyPr>
          <a:lstStyle/>
          <a:p>
            <a:r>
              <a:rPr lang="en-US" sz="1600" dirty="0" smtClean="0">
                <a:latin typeface="Casper"/>
              </a:rPr>
              <a:t>The average value of a sinusoid signal is the integral of the sine wave over one full cycle.  This is always equal to zero.</a:t>
            </a:r>
          </a:p>
          <a:p>
            <a:pPr lvl="1"/>
            <a:r>
              <a:rPr lang="en-US" sz="1600" dirty="0" smtClean="0">
                <a:latin typeface="Casper"/>
              </a:rPr>
              <a:t>If the average of an ac signal is not zero, then there is a dc component known as a DC offset</a:t>
            </a:r>
            <a:endParaRPr lang="en-US" sz="1600"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pic>
        <p:nvPicPr>
          <p:cNvPr id="60418" name="Picture 2" descr="C:\Users\STUDENTS\Desktop\Untitled.png 2.png"/>
          <p:cNvPicPr>
            <a:picLocks noChangeAspect="1" noChangeArrowheads="1"/>
          </p:cNvPicPr>
          <p:nvPr/>
        </p:nvPicPr>
        <p:blipFill>
          <a:blip r:embed="rId2"/>
          <a:srcRect/>
          <a:stretch>
            <a:fillRect/>
          </a:stretch>
        </p:blipFill>
        <p:spPr bwMode="auto">
          <a:xfrm>
            <a:off x="1293224" y="2664822"/>
            <a:ext cx="9287690" cy="3291841"/>
          </a:xfrm>
          <a:prstGeom prst="rect">
            <a:avLst/>
          </a:prstGeom>
          <a:noFill/>
        </p:spPr>
      </p:pic>
      <p:sp>
        <p:nvSpPr>
          <p:cNvPr id="6" name="Rectangle 5"/>
          <p:cNvSpPr/>
          <p:nvPr/>
        </p:nvSpPr>
        <p:spPr>
          <a:xfrm>
            <a:off x="5300014" y="5974471"/>
            <a:ext cx="5197320" cy="369332"/>
          </a:xfrm>
          <a:prstGeom prst="rect">
            <a:avLst/>
          </a:prstGeom>
        </p:spPr>
        <p:txBody>
          <a:bodyPr wrap="none">
            <a:spAutoFit/>
          </a:bodyPr>
          <a:lstStyle/>
          <a:p>
            <a:r>
              <a:rPr lang="en-US" dirty="0" smtClean="0">
                <a:hlinkClick r:id="rId3"/>
              </a:rPr>
              <a:t>https://electricalbaba.com/average-value-ac-current/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sper"/>
              </a:rPr>
              <a:t>RMS VALUE</a:t>
            </a:r>
            <a:endParaRPr lang="en-US" dirty="0">
              <a:latin typeface="Casper"/>
            </a:endParaRPr>
          </a:p>
        </p:txBody>
      </p:sp>
      <p:sp>
        <p:nvSpPr>
          <p:cNvPr id="3" name="Content Placeholder 2"/>
          <p:cNvSpPr>
            <a:spLocks noGrp="1"/>
          </p:cNvSpPr>
          <p:nvPr>
            <p:ph idx="1"/>
          </p:nvPr>
        </p:nvSpPr>
        <p:spPr/>
        <p:txBody>
          <a:bodyPr>
            <a:normAutofit/>
          </a:bodyPr>
          <a:lstStyle/>
          <a:p>
            <a:r>
              <a:rPr lang="en-US" sz="1600" dirty="0" smtClean="0">
                <a:latin typeface="Casper"/>
              </a:rPr>
              <a:t>The effective or RMS value of an alternating quantity is that steady current (dc) which when flowing through a given resistance for a given time produces the same amount of heat produced by the alternating current flowing through the same resistance for the same time.</a:t>
            </a:r>
            <a:endParaRPr lang="en-US" sz="1600"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25</a:t>
            </a:fld>
            <a:endParaRPr lang="en-US"/>
          </a:p>
        </p:txBody>
      </p:sp>
      <p:pic>
        <p:nvPicPr>
          <p:cNvPr id="61443" name="Picture 3" descr="C:\Users\STUDENTS\Desktop\3.png"/>
          <p:cNvPicPr>
            <a:picLocks noChangeAspect="1" noChangeArrowheads="1"/>
          </p:cNvPicPr>
          <p:nvPr/>
        </p:nvPicPr>
        <p:blipFill>
          <a:blip r:embed="rId2"/>
          <a:srcRect/>
          <a:stretch>
            <a:fillRect/>
          </a:stretch>
        </p:blipFill>
        <p:spPr bwMode="auto">
          <a:xfrm>
            <a:off x="1097280" y="2602722"/>
            <a:ext cx="9326879" cy="2896742"/>
          </a:xfrm>
          <a:prstGeom prst="rect">
            <a:avLst/>
          </a:prstGeom>
          <a:noFill/>
        </p:spPr>
      </p:pic>
      <p:sp>
        <p:nvSpPr>
          <p:cNvPr id="6" name="Rectangle 5"/>
          <p:cNvSpPr/>
          <p:nvPr/>
        </p:nvSpPr>
        <p:spPr>
          <a:xfrm>
            <a:off x="7563394" y="5872035"/>
            <a:ext cx="3396344" cy="369332"/>
          </a:xfrm>
          <a:prstGeom prst="rect">
            <a:avLst/>
          </a:prstGeom>
        </p:spPr>
        <p:txBody>
          <a:bodyPr wrap="square">
            <a:spAutoFit/>
          </a:bodyPr>
          <a:lstStyle/>
          <a:p>
            <a:r>
              <a:rPr lang="en-US" dirty="0" smtClean="0"/>
              <a:t>https://notes.tyrocity.com/</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sper"/>
              </a:rPr>
              <a:t>Phase Angle</a:t>
            </a:r>
            <a:endParaRPr lang="en-US" dirty="0">
              <a:latin typeface="Casper"/>
            </a:endParaRPr>
          </a:p>
        </p:txBody>
      </p:sp>
      <p:sp>
        <p:nvSpPr>
          <p:cNvPr id="3" name="Content Placeholder 2"/>
          <p:cNvSpPr>
            <a:spLocks noGrp="1"/>
          </p:cNvSpPr>
          <p:nvPr>
            <p:ph idx="1"/>
          </p:nvPr>
        </p:nvSpPr>
        <p:spPr/>
        <p:txBody>
          <a:bodyPr/>
          <a:lstStyle/>
          <a:p>
            <a:r>
              <a:rPr lang="en-US" sz="1600" dirty="0" smtClean="0"/>
              <a:t>. </a:t>
            </a:r>
            <a:r>
              <a:rPr lang="en-US" sz="1600" dirty="0" smtClean="0">
                <a:latin typeface="Casper"/>
              </a:rPr>
              <a:t>The phase angle is an angular measurement of the position of one sinusoid signal with respect to a reference.</a:t>
            </a:r>
          </a:p>
          <a:p>
            <a:pPr lvl="1"/>
            <a:r>
              <a:rPr lang="en-US" sz="1600" dirty="0" smtClean="0">
                <a:latin typeface="Casper"/>
              </a:rPr>
              <a:t>The signal and reference must have the same frequency</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Pure resistive circuit </a:t>
            </a:r>
            <a:endParaRPr lang="en-US" b="1"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27</a:t>
            </a:fld>
            <a:endParaRPr lang="en-US"/>
          </a:p>
        </p:txBody>
      </p:sp>
      <p:pic>
        <p:nvPicPr>
          <p:cNvPr id="62466" name="Picture 2" descr="C:\Users\STUDENTS\Desktop\4.png"/>
          <p:cNvPicPr>
            <a:picLocks noGrp="1" noChangeAspect="1" noChangeArrowheads="1"/>
          </p:cNvPicPr>
          <p:nvPr>
            <p:ph idx="1"/>
          </p:nvPr>
        </p:nvPicPr>
        <p:blipFill>
          <a:blip r:embed="rId2"/>
          <a:srcRect/>
          <a:stretch>
            <a:fillRect/>
          </a:stretch>
        </p:blipFill>
        <p:spPr bwMode="auto">
          <a:xfrm>
            <a:off x="1149531" y="1410789"/>
            <a:ext cx="9144000" cy="4545874"/>
          </a:xfrm>
          <a:prstGeom prst="rect">
            <a:avLst/>
          </a:prstGeom>
          <a:noFill/>
        </p:spPr>
      </p:pic>
      <p:sp>
        <p:nvSpPr>
          <p:cNvPr id="5" name="Rectangle 4"/>
          <p:cNvSpPr/>
          <p:nvPr/>
        </p:nvSpPr>
        <p:spPr>
          <a:xfrm>
            <a:off x="3030120" y="6170414"/>
            <a:ext cx="6001130" cy="369332"/>
          </a:xfrm>
          <a:prstGeom prst="rect">
            <a:avLst/>
          </a:prstGeom>
        </p:spPr>
        <p:txBody>
          <a:bodyPr wrap="none">
            <a:spAutoFit/>
          </a:bodyPr>
          <a:lstStyle/>
          <a:p>
            <a:r>
              <a:rPr lang="en-US" dirty="0" smtClean="0">
                <a:hlinkClick r:id="rId3"/>
              </a:rPr>
              <a:t>https://circuitglobe.com/what-is-pure-resistive-ac-circuit.html</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in Pure resistive circuit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28</a:t>
            </a:fld>
            <a:endParaRPr lang="en-US"/>
          </a:p>
        </p:txBody>
      </p:sp>
      <p:pic>
        <p:nvPicPr>
          <p:cNvPr id="63490" name="Picture 2" descr="C:\Users\STUDENTS\Desktop\5.png"/>
          <p:cNvPicPr>
            <a:picLocks noGrp="1" noChangeAspect="1" noChangeArrowheads="1"/>
          </p:cNvPicPr>
          <p:nvPr>
            <p:ph idx="1"/>
          </p:nvPr>
        </p:nvPicPr>
        <p:blipFill>
          <a:blip r:embed="rId2"/>
          <a:srcRect/>
          <a:stretch>
            <a:fillRect/>
          </a:stretch>
        </p:blipFill>
        <p:spPr bwMode="auto">
          <a:xfrm>
            <a:off x="1477626" y="1332411"/>
            <a:ext cx="3515216" cy="2817242"/>
          </a:xfrm>
          <a:prstGeom prst="rect">
            <a:avLst/>
          </a:prstGeom>
          <a:noFill/>
        </p:spPr>
      </p:pic>
      <p:sp>
        <p:nvSpPr>
          <p:cNvPr id="5" name="Rectangle 4"/>
          <p:cNvSpPr/>
          <p:nvPr/>
        </p:nvSpPr>
        <p:spPr>
          <a:xfrm>
            <a:off x="1475641" y="5465020"/>
            <a:ext cx="6001130" cy="369332"/>
          </a:xfrm>
          <a:prstGeom prst="rect">
            <a:avLst/>
          </a:prstGeom>
        </p:spPr>
        <p:txBody>
          <a:bodyPr wrap="none">
            <a:spAutoFit/>
          </a:bodyPr>
          <a:lstStyle/>
          <a:p>
            <a:r>
              <a:rPr lang="en-US" dirty="0" smtClean="0">
                <a:hlinkClick r:id="rId3"/>
              </a:rPr>
              <a:t>https://circuitglobe.com/what-is-pure-resistive-ac-circuit.html</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Average power in pure resistive</a:t>
            </a:r>
            <a:endParaRPr lang="en-US" b="1"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29</a:t>
            </a:fld>
            <a:endParaRPr lang="en-US"/>
          </a:p>
        </p:txBody>
      </p:sp>
      <p:pic>
        <p:nvPicPr>
          <p:cNvPr id="5" name="Picture 3" descr="C:\Users\STUDENTS\Desktop\6.png"/>
          <p:cNvPicPr>
            <a:picLocks noGrp="1" noChangeAspect="1" noChangeArrowheads="1"/>
          </p:cNvPicPr>
          <p:nvPr>
            <p:ph idx="1"/>
          </p:nvPr>
        </p:nvPicPr>
        <p:blipFill>
          <a:blip r:embed="rId2"/>
          <a:srcRect/>
          <a:stretch>
            <a:fillRect/>
          </a:stretch>
        </p:blipFill>
        <p:spPr bwMode="auto">
          <a:xfrm>
            <a:off x="940526" y="1458339"/>
            <a:ext cx="8332505" cy="3453296"/>
          </a:xfrm>
          <a:prstGeom prst="rect">
            <a:avLst/>
          </a:prstGeom>
          <a:noFill/>
        </p:spPr>
      </p:pic>
      <p:sp>
        <p:nvSpPr>
          <p:cNvPr id="6" name="Rectangle 5"/>
          <p:cNvSpPr/>
          <p:nvPr/>
        </p:nvSpPr>
        <p:spPr>
          <a:xfrm>
            <a:off x="2194097" y="5491145"/>
            <a:ext cx="6388199" cy="369332"/>
          </a:xfrm>
          <a:prstGeom prst="rect">
            <a:avLst/>
          </a:prstGeom>
        </p:spPr>
        <p:txBody>
          <a:bodyPr wrap="square">
            <a:spAutoFit/>
          </a:bodyPr>
          <a:lstStyle/>
          <a:p>
            <a:r>
              <a:rPr lang="en-US" dirty="0" smtClean="0">
                <a:hlinkClick r:id="rId3"/>
              </a:rPr>
              <a:t>https://circuitglobe.com/what-is-pure-resistive-ac-circuit.html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800" y="1028700"/>
            <a:ext cx="5778500" cy="4873625"/>
          </a:xfrm>
        </p:spPr>
        <p:txBody>
          <a:bodyPr>
            <a:normAutofit/>
          </a:bodyPr>
          <a:lstStyle/>
          <a:p>
            <a:pPr marL="0" indent="0">
              <a:buNone/>
            </a:pPr>
            <a:r>
              <a:rPr lang="en-IN" sz="2400" dirty="0" smtClean="0">
                <a:latin typeface="Times New Roman" pitchFamily="18" charset="0"/>
                <a:cs typeface="Times New Roman" pitchFamily="18" charset="0"/>
              </a:rPr>
              <a:t> </a:t>
            </a:r>
            <a:r>
              <a:rPr lang="en-IN" sz="1600" dirty="0" smtClean="0">
                <a:latin typeface="Casper"/>
                <a:cs typeface="Times New Roman" pitchFamily="18" charset="0"/>
              </a:rPr>
              <a:t>To </a:t>
            </a:r>
            <a:r>
              <a:rPr lang="en-IN" sz="1600" dirty="0">
                <a:latin typeface="Casper"/>
                <a:cs typeface="Times New Roman" pitchFamily="18" charset="0"/>
              </a:rPr>
              <a:t>make students understand the </a:t>
            </a:r>
          </a:p>
          <a:p>
            <a:endParaRPr lang="en-IN" sz="1600" dirty="0">
              <a:latin typeface="Casper"/>
              <a:cs typeface="Times New Roman" pitchFamily="18" charset="0"/>
            </a:endParaRPr>
          </a:p>
          <a:p>
            <a:r>
              <a:rPr lang="en-US" sz="1600" dirty="0">
                <a:latin typeface="Casper"/>
              </a:rPr>
              <a:t> </a:t>
            </a:r>
            <a:r>
              <a:rPr lang="en-US" sz="1600" dirty="0" smtClean="0">
                <a:latin typeface="Casper"/>
              </a:rPr>
              <a:t>Concepts </a:t>
            </a:r>
            <a:r>
              <a:rPr lang="en-US" sz="1600" dirty="0">
                <a:latin typeface="Casper"/>
              </a:rPr>
              <a:t>of electricity and relate them to practical engineering systems.</a:t>
            </a:r>
          </a:p>
          <a:p>
            <a:endParaRPr lang="en-US" sz="1600" dirty="0">
              <a:latin typeface="Casper"/>
            </a:endParaRPr>
          </a:p>
          <a:p>
            <a:r>
              <a:rPr lang="en-US" sz="1600" dirty="0" smtClean="0">
                <a:latin typeface="Casper"/>
              </a:rPr>
              <a:t>Importance </a:t>
            </a:r>
            <a:r>
              <a:rPr lang="en-US" sz="1600" dirty="0">
                <a:latin typeface="Casper"/>
              </a:rPr>
              <a:t>of comprehension of electrical systems from electrical safety point of view.</a:t>
            </a:r>
          </a:p>
          <a:p>
            <a:endParaRPr lang="en-US" sz="1600" dirty="0">
              <a:latin typeface="Casper"/>
            </a:endParaRPr>
          </a:p>
          <a:p>
            <a:r>
              <a:rPr lang="en-US" sz="1600" dirty="0" smtClean="0">
                <a:latin typeface="Casper"/>
              </a:rPr>
              <a:t>Fundamentals </a:t>
            </a:r>
            <a:r>
              <a:rPr lang="en-US" sz="1600" dirty="0">
                <a:latin typeface="Casper"/>
              </a:rPr>
              <a:t>of electric current and its associated quantities.</a:t>
            </a:r>
          </a:p>
          <a:p>
            <a:endParaRPr lang="en-US" sz="2400" dirty="0">
              <a:latin typeface="Times New Roman" pitchFamily="18" charset="0"/>
              <a:cs typeface="Times New Roman" pitchFamily="18" charset="0"/>
            </a:endParaRPr>
          </a:p>
          <a:p>
            <a:endParaRPr lang="en-US" sz="2400" dirty="0"/>
          </a:p>
          <a:p>
            <a:endParaRPr lang="en-US" sz="2400" dirty="0" smtClean="0">
              <a:latin typeface="Casper" panose="02000506000000020004" pitchFamily="2" charset="0"/>
              <a:cs typeface="Arial" panose="020B0604020202020204" pitchFamily="34" charset="0"/>
            </a:endParaRPr>
          </a:p>
          <a:p>
            <a:pPr marL="0" indent="0">
              <a:buNone/>
            </a:pPr>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8" name="Title 7"/>
          <p:cNvSpPr txBox="1">
            <a:spLocks noGrp="1" noChangeArrowheads="1"/>
          </p:cNvSpPr>
          <p:nvPr>
            <p:ph type="title"/>
          </p:nvPr>
        </p:nvSpPr>
        <p:spPr bwMode="auto">
          <a:xfrm>
            <a:off x="383947" y="1873600"/>
            <a:ext cx="4456567" cy="1937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a:ea typeface="Karla" pitchFamily="2" charset="0"/>
                <a:cs typeface="Karla" pitchFamily="2" charset="0"/>
              </a:rPr>
              <a:t>LEARNING OUTCOMES</a:t>
            </a:r>
            <a:r>
              <a:rPr lang="en-US" sz="4400" b="1" dirty="0">
                <a:latin typeface="Casper"/>
                <a:ea typeface="Karla" pitchFamily="2" charset="0"/>
                <a:cs typeface="Karla" pitchFamily="2" charset="0"/>
              </a:rPr>
              <a:t/>
            </a:r>
            <a:br>
              <a:rPr lang="en-US" sz="4400" b="1" dirty="0">
                <a:latin typeface="Casper"/>
                <a:ea typeface="Karla" pitchFamily="2" charset="0"/>
                <a:cs typeface="Karla" pitchFamily="2" charset="0"/>
              </a:rPr>
            </a:br>
            <a:endParaRPr lang="en-US" sz="4400" dirty="0">
              <a:latin typeface="Casper"/>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801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Casper"/>
              </a:rPr>
              <a:t>Pure inductive circuit </a:t>
            </a:r>
            <a:endParaRPr lang="en-US" b="1"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30</a:t>
            </a:fld>
            <a:endParaRPr lang="en-US"/>
          </a:p>
        </p:txBody>
      </p:sp>
      <p:pic>
        <p:nvPicPr>
          <p:cNvPr id="5" name="Picture 7" descr="3306"/>
          <p:cNvPicPr>
            <a:picLocks noChangeAspect="1" noChangeArrowheads="1"/>
          </p:cNvPicPr>
          <p:nvPr/>
        </p:nvPicPr>
        <p:blipFill>
          <a:blip r:embed="rId3" cstate="print"/>
          <a:srcRect/>
          <a:stretch>
            <a:fillRect/>
          </a:stretch>
        </p:blipFill>
        <p:spPr>
          <a:xfrm>
            <a:off x="6472645" y="2560411"/>
            <a:ext cx="4038600" cy="3435350"/>
          </a:xfrm>
          <a:prstGeom prst="rect">
            <a:avLst/>
          </a:prstGeom>
        </p:spPr>
      </p:pic>
      <p:sp>
        <p:nvSpPr>
          <p:cNvPr id="6" name="Rectangle 3"/>
          <p:cNvSpPr>
            <a:spLocks noGrp="1" noChangeArrowheads="1"/>
          </p:cNvSpPr>
          <p:nvPr>
            <p:ph idx="1"/>
          </p:nvPr>
        </p:nvSpPr>
        <p:spPr>
          <a:xfrm>
            <a:off x="838200" y="1825625"/>
            <a:ext cx="10515600" cy="3974284"/>
          </a:xfrm>
        </p:spPr>
        <p:txBody>
          <a:bodyPr/>
          <a:lstStyle/>
          <a:p>
            <a:pPr marL="0" indent="0" eaLnBrk="1" hangingPunct="1"/>
            <a:r>
              <a:rPr lang="en-US" dirty="0" smtClean="0"/>
              <a:t>Kirchhoff’s loop rule can be applied and gives:</a:t>
            </a:r>
          </a:p>
        </p:txBody>
      </p:sp>
      <p:graphicFrame>
        <p:nvGraphicFramePr>
          <p:cNvPr id="64514" name="Object 7"/>
          <p:cNvGraphicFramePr>
            <a:graphicFrameLocks noChangeAspect="1"/>
          </p:cNvGraphicFramePr>
          <p:nvPr/>
        </p:nvGraphicFramePr>
        <p:xfrm>
          <a:off x="666206" y="2756263"/>
          <a:ext cx="5068388" cy="3004458"/>
        </p:xfrm>
        <a:graphic>
          <a:graphicData uri="http://schemas.openxmlformats.org/presentationml/2006/ole">
            <mc:AlternateContent xmlns:mc="http://schemas.openxmlformats.org/markup-compatibility/2006">
              <mc:Choice xmlns:v="urn:schemas-microsoft-com:vml" Requires="v">
                <p:oleObj spid="_x0000_s64517" name="Equation" r:id="rId4" imgW="1549080" imgH="1028520" progId="">
                  <p:embed/>
                </p:oleObj>
              </mc:Choice>
              <mc:Fallback>
                <p:oleObj name="Equation" r:id="rId4" imgW="1549080" imgH="102852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206" y="2756263"/>
                        <a:ext cx="5068388" cy="3004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5812972" y="6222666"/>
            <a:ext cx="4519748" cy="369332"/>
          </a:xfrm>
          <a:prstGeom prst="rect">
            <a:avLst/>
          </a:prstGeom>
        </p:spPr>
        <p:txBody>
          <a:bodyPr wrap="square">
            <a:spAutoFit/>
          </a:bodyPr>
          <a:lstStyle/>
          <a:p>
            <a:pPr algn="ctr"/>
            <a:r>
              <a:rPr lang="en-US" dirty="0" smtClean="0">
                <a:hlinkClick r:id="rId6"/>
              </a:rPr>
              <a:t>https://circuitglobe.com</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Current in an Inductor</a:t>
            </a:r>
            <a:endParaRPr lang="en-US" b="1"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31</a:t>
            </a:fld>
            <a:endParaRPr lang="en-US"/>
          </a:p>
        </p:txBody>
      </p:sp>
      <p:graphicFrame>
        <p:nvGraphicFramePr>
          <p:cNvPr id="65540" name="Object 1028"/>
          <p:cNvGraphicFramePr>
            <a:graphicFrameLocks noGrp="1" noChangeAspect="1"/>
          </p:cNvGraphicFramePr>
          <p:nvPr>
            <p:ph idx="1"/>
          </p:nvPr>
        </p:nvGraphicFramePr>
        <p:xfrm>
          <a:off x="822959" y="1606731"/>
          <a:ext cx="7707085" cy="2481942"/>
        </p:xfrm>
        <a:graphic>
          <a:graphicData uri="http://schemas.openxmlformats.org/presentationml/2006/ole">
            <mc:AlternateContent xmlns:mc="http://schemas.openxmlformats.org/markup-compatibility/2006">
              <mc:Choice xmlns:v="urn:schemas-microsoft-com:vml" Requires="v">
                <p:oleObj spid="_x0000_s65543" name="Equation" r:id="rId3" imgW="2590560" imgH="838080" progId="">
                  <p:embed/>
                </p:oleObj>
              </mc:Choice>
              <mc:Fallback>
                <p:oleObj name="Equation" r:id="rId3" imgW="2590560" imgH="838080" progId="">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59" y="1606731"/>
                        <a:ext cx="7707085" cy="2481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274320" y="4717758"/>
            <a:ext cx="10515599" cy="338554"/>
          </a:xfrm>
          <a:prstGeom prst="rect">
            <a:avLst/>
          </a:prstGeom>
        </p:spPr>
        <p:txBody>
          <a:bodyPr wrap="square">
            <a:spAutoFit/>
          </a:bodyPr>
          <a:lstStyle/>
          <a:p>
            <a:r>
              <a:rPr lang="en-US" sz="1600" dirty="0" smtClean="0">
                <a:latin typeface="Casper"/>
              </a:rPr>
              <a:t>This shows that the instantaneous current </a:t>
            </a:r>
            <a:r>
              <a:rPr lang="en-US" sz="1600" i="1" dirty="0" err="1" smtClean="0">
                <a:latin typeface="Casper"/>
              </a:rPr>
              <a:t>i</a:t>
            </a:r>
            <a:r>
              <a:rPr lang="en-US" sz="1600" i="1" baseline="-25000" dirty="0" err="1" smtClean="0">
                <a:latin typeface="Casper"/>
              </a:rPr>
              <a:t>L</a:t>
            </a:r>
            <a:r>
              <a:rPr lang="en-US" sz="1600" dirty="0" smtClean="0">
                <a:latin typeface="Casper"/>
              </a:rPr>
              <a:t> in the inductor and the instantaneous voltage </a:t>
            </a:r>
            <a:r>
              <a:rPr lang="en-US" sz="1600" dirty="0" err="1" smtClean="0">
                <a:latin typeface="Casper"/>
              </a:rPr>
              <a:t>Δ</a:t>
            </a:r>
            <a:r>
              <a:rPr lang="en-US" sz="1600" i="1" dirty="0" err="1" smtClean="0">
                <a:latin typeface="Casper"/>
              </a:rPr>
              <a:t>v</a:t>
            </a:r>
            <a:r>
              <a:rPr lang="en-US" sz="1600" i="1" baseline="-25000" dirty="0" err="1" smtClean="0">
                <a:latin typeface="Casper"/>
              </a:rPr>
              <a:t>L</a:t>
            </a:r>
            <a:r>
              <a:rPr lang="en-US" sz="1600" dirty="0" smtClean="0">
                <a:latin typeface="Casper"/>
              </a:rPr>
              <a:t> across the inductor are out of phase by (p/2) </a:t>
            </a:r>
            <a:r>
              <a:rPr lang="en-US" sz="1600" dirty="0" err="1" smtClean="0">
                <a:latin typeface="Casper"/>
              </a:rPr>
              <a:t>rad</a:t>
            </a:r>
            <a:r>
              <a:rPr lang="en-US" sz="1600" dirty="0" smtClean="0">
                <a:latin typeface="Casper"/>
              </a:rPr>
              <a:t> = 90</a:t>
            </a:r>
            <a:r>
              <a:rPr lang="en-US" sz="1600" baseline="30000" dirty="0" smtClean="0">
                <a:latin typeface="Casper"/>
              </a:rPr>
              <a:t>o.</a:t>
            </a:r>
          </a:p>
        </p:txBody>
      </p:sp>
      <p:sp>
        <p:nvSpPr>
          <p:cNvPr id="6" name="Rectangle 5"/>
          <p:cNvSpPr/>
          <p:nvPr/>
        </p:nvSpPr>
        <p:spPr>
          <a:xfrm>
            <a:off x="7680959" y="5987534"/>
            <a:ext cx="2847703" cy="369332"/>
          </a:xfrm>
          <a:prstGeom prst="rect">
            <a:avLst/>
          </a:prstGeom>
        </p:spPr>
        <p:txBody>
          <a:bodyPr wrap="square">
            <a:spAutoFit/>
          </a:bodyPr>
          <a:lstStyle/>
          <a:p>
            <a:r>
              <a:rPr lang="en-US" dirty="0" smtClean="0">
                <a:hlinkClick r:id="rId5"/>
              </a:rPr>
              <a:t>https://circuitglobe.com</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Pure Capacitive Circuit</a:t>
            </a:r>
            <a:endParaRPr lang="en-US" b="1"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32</a:t>
            </a:fld>
            <a:endParaRPr lang="en-US"/>
          </a:p>
        </p:txBody>
      </p:sp>
      <p:pic>
        <p:nvPicPr>
          <p:cNvPr id="5" name="Picture 6" descr="3309"/>
          <p:cNvPicPr>
            <a:picLocks noGrp="1" noChangeAspect="1" noChangeArrowheads="1"/>
          </p:cNvPicPr>
          <p:nvPr>
            <p:ph idx="1"/>
          </p:nvPr>
        </p:nvPicPr>
        <p:blipFill>
          <a:blip r:embed="rId2" cstate="print"/>
          <a:srcRect/>
          <a:stretch>
            <a:fillRect/>
          </a:stretch>
        </p:blipFill>
        <p:spPr>
          <a:xfrm>
            <a:off x="6763743" y="1685109"/>
            <a:ext cx="5013062" cy="2808514"/>
          </a:xfrm>
        </p:spPr>
      </p:pic>
      <p:sp>
        <p:nvSpPr>
          <p:cNvPr id="7" name="Rectangle 6"/>
          <p:cNvSpPr/>
          <p:nvPr/>
        </p:nvSpPr>
        <p:spPr>
          <a:xfrm>
            <a:off x="370114" y="1750421"/>
            <a:ext cx="6096000" cy="1206484"/>
          </a:xfrm>
          <a:prstGeom prst="rect">
            <a:avLst/>
          </a:prstGeom>
        </p:spPr>
        <p:txBody>
          <a:bodyPr wrap="square">
            <a:spAutoFit/>
          </a:bodyPr>
          <a:lstStyle/>
          <a:p>
            <a:pPr>
              <a:lnSpc>
                <a:spcPct val="90000"/>
              </a:lnSpc>
            </a:pPr>
            <a:r>
              <a:rPr lang="en-US" sz="1600" dirty="0" smtClean="0">
                <a:latin typeface="Casper"/>
              </a:rPr>
              <a:t>The circuit contains a capacitor and an AC source.</a:t>
            </a:r>
          </a:p>
          <a:p>
            <a:pPr>
              <a:lnSpc>
                <a:spcPct val="90000"/>
              </a:lnSpc>
            </a:pPr>
            <a:r>
              <a:rPr lang="en-US" sz="1600" dirty="0" smtClean="0">
                <a:latin typeface="Casper"/>
              </a:rPr>
              <a:t>Kirchhoff’s loop rule gives:</a:t>
            </a:r>
          </a:p>
          <a:p>
            <a:pPr>
              <a:lnSpc>
                <a:spcPct val="90000"/>
              </a:lnSpc>
            </a:pPr>
            <a:r>
              <a:rPr lang="en-US" sz="1600" dirty="0" smtClean="0">
                <a:latin typeface="Casper"/>
                <a:cs typeface="Arial" charset="0"/>
              </a:rPr>
              <a:t>    </a:t>
            </a:r>
            <a:r>
              <a:rPr lang="en-US" sz="1600" dirty="0" err="1" smtClean="0">
                <a:latin typeface="Casper"/>
                <a:cs typeface="Arial" charset="0"/>
              </a:rPr>
              <a:t>Δ</a:t>
            </a:r>
            <a:r>
              <a:rPr lang="en-US" sz="1600" i="1" dirty="0" err="1" smtClean="0">
                <a:latin typeface="Casper"/>
              </a:rPr>
              <a:t>v</a:t>
            </a:r>
            <a:r>
              <a:rPr lang="en-US" sz="1600" dirty="0" smtClean="0">
                <a:latin typeface="Casper"/>
              </a:rPr>
              <a:t> + </a:t>
            </a:r>
            <a:r>
              <a:rPr lang="en-US" sz="1600" dirty="0" err="1" smtClean="0">
                <a:latin typeface="Casper"/>
                <a:cs typeface="Arial" charset="0"/>
              </a:rPr>
              <a:t>Δ</a:t>
            </a:r>
            <a:r>
              <a:rPr lang="en-US" sz="1600" i="1" dirty="0" err="1" smtClean="0">
                <a:latin typeface="Casper"/>
              </a:rPr>
              <a:t>v</a:t>
            </a:r>
            <a:r>
              <a:rPr lang="en-US" sz="1600" i="1" baseline="-25000" dirty="0" err="1" smtClean="0">
                <a:latin typeface="Casper"/>
              </a:rPr>
              <a:t>c</a:t>
            </a:r>
            <a:r>
              <a:rPr lang="en-US" sz="1600" dirty="0" smtClean="0">
                <a:latin typeface="Casper"/>
              </a:rPr>
              <a:t> = 0 and so</a:t>
            </a:r>
          </a:p>
          <a:p>
            <a:pPr>
              <a:lnSpc>
                <a:spcPct val="90000"/>
              </a:lnSpc>
            </a:pPr>
            <a:r>
              <a:rPr lang="en-US" sz="1600" dirty="0" smtClean="0">
                <a:latin typeface="Casper"/>
              </a:rPr>
              <a:t>    </a:t>
            </a:r>
            <a:r>
              <a:rPr lang="en-US" sz="1600" dirty="0" err="1" smtClean="0">
                <a:latin typeface="Casper"/>
                <a:cs typeface="Arial" charset="0"/>
              </a:rPr>
              <a:t>Δ</a:t>
            </a:r>
            <a:r>
              <a:rPr lang="en-US" sz="1600" i="1" dirty="0" err="1" smtClean="0">
                <a:latin typeface="Casper"/>
              </a:rPr>
              <a:t>v</a:t>
            </a:r>
            <a:r>
              <a:rPr lang="en-US" sz="1600" dirty="0" smtClean="0">
                <a:latin typeface="Casper"/>
              </a:rPr>
              <a:t> = </a:t>
            </a:r>
            <a:r>
              <a:rPr lang="en-US" sz="1600" dirty="0" err="1" smtClean="0">
                <a:latin typeface="Casper"/>
                <a:cs typeface="Arial" charset="0"/>
              </a:rPr>
              <a:t>Δ</a:t>
            </a:r>
            <a:r>
              <a:rPr lang="en-US" sz="1600" i="1" dirty="0" err="1" smtClean="0">
                <a:latin typeface="Casper"/>
              </a:rPr>
              <a:t>v</a:t>
            </a:r>
            <a:r>
              <a:rPr lang="en-US" sz="1600" i="1" baseline="-25000" dirty="0" err="1" smtClean="0">
                <a:latin typeface="Casper"/>
              </a:rPr>
              <a:t>C</a:t>
            </a:r>
            <a:r>
              <a:rPr lang="en-US" sz="1600" dirty="0" smtClean="0">
                <a:latin typeface="Casper"/>
              </a:rPr>
              <a:t> = </a:t>
            </a:r>
            <a:r>
              <a:rPr lang="en-US" sz="1600" dirty="0" err="1" smtClean="0">
                <a:latin typeface="Casper"/>
                <a:cs typeface="Arial" charset="0"/>
              </a:rPr>
              <a:t>Δ</a:t>
            </a:r>
            <a:r>
              <a:rPr lang="en-US" sz="1600" i="1" dirty="0" err="1" smtClean="0">
                <a:latin typeface="Casper"/>
              </a:rPr>
              <a:t>V</a:t>
            </a:r>
            <a:r>
              <a:rPr lang="en-US" sz="1600" baseline="-25000" dirty="0" err="1" smtClean="0">
                <a:latin typeface="Casper"/>
              </a:rPr>
              <a:t>max</a:t>
            </a:r>
            <a:r>
              <a:rPr lang="en-US" sz="1600" dirty="0" smtClean="0">
                <a:latin typeface="Casper"/>
              </a:rPr>
              <a:t> sin </a:t>
            </a:r>
            <a:r>
              <a:rPr lang="en-US" sz="1600" i="1" dirty="0" err="1" smtClean="0">
                <a:latin typeface="Casper"/>
                <a:cs typeface="Arial" charset="0"/>
              </a:rPr>
              <a:t>ωt</a:t>
            </a:r>
            <a:endParaRPr lang="en-US" sz="1600" dirty="0" smtClean="0">
              <a:latin typeface="Casper"/>
            </a:endParaRPr>
          </a:p>
          <a:p>
            <a:pPr lvl="1">
              <a:lnSpc>
                <a:spcPct val="90000"/>
              </a:lnSpc>
            </a:pPr>
            <a:r>
              <a:rPr lang="en-US" sz="1600" dirty="0" err="1" smtClean="0">
                <a:latin typeface="Casper"/>
                <a:cs typeface="Arial" charset="0"/>
              </a:rPr>
              <a:t>Δ</a:t>
            </a:r>
            <a:r>
              <a:rPr lang="en-US" sz="1600" i="1" dirty="0" err="1" smtClean="0">
                <a:latin typeface="Casper"/>
              </a:rPr>
              <a:t>v</a:t>
            </a:r>
            <a:r>
              <a:rPr lang="en-US" sz="1600" i="1" baseline="-25000" dirty="0" err="1" smtClean="0">
                <a:latin typeface="Casper"/>
              </a:rPr>
              <a:t>c</a:t>
            </a:r>
            <a:r>
              <a:rPr lang="en-US" sz="1600" dirty="0" smtClean="0">
                <a:latin typeface="Casper"/>
              </a:rPr>
              <a:t> is the instantaneous voltage across the capacitor.</a:t>
            </a:r>
          </a:p>
        </p:txBody>
      </p:sp>
      <p:sp>
        <p:nvSpPr>
          <p:cNvPr id="6" name="Rectangle 5"/>
          <p:cNvSpPr/>
          <p:nvPr/>
        </p:nvSpPr>
        <p:spPr>
          <a:xfrm>
            <a:off x="8052872" y="5590901"/>
            <a:ext cx="2460930" cy="369332"/>
          </a:xfrm>
          <a:prstGeom prst="rect">
            <a:avLst/>
          </a:prstGeom>
        </p:spPr>
        <p:txBody>
          <a:bodyPr wrap="square">
            <a:spAutoFit/>
          </a:bodyPr>
          <a:lstStyle/>
          <a:p>
            <a:r>
              <a:rPr lang="en-US" dirty="0" smtClean="0">
                <a:hlinkClick r:id="rId3"/>
              </a:rPr>
              <a:t>https://circuitglobe.com</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Capacitors in an AC Circuit</a:t>
            </a:r>
            <a:endParaRPr lang="en-US" b="1" dirty="0">
              <a:latin typeface="Casper"/>
            </a:endParaRPr>
          </a:p>
        </p:txBody>
      </p:sp>
      <p:sp>
        <p:nvSpPr>
          <p:cNvPr id="3" name="Content Placeholder 2"/>
          <p:cNvSpPr>
            <a:spLocks noGrp="1"/>
          </p:cNvSpPr>
          <p:nvPr>
            <p:ph idx="1"/>
          </p:nvPr>
        </p:nvSpPr>
        <p:spPr/>
        <p:txBody>
          <a:bodyPr>
            <a:normAutofit/>
          </a:bodyPr>
          <a:lstStyle/>
          <a:p>
            <a:pPr marL="0" indent="0"/>
            <a:r>
              <a:rPr lang="en-US" sz="1600" dirty="0" smtClean="0">
                <a:latin typeface="Casper"/>
              </a:rPr>
              <a:t>The charge is </a:t>
            </a:r>
            <a:r>
              <a:rPr lang="en-US" sz="1600" i="1" dirty="0" smtClean="0">
                <a:latin typeface="Casper"/>
              </a:rPr>
              <a:t>q = </a:t>
            </a:r>
            <a:r>
              <a:rPr lang="en-US" sz="1600" i="1" dirty="0" err="1" smtClean="0">
                <a:latin typeface="Casper"/>
              </a:rPr>
              <a:t>CΔV</a:t>
            </a:r>
            <a:r>
              <a:rPr lang="en-US" sz="1600" i="1" baseline="-25000" dirty="0" err="1" smtClean="0">
                <a:latin typeface="Casper"/>
              </a:rPr>
              <a:t>max</a:t>
            </a:r>
            <a:r>
              <a:rPr lang="en-US" sz="1600" i="1" dirty="0" smtClean="0">
                <a:latin typeface="Casper"/>
              </a:rPr>
              <a:t> sin </a:t>
            </a:r>
            <a:r>
              <a:rPr lang="en-US" sz="1600" i="1" dirty="0" err="1" smtClean="0">
                <a:latin typeface="Casper"/>
              </a:rPr>
              <a:t>ωt</a:t>
            </a:r>
            <a:endParaRPr lang="en-US" sz="1600" i="1" dirty="0" smtClean="0">
              <a:latin typeface="Casper"/>
            </a:endParaRPr>
          </a:p>
          <a:p>
            <a:pPr marL="0" indent="0"/>
            <a:r>
              <a:rPr lang="en-US" sz="1600" dirty="0" smtClean="0">
                <a:latin typeface="Casper"/>
              </a:rPr>
              <a:t>The instantaneous current is given by</a:t>
            </a:r>
          </a:p>
          <a:p>
            <a:endParaRPr lang="en-US"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33</a:t>
            </a:fld>
            <a:endParaRPr lang="en-US"/>
          </a:p>
        </p:txBody>
      </p:sp>
      <p:graphicFrame>
        <p:nvGraphicFramePr>
          <p:cNvPr id="66562" name="Object 4"/>
          <p:cNvGraphicFramePr>
            <a:graphicFrameLocks noChangeAspect="1"/>
          </p:cNvGraphicFramePr>
          <p:nvPr/>
        </p:nvGraphicFramePr>
        <p:xfrm>
          <a:off x="914399" y="2514600"/>
          <a:ext cx="4519749" cy="2331720"/>
        </p:xfrm>
        <a:graphic>
          <a:graphicData uri="http://schemas.openxmlformats.org/presentationml/2006/ole">
            <mc:AlternateContent xmlns:mc="http://schemas.openxmlformats.org/markup-compatibility/2006">
              <mc:Choice xmlns:v="urn:schemas-microsoft-com:vml" Requires="v">
                <p:oleObj spid="_x0000_s66565" name="Equation" r:id="rId3" imgW="1879560" imgH="838080" progId="">
                  <p:embed/>
                </p:oleObj>
              </mc:Choice>
              <mc:Fallback>
                <p:oleObj name="Equation" r:id="rId3" imgW="1879560" imgH="83808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399" y="2514600"/>
                        <a:ext cx="4519749" cy="2331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833840" y="5138449"/>
            <a:ext cx="7095314" cy="338554"/>
          </a:xfrm>
          <a:prstGeom prst="rect">
            <a:avLst/>
          </a:prstGeom>
        </p:spPr>
        <p:txBody>
          <a:bodyPr wrap="square">
            <a:spAutoFit/>
          </a:bodyPr>
          <a:lstStyle/>
          <a:p>
            <a:r>
              <a:rPr lang="en-US" sz="1600" dirty="0" smtClean="0"/>
              <a:t>The current is </a:t>
            </a:r>
            <a:r>
              <a:rPr lang="en-US" sz="1600" dirty="0" smtClean="0">
                <a:latin typeface="Symbol" pitchFamily="80" charset="2"/>
              </a:rPr>
              <a:t>p</a:t>
            </a:r>
            <a:r>
              <a:rPr lang="en-US" sz="1600" dirty="0" smtClean="0"/>
              <a:t>/2 </a:t>
            </a:r>
            <a:r>
              <a:rPr lang="en-US" sz="1600" dirty="0" err="1" smtClean="0"/>
              <a:t>rad</a:t>
            </a:r>
            <a:r>
              <a:rPr lang="en-US" sz="1600" dirty="0" smtClean="0"/>
              <a:t> = 90</a:t>
            </a:r>
            <a:r>
              <a:rPr lang="en-US" sz="1600" baseline="30000" dirty="0" smtClean="0"/>
              <a:t>o</a:t>
            </a:r>
            <a:r>
              <a:rPr lang="en-US" sz="1600" dirty="0" smtClean="0"/>
              <a:t> out of phase with the voltage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sper"/>
              </a:rPr>
              <a:t>RLC Circuit </a:t>
            </a:r>
            <a:endParaRPr lang="en-US"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34</a:t>
            </a:fld>
            <a:endParaRPr lang="en-US"/>
          </a:p>
        </p:txBody>
      </p:sp>
      <p:pic>
        <p:nvPicPr>
          <p:cNvPr id="5" name="Picture 3" descr="FG24_20"/>
          <p:cNvPicPr>
            <a:picLocks noGrp="1" noChangeAspect="1" noChangeArrowheads="1"/>
          </p:cNvPicPr>
          <p:nvPr>
            <p:ph idx="1"/>
          </p:nvPr>
        </p:nvPicPr>
        <p:blipFill>
          <a:blip r:embed="rId2" cstate="print"/>
          <a:srcRect t="3795" r="1111" b="2315"/>
          <a:stretch>
            <a:fillRect/>
          </a:stretch>
        </p:blipFill>
        <p:spPr bwMode="auto">
          <a:xfrm>
            <a:off x="8216537" y="3406230"/>
            <a:ext cx="3762103" cy="2968444"/>
          </a:xfrm>
          <a:prstGeom prst="rect">
            <a:avLst/>
          </a:prstGeom>
          <a:noFill/>
        </p:spPr>
      </p:pic>
      <p:pic>
        <p:nvPicPr>
          <p:cNvPr id="6" name="Picture 6"/>
          <p:cNvPicPr>
            <a:picLocks noChangeAspect="1" noChangeArrowheads="1"/>
          </p:cNvPicPr>
          <p:nvPr/>
        </p:nvPicPr>
        <p:blipFill>
          <a:blip r:embed="rId3"/>
          <a:srcRect/>
          <a:stretch>
            <a:fillRect/>
          </a:stretch>
        </p:blipFill>
        <p:spPr bwMode="auto">
          <a:xfrm>
            <a:off x="621847" y="1569131"/>
            <a:ext cx="8647113" cy="2017712"/>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940481" y="4235450"/>
            <a:ext cx="6027737" cy="1122363"/>
          </a:xfrm>
          <a:prstGeom prst="rect">
            <a:avLst/>
          </a:prstGeom>
          <a:noFill/>
          <a:ln w="9525">
            <a:noFill/>
            <a:miter lim="800000"/>
            <a:headEnd/>
            <a:tailEnd/>
          </a:ln>
          <a:effectLst/>
        </p:spPr>
      </p:pic>
      <p:pic>
        <p:nvPicPr>
          <p:cNvPr id="8" name="Picture 7"/>
          <p:cNvPicPr>
            <a:picLocks noChangeAspect="1" noChangeArrowheads="1"/>
          </p:cNvPicPr>
          <p:nvPr/>
        </p:nvPicPr>
        <p:blipFill>
          <a:blip r:embed="rId5"/>
          <a:srcRect/>
          <a:stretch>
            <a:fillRect/>
          </a:stretch>
        </p:blipFill>
        <p:spPr bwMode="auto">
          <a:xfrm>
            <a:off x="1199561" y="5491352"/>
            <a:ext cx="1812925" cy="960437"/>
          </a:xfrm>
          <a:prstGeom prst="rect">
            <a:avLst/>
          </a:prstGeom>
          <a:noFill/>
          <a:ln w="9525">
            <a:noFill/>
            <a:miter lim="800000"/>
            <a:headEnd/>
            <a:tailEnd/>
          </a:ln>
          <a:effectLst/>
        </p:spPr>
      </p:pic>
      <p:sp>
        <p:nvSpPr>
          <p:cNvPr id="9" name="Rectangle 8"/>
          <p:cNvSpPr/>
          <p:nvPr/>
        </p:nvSpPr>
        <p:spPr>
          <a:xfrm>
            <a:off x="5505615" y="6157351"/>
            <a:ext cx="2460930" cy="369332"/>
          </a:xfrm>
          <a:prstGeom prst="rect">
            <a:avLst/>
          </a:prstGeom>
        </p:spPr>
        <p:txBody>
          <a:bodyPr wrap="none">
            <a:spAutoFit/>
          </a:bodyPr>
          <a:lstStyle/>
          <a:p>
            <a:r>
              <a:rPr lang="en-US" dirty="0" smtClean="0">
                <a:hlinkClick r:id="rId6"/>
              </a:rPr>
              <a:t>https://circuitglobe.com</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GENERATION OF THREE PHASE </a:t>
            </a:r>
            <a:endParaRPr lang="en-US" b="1" dirty="0">
              <a:latin typeface="Casper"/>
            </a:endParaRPr>
          </a:p>
        </p:txBody>
      </p:sp>
      <p:pic>
        <p:nvPicPr>
          <p:cNvPr id="5" name="Content Placeholder 4" descr="7.png"/>
          <p:cNvPicPr>
            <a:picLocks noGrp="1" noChangeAspect="1"/>
          </p:cNvPicPr>
          <p:nvPr>
            <p:ph idx="1"/>
          </p:nvPr>
        </p:nvPicPr>
        <p:blipFill>
          <a:blip r:embed="rId2"/>
          <a:stretch>
            <a:fillRect/>
          </a:stretch>
        </p:blipFill>
        <p:spPr>
          <a:xfrm>
            <a:off x="1423853" y="1534229"/>
            <a:ext cx="8055588" cy="4473949"/>
          </a:xfrm>
        </p:spPr>
      </p:pic>
      <p:sp>
        <p:nvSpPr>
          <p:cNvPr id="4" name="Slide Number Placeholder 3"/>
          <p:cNvSpPr>
            <a:spLocks noGrp="1"/>
          </p:cNvSpPr>
          <p:nvPr>
            <p:ph type="sldNum" sz="quarter" idx="12"/>
          </p:nvPr>
        </p:nvSpPr>
        <p:spPr/>
        <p:txBody>
          <a:bodyPr/>
          <a:lstStyle/>
          <a:p>
            <a:fld id="{BDCDBBEF-AA6C-4BA6-85B2-A17D7F280E38}" type="slidenum">
              <a:rPr lang="en-US" smtClean="0"/>
              <a:pPr/>
              <a:t>35</a:t>
            </a:fld>
            <a:endParaRPr lang="en-US"/>
          </a:p>
        </p:txBody>
      </p:sp>
      <p:sp>
        <p:nvSpPr>
          <p:cNvPr id="6" name="Rectangle 5"/>
          <p:cNvSpPr/>
          <p:nvPr/>
        </p:nvSpPr>
        <p:spPr>
          <a:xfrm>
            <a:off x="5505615" y="6157351"/>
            <a:ext cx="2460930" cy="369332"/>
          </a:xfrm>
          <a:prstGeom prst="rect">
            <a:avLst/>
          </a:prstGeom>
        </p:spPr>
        <p:txBody>
          <a:bodyPr wrap="none">
            <a:spAutoFit/>
          </a:bodyPr>
          <a:lstStyle/>
          <a:p>
            <a:r>
              <a:rPr lang="en-US" dirty="0" smtClean="0">
                <a:hlinkClick r:id="rId3"/>
              </a:rPr>
              <a:t>https://circuitglobe.com</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Casper"/>
              </a:rPr>
              <a:t>TYPES OF CONNECTION</a:t>
            </a:r>
            <a:endParaRPr lang="en-US" b="1" dirty="0">
              <a:latin typeface="Casper"/>
            </a:endParaRPr>
          </a:p>
        </p:txBody>
      </p:sp>
      <p:pic>
        <p:nvPicPr>
          <p:cNvPr id="5" name="Content Placeholder 4" descr="8.png"/>
          <p:cNvPicPr>
            <a:picLocks noGrp="1" noChangeAspect="1"/>
          </p:cNvPicPr>
          <p:nvPr>
            <p:ph idx="1"/>
          </p:nvPr>
        </p:nvPicPr>
        <p:blipFill>
          <a:blip r:embed="rId2"/>
          <a:stretch>
            <a:fillRect/>
          </a:stretch>
        </p:blipFill>
        <p:spPr>
          <a:xfrm>
            <a:off x="770710" y="1737360"/>
            <a:ext cx="9993084" cy="3892731"/>
          </a:xfrm>
        </p:spPr>
      </p:pic>
      <p:sp>
        <p:nvSpPr>
          <p:cNvPr id="4" name="Slide Number Placeholder 3"/>
          <p:cNvSpPr>
            <a:spLocks noGrp="1"/>
          </p:cNvSpPr>
          <p:nvPr>
            <p:ph type="sldNum" sz="quarter" idx="12"/>
          </p:nvPr>
        </p:nvSpPr>
        <p:spPr/>
        <p:txBody>
          <a:bodyPr/>
          <a:lstStyle/>
          <a:p>
            <a:fld id="{BDCDBBEF-AA6C-4BA6-85B2-A17D7F280E38}" type="slidenum">
              <a:rPr lang="en-US" smtClean="0"/>
              <a:pPr/>
              <a:t>36</a:t>
            </a:fld>
            <a:endParaRPr lang="en-US"/>
          </a:p>
        </p:txBody>
      </p:sp>
      <p:sp>
        <p:nvSpPr>
          <p:cNvPr id="6" name="Rectangle 5"/>
          <p:cNvSpPr/>
          <p:nvPr/>
        </p:nvSpPr>
        <p:spPr>
          <a:xfrm>
            <a:off x="6531429" y="5948345"/>
            <a:ext cx="3512110" cy="369332"/>
          </a:xfrm>
          <a:prstGeom prst="rect">
            <a:avLst/>
          </a:prstGeom>
        </p:spPr>
        <p:txBody>
          <a:bodyPr wrap="square">
            <a:spAutoFit/>
          </a:bodyPr>
          <a:lstStyle/>
          <a:p>
            <a:r>
              <a:rPr lang="en-US" dirty="0" smtClean="0">
                <a:hlinkClick r:id="rId3"/>
              </a:rPr>
              <a:t>https://circuitglobe.com</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STAR CONNECTION</a:t>
            </a:r>
            <a:endParaRPr lang="en-US" b="1" dirty="0">
              <a:latin typeface="Casper"/>
            </a:endParaRPr>
          </a:p>
        </p:txBody>
      </p:sp>
      <p:pic>
        <p:nvPicPr>
          <p:cNvPr id="5" name="Content Placeholder 4" descr="9.png"/>
          <p:cNvPicPr>
            <a:picLocks noGrp="1" noChangeAspect="1"/>
          </p:cNvPicPr>
          <p:nvPr>
            <p:ph idx="1"/>
          </p:nvPr>
        </p:nvPicPr>
        <p:blipFill>
          <a:blip r:embed="rId2"/>
          <a:stretch>
            <a:fillRect/>
          </a:stretch>
        </p:blipFill>
        <p:spPr>
          <a:xfrm>
            <a:off x="940526" y="1563880"/>
            <a:ext cx="7670073" cy="4435268"/>
          </a:xfrm>
        </p:spPr>
      </p:pic>
      <p:sp>
        <p:nvSpPr>
          <p:cNvPr id="4" name="Slide Number Placeholder 3"/>
          <p:cNvSpPr>
            <a:spLocks noGrp="1"/>
          </p:cNvSpPr>
          <p:nvPr>
            <p:ph type="sldNum" sz="quarter" idx="12"/>
          </p:nvPr>
        </p:nvSpPr>
        <p:spPr/>
        <p:txBody>
          <a:bodyPr/>
          <a:lstStyle/>
          <a:p>
            <a:fld id="{BDCDBBEF-AA6C-4BA6-85B2-A17D7F280E38}" type="slidenum">
              <a:rPr lang="en-US" smtClean="0"/>
              <a:pPr/>
              <a:t>37</a:t>
            </a:fld>
            <a:endParaRPr lang="en-US"/>
          </a:p>
        </p:txBody>
      </p:sp>
      <p:sp>
        <p:nvSpPr>
          <p:cNvPr id="7" name="Rectangle 6"/>
          <p:cNvSpPr/>
          <p:nvPr/>
        </p:nvSpPr>
        <p:spPr>
          <a:xfrm>
            <a:off x="6915012" y="5856905"/>
            <a:ext cx="3430363" cy="369332"/>
          </a:xfrm>
          <a:prstGeom prst="rect">
            <a:avLst/>
          </a:prstGeom>
        </p:spPr>
        <p:txBody>
          <a:bodyPr wrap="none">
            <a:spAutoFit/>
          </a:bodyPr>
          <a:lstStyle/>
          <a:p>
            <a:r>
              <a:rPr lang="en-US" dirty="0" smtClean="0">
                <a:hlinkClick r:id="rId3"/>
              </a:rPr>
              <a:t>https://www.allaboutcircuits.com/</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sper"/>
              </a:rPr>
              <a:t>EQUATIONS OF CURRENT AND POWER IN STAR </a:t>
            </a:r>
            <a:endParaRPr lang="en-US" dirty="0">
              <a:latin typeface="Casper"/>
            </a:endParaRPr>
          </a:p>
        </p:txBody>
      </p:sp>
      <p:pic>
        <p:nvPicPr>
          <p:cNvPr id="5" name="Content Placeholder 4" descr="10.png"/>
          <p:cNvPicPr>
            <a:picLocks noGrp="1" noChangeAspect="1"/>
          </p:cNvPicPr>
          <p:nvPr>
            <p:ph idx="1"/>
          </p:nvPr>
        </p:nvPicPr>
        <p:blipFill>
          <a:blip r:embed="rId2"/>
          <a:stretch>
            <a:fillRect/>
          </a:stretch>
        </p:blipFill>
        <p:spPr>
          <a:xfrm>
            <a:off x="757646" y="1815738"/>
            <a:ext cx="9601200" cy="3200400"/>
          </a:xfrm>
        </p:spPr>
      </p:pic>
      <p:sp>
        <p:nvSpPr>
          <p:cNvPr id="4" name="Slide Number Placeholder 3"/>
          <p:cNvSpPr>
            <a:spLocks noGrp="1"/>
          </p:cNvSpPr>
          <p:nvPr>
            <p:ph type="sldNum" sz="quarter" idx="12"/>
          </p:nvPr>
        </p:nvSpPr>
        <p:spPr/>
        <p:txBody>
          <a:bodyPr/>
          <a:lstStyle/>
          <a:p>
            <a:fld id="{BDCDBBEF-AA6C-4BA6-85B2-A17D7F280E38}" type="slidenum">
              <a:rPr lang="en-US" smtClean="0"/>
              <a:pPr/>
              <a:t>38</a:t>
            </a:fld>
            <a:endParaRPr lang="en-US"/>
          </a:p>
        </p:txBody>
      </p:sp>
      <p:sp>
        <p:nvSpPr>
          <p:cNvPr id="6" name="Rectangle 5"/>
          <p:cNvSpPr/>
          <p:nvPr/>
        </p:nvSpPr>
        <p:spPr>
          <a:xfrm>
            <a:off x="7097894" y="5883031"/>
            <a:ext cx="3430363" cy="369332"/>
          </a:xfrm>
          <a:prstGeom prst="rect">
            <a:avLst/>
          </a:prstGeom>
        </p:spPr>
        <p:txBody>
          <a:bodyPr wrap="none">
            <a:spAutoFit/>
          </a:bodyPr>
          <a:lstStyle/>
          <a:p>
            <a:r>
              <a:rPr lang="en-US" dirty="0" smtClean="0">
                <a:hlinkClick r:id="rId3"/>
              </a:rPr>
              <a:t>https://www.allaboutcircuits.com/</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DELTA CONNECTION </a:t>
            </a:r>
            <a:endParaRPr lang="en-US" b="1" dirty="0">
              <a:latin typeface="Casper"/>
            </a:endParaRPr>
          </a:p>
        </p:txBody>
      </p:sp>
      <p:pic>
        <p:nvPicPr>
          <p:cNvPr id="5" name="Content Placeholder 4" descr="11.png"/>
          <p:cNvPicPr>
            <a:picLocks noGrp="1" noChangeAspect="1"/>
          </p:cNvPicPr>
          <p:nvPr>
            <p:ph idx="1"/>
          </p:nvPr>
        </p:nvPicPr>
        <p:blipFill>
          <a:blip r:embed="rId2"/>
          <a:stretch>
            <a:fillRect/>
          </a:stretch>
        </p:blipFill>
        <p:spPr>
          <a:xfrm>
            <a:off x="670233" y="1353409"/>
            <a:ext cx="10191387" cy="4830068"/>
          </a:xfrm>
        </p:spPr>
      </p:pic>
      <p:sp>
        <p:nvSpPr>
          <p:cNvPr id="4" name="Slide Number Placeholder 3"/>
          <p:cNvSpPr>
            <a:spLocks noGrp="1"/>
          </p:cNvSpPr>
          <p:nvPr>
            <p:ph type="sldNum" sz="quarter" idx="12"/>
          </p:nvPr>
        </p:nvSpPr>
        <p:spPr/>
        <p:txBody>
          <a:bodyPr/>
          <a:lstStyle/>
          <a:p>
            <a:fld id="{BDCDBBEF-AA6C-4BA6-85B2-A17D7F280E38}" type="slidenum">
              <a:rPr lang="en-US" smtClean="0"/>
              <a:pPr/>
              <a:t>39</a:t>
            </a:fld>
            <a:endParaRPr lang="en-US"/>
          </a:p>
        </p:txBody>
      </p:sp>
      <p:sp>
        <p:nvSpPr>
          <p:cNvPr id="6" name="Rectangle 5"/>
          <p:cNvSpPr/>
          <p:nvPr/>
        </p:nvSpPr>
        <p:spPr>
          <a:xfrm>
            <a:off x="7163207" y="6183477"/>
            <a:ext cx="3430363" cy="369332"/>
          </a:xfrm>
          <a:prstGeom prst="rect">
            <a:avLst/>
          </a:prstGeom>
        </p:spPr>
        <p:txBody>
          <a:bodyPr wrap="none">
            <a:spAutoFit/>
          </a:bodyPr>
          <a:lstStyle/>
          <a:p>
            <a:r>
              <a:rPr lang="en-US" dirty="0" smtClean="0">
                <a:hlinkClick r:id="rId3"/>
              </a:rPr>
              <a:t>https://www.allaboutcircuits.com/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smtClean="0">
                <a:latin typeface="Casper"/>
                <a:cs typeface="Arial" panose="020B0604020202020204" pitchFamily="34" charset="0"/>
              </a:rPr>
              <a:t>CONTENT </a:t>
            </a:r>
            <a:r>
              <a:rPr lang="en-US" dirty="0" smtClean="0">
                <a:latin typeface="Casper"/>
              </a:rPr>
              <a:t>  </a:t>
            </a:r>
            <a:endParaRPr lang="en-US" dirty="0">
              <a:latin typeface="Casper"/>
            </a:endParaRPr>
          </a:p>
        </p:txBody>
      </p:sp>
      <p:sp>
        <p:nvSpPr>
          <p:cNvPr id="3" name="Content Placeholder 2"/>
          <p:cNvSpPr>
            <a:spLocks noGrp="1"/>
          </p:cNvSpPr>
          <p:nvPr>
            <p:ph idx="1"/>
          </p:nvPr>
        </p:nvSpPr>
        <p:spPr/>
        <p:txBody>
          <a:bodyPr>
            <a:normAutofit/>
          </a:bodyPr>
          <a:lstStyle/>
          <a:p>
            <a:pPr marL="0" lvl="0" indent="0">
              <a:lnSpc>
                <a:spcPct val="100000"/>
              </a:lnSpc>
              <a:spcBef>
                <a:spcPts val="0"/>
              </a:spcBef>
              <a:buNone/>
            </a:pPr>
            <a:r>
              <a:rPr lang="en-IN" sz="1600" dirty="0">
                <a:solidFill>
                  <a:prstClr val="black"/>
                </a:solidFill>
                <a:latin typeface="Casper"/>
              </a:rPr>
              <a:t>1. </a:t>
            </a:r>
            <a:r>
              <a:rPr lang="en-IN" sz="1600" dirty="0">
                <a:solidFill>
                  <a:prstClr val="black"/>
                </a:solidFill>
                <a:latin typeface="Casper"/>
                <a:cs typeface="Times New Roman" pitchFamily="18" charset="0"/>
              </a:rPr>
              <a:t>Why electricity is important?</a:t>
            </a:r>
          </a:p>
          <a:p>
            <a:pPr marL="0" lvl="0" indent="0">
              <a:lnSpc>
                <a:spcPct val="100000"/>
              </a:lnSpc>
              <a:spcBef>
                <a:spcPts val="0"/>
              </a:spcBef>
              <a:buNone/>
            </a:pPr>
            <a:r>
              <a:rPr lang="en-IN" sz="1600" dirty="0">
                <a:solidFill>
                  <a:prstClr val="black"/>
                </a:solidFill>
                <a:latin typeface="Casper"/>
                <a:cs typeface="Times New Roman" pitchFamily="18" charset="0"/>
              </a:rPr>
              <a:t>2. Electrical Current and Potential difference </a:t>
            </a:r>
          </a:p>
          <a:p>
            <a:pPr marL="0" lvl="0" indent="0">
              <a:lnSpc>
                <a:spcPct val="100000"/>
              </a:lnSpc>
              <a:spcBef>
                <a:spcPts val="0"/>
              </a:spcBef>
              <a:buNone/>
            </a:pPr>
            <a:r>
              <a:rPr lang="en-IN" sz="1600" dirty="0">
                <a:solidFill>
                  <a:prstClr val="black"/>
                </a:solidFill>
                <a:latin typeface="Casper"/>
                <a:cs typeface="Times New Roman" pitchFamily="18" charset="0"/>
              </a:rPr>
              <a:t>3. How potential difference results in current?</a:t>
            </a:r>
          </a:p>
          <a:p>
            <a:pPr marL="0" lvl="0" indent="0">
              <a:lnSpc>
                <a:spcPct val="100000"/>
              </a:lnSpc>
              <a:spcBef>
                <a:spcPts val="0"/>
              </a:spcBef>
              <a:buNone/>
            </a:pPr>
            <a:r>
              <a:rPr lang="en-IN" sz="1600" dirty="0">
                <a:solidFill>
                  <a:prstClr val="black"/>
                </a:solidFill>
                <a:latin typeface="Casper"/>
                <a:cs typeface="Times New Roman" pitchFamily="18" charset="0"/>
              </a:rPr>
              <a:t>4. Sources of potential difference  in Electrical </a:t>
            </a:r>
            <a:r>
              <a:rPr lang="en-IN" sz="1600" dirty="0" err="1">
                <a:solidFill>
                  <a:prstClr val="black"/>
                </a:solidFill>
                <a:latin typeface="Casper"/>
                <a:cs typeface="Times New Roman" pitchFamily="18" charset="0"/>
              </a:rPr>
              <a:t>Engg</a:t>
            </a:r>
            <a:r>
              <a:rPr lang="en-IN" sz="1600" dirty="0">
                <a:solidFill>
                  <a:prstClr val="black"/>
                </a:solidFill>
                <a:latin typeface="Casper"/>
                <a:cs typeface="Times New Roman" pitchFamily="18" charset="0"/>
              </a:rPr>
              <a:t>.</a:t>
            </a:r>
          </a:p>
          <a:p>
            <a:pPr marL="0" lvl="0" indent="0">
              <a:lnSpc>
                <a:spcPct val="100000"/>
              </a:lnSpc>
              <a:spcBef>
                <a:spcPts val="0"/>
              </a:spcBef>
              <a:buNone/>
            </a:pPr>
            <a:r>
              <a:rPr lang="en-IN" sz="1600" dirty="0">
                <a:solidFill>
                  <a:prstClr val="black"/>
                </a:solidFill>
                <a:latin typeface="Casper"/>
                <a:cs typeface="Times New Roman" pitchFamily="18" charset="0"/>
              </a:rPr>
              <a:t>5. Relationship between potential difference and current</a:t>
            </a:r>
          </a:p>
          <a:p>
            <a:pPr marL="0" lvl="0" indent="0">
              <a:lnSpc>
                <a:spcPct val="100000"/>
              </a:lnSpc>
              <a:spcBef>
                <a:spcPts val="0"/>
              </a:spcBef>
              <a:buNone/>
            </a:pPr>
            <a:r>
              <a:rPr lang="en-IN" sz="1600" dirty="0">
                <a:solidFill>
                  <a:prstClr val="black"/>
                </a:solidFill>
                <a:latin typeface="Casper"/>
                <a:cs typeface="Times New Roman" pitchFamily="18" charset="0"/>
              </a:rPr>
              <a:t>6. Concept of resistance and Ohms Law</a:t>
            </a:r>
          </a:p>
          <a:p>
            <a:pPr marL="0" lvl="0" indent="0">
              <a:lnSpc>
                <a:spcPct val="100000"/>
              </a:lnSpc>
              <a:spcBef>
                <a:spcPts val="0"/>
              </a:spcBef>
              <a:buNone/>
            </a:pPr>
            <a:r>
              <a:rPr lang="en-IN" sz="1600" dirty="0">
                <a:solidFill>
                  <a:prstClr val="black"/>
                </a:solidFill>
                <a:latin typeface="Casper"/>
                <a:cs typeface="Times New Roman" pitchFamily="18" charset="0"/>
              </a:rPr>
              <a:t>7. Advantages of AC over DC</a:t>
            </a:r>
          </a:p>
          <a:p>
            <a:pPr marL="0" lvl="0" indent="0">
              <a:lnSpc>
                <a:spcPct val="100000"/>
              </a:lnSpc>
              <a:spcBef>
                <a:spcPts val="0"/>
              </a:spcBef>
              <a:buNone/>
            </a:pPr>
            <a:r>
              <a:rPr lang="en-IN" sz="1600" dirty="0">
                <a:solidFill>
                  <a:prstClr val="black"/>
                </a:solidFill>
                <a:latin typeface="Casper"/>
                <a:cs typeface="Times New Roman" pitchFamily="18" charset="0"/>
              </a:rPr>
              <a:t>8. Generation of AC</a:t>
            </a:r>
          </a:p>
          <a:p>
            <a:pPr marL="0" lvl="0" indent="0">
              <a:lnSpc>
                <a:spcPct val="100000"/>
              </a:lnSpc>
              <a:spcBef>
                <a:spcPts val="0"/>
              </a:spcBef>
              <a:buNone/>
            </a:pPr>
            <a:r>
              <a:rPr lang="en-IN" sz="1600" dirty="0">
                <a:solidFill>
                  <a:prstClr val="black"/>
                </a:solidFill>
                <a:latin typeface="Casper"/>
                <a:cs typeface="Times New Roman" pitchFamily="18" charset="0"/>
              </a:rPr>
              <a:t>9.Features of AC</a:t>
            </a:r>
          </a:p>
          <a:p>
            <a:pPr marL="0" lvl="0" indent="0">
              <a:lnSpc>
                <a:spcPct val="100000"/>
              </a:lnSpc>
              <a:spcBef>
                <a:spcPts val="0"/>
              </a:spcBef>
              <a:buNone/>
            </a:pPr>
            <a:r>
              <a:rPr lang="en-IN" sz="1600" dirty="0">
                <a:solidFill>
                  <a:prstClr val="black"/>
                </a:solidFill>
                <a:latin typeface="Casper"/>
                <a:cs typeface="Times New Roman" pitchFamily="18" charset="0"/>
              </a:rPr>
              <a:t>10. Summary</a:t>
            </a:r>
          </a:p>
          <a:p>
            <a:pPr marL="0" lvl="0" indent="0">
              <a:lnSpc>
                <a:spcPct val="100000"/>
              </a:lnSpc>
              <a:spcBef>
                <a:spcPts val="0"/>
              </a:spcBef>
              <a:buNone/>
            </a:pPr>
            <a:r>
              <a:rPr lang="en-IN" sz="1600" dirty="0">
                <a:solidFill>
                  <a:prstClr val="black"/>
                </a:solidFill>
                <a:latin typeface="Casper"/>
                <a:cs typeface="Times New Roman" pitchFamily="18" charset="0"/>
              </a:rPr>
              <a:t>11. Application areas of electricity.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REALTIONSHIP OF CURRENT AND POWER IN DELTA CONNECTION </a:t>
            </a:r>
            <a:endParaRPr lang="en-US" b="1" dirty="0">
              <a:latin typeface="Casper"/>
            </a:endParaRPr>
          </a:p>
        </p:txBody>
      </p:sp>
      <p:pic>
        <p:nvPicPr>
          <p:cNvPr id="5" name="Content Placeholder 4" descr="12.png"/>
          <p:cNvPicPr>
            <a:picLocks noGrp="1" noChangeAspect="1"/>
          </p:cNvPicPr>
          <p:nvPr>
            <p:ph idx="1"/>
          </p:nvPr>
        </p:nvPicPr>
        <p:blipFill>
          <a:blip r:embed="rId2"/>
          <a:stretch>
            <a:fillRect/>
          </a:stretch>
        </p:blipFill>
        <p:spPr>
          <a:xfrm>
            <a:off x="953589" y="1854927"/>
            <a:ext cx="9157062" cy="4092946"/>
          </a:xfrm>
        </p:spPr>
      </p:pic>
      <p:sp>
        <p:nvSpPr>
          <p:cNvPr id="4" name="Slide Number Placeholder 3"/>
          <p:cNvSpPr>
            <a:spLocks noGrp="1"/>
          </p:cNvSpPr>
          <p:nvPr>
            <p:ph type="sldNum" sz="quarter" idx="12"/>
          </p:nvPr>
        </p:nvSpPr>
        <p:spPr/>
        <p:txBody>
          <a:bodyPr/>
          <a:lstStyle/>
          <a:p>
            <a:fld id="{BDCDBBEF-AA6C-4BA6-85B2-A17D7F280E38}" type="slidenum">
              <a:rPr lang="en-US" smtClean="0"/>
              <a:pPr/>
              <a:t>40</a:t>
            </a:fld>
            <a:endParaRPr lang="en-US"/>
          </a:p>
        </p:txBody>
      </p:sp>
      <p:sp>
        <p:nvSpPr>
          <p:cNvPr id="6" name="Rectangle 5"/>
          <p:cNvSpPr/>
          <p:nvPr/>
        </p:nvSpPr>
        <p:spPr>
          <a:xfrm>
            <a:off x="6666818" y="6026723"/>
            <a:ext cx="3430363" cy="369332"/>
          </a:xfrm>
          <a:prstGeom prst="rect">
            <a:avLst/>
          </a:prstGeom>
        </p:spPr>
        <p:txBody>
          <a:bodyPr wrap="none">
            <a:spAutoFit/>
          </a:bodyPr>
          <a:lstStyle/>
          <a:p>
            <a:r>
              <a:rPr lang="en-US" dirty="0" smtClean="0">
                <a:hlinkClick r:id="rId3"/>
              </a:rPr>
              <a:t>https://www.allaboutcircuits.com/</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ASSESSMENT PATTERN</a:t>
            </a:r>
            <a:endParaRPr lang="en-US" b="1" dirty="0">
              <a:latin typeface="Casper"/>
            </a:endParaRPr>
          </a:p>
        </p:txBody>
      </p:sp>
      <p:graphicFrame>
        <p:nvGraphicFramePr>
          <p:cNvPr id="5" name="Content Placeholder 4"/>
          <p:cNvGraphicFramePr>
            <a:graphicFrameLocks noGrp="1"/>
          </p:cNvGraphicFramePr>
          <p:nvPr>
            <p:ph idx="1"/>
          </p:nvPr>
        </p:nvGraphicFramePr>
        <p:xfrm>
          <a:off x="838200" y="1825625"/>
          <a:ext cx="10515600" cy="2737666"/>
        </p:xfrm>
        <a:graphic>
          <a:graphicData uri="http://schemas.openxmlformats.org/drawingml/2006/table">
            <a:tbl>
              <a:tblPr firstRow="1" bandRow="1">
                <a:tableStyleId>{5C22544A-7EE6-4342-B048-85BDC9FD1C3A}</a:tableStyleId>
              </a:tblPr>
              <a:tblGrid>
                <a:gridCol w="3505200"/>
                <a:gridCol w="3505200"/>
                <a:gridCol w="3505200"/>
              </a:tblGrid>
              <a:tr h="512626">
                <a:tc>
                  <a:txBody>
                    <a:bodyPr/>
                    <a:lstStyle/>
                    <a:p>
                      <a:r>
                        <a:rPr lang="en-US" dirty="0" smtClean="0"/>
                        <a:t>S.NO</a:t>
                      </a:r>
                      <a:endParaRPr lang="en-US" dirty="0"/>
                    </a:p>
                  </a:txBody>
                  <a:tcPr/>
                </a:tc>
                <a:tc>
                  <a:txBody>
                    <a:bodyPr/>
                    <a:lstStyle/>
                    <a:p>
                      <a:r>
                        <a:rPr lang="en-US" dirty="0" smtClean="0"/>
                        <a:t>ELEMENT</a:t>
                      </a:r>
                      <a:endParaRPr lang="en-US" dirty="0"/>
                    </a:p>
                  </a:txBody>
                  <a:tcPr/>
                </a:tc>
                <a:tc>
                  <a:txBody>
                    <a:bodyPr/>
                    <a:lstStyle/>
                    <a:p>
                      <a:r>
                        <a:rPr lang="en-US" dirty="0" smtClean="0"/>
                        <a:t>MARKS</a:t>
                      </a:r>
                      <a:endParaRPr lang="en-US" dirty="0"/>
                    </a:p>
                  </a:txBody>
                  <a:tcPr/>
                </a:tc>
              </a:tr>
              <a:tr h="370840">
                <a:tc>
                  <a:txBody>
                    <a:bodyPr/>
                    <a:lstStyle/>
                    <a:p>
                      <a:r>
                        <a:rPr lang="en-US" dirty="0" smtClean="0"/>
                        <a:t>1.</a:t>
                      </a:r>
                    </a:p>
                  </a:txBody>
                  <a:tcPr/>
                </a:tc>
                <a:tc>
                  <a:txBody>
                    <a:bodyPr/>
                    <a:lstStyle/>
                    <a:p>
                      <a:r>
                        <a:rPr lang="en-US" dirty="0" smtClean="0"/>
                        <a:t>MST-1</a:t>
                      </a:r>
                      <a:endParaRPr lang="en-US" dirty="0"/>
                    </a:p>
                  </a:txBody>
                  <a:tcPr/>
                </a:tc>
                <a:tc>
                  <a:txBody>
                    <a:bodyPr/>
                    <a:lstStyle/>
                    <a:p>
                      <a:r>
                        <a:rPr lang="en-US" dirty="0" smtClean="0"/>
                        <a:t>36</a:t>
                      </a:r>
                      <a:endParaRPr lang="en-US" dirty="0"/>
                    </a:p>
                  </a:txBody>
                  <a:tcPr/>
                </a:tc>
              </a:tr>
              <a:tr h="370840">
                <a:tc>
                  <a:txBody>
                    <a:bodyPr/>
                    <a:lstStyle/>
                    <a:p>
                      <a:r>
                        <a:rPr lang="en-US" dirty="0" smtClean="0"/>
                        <a:t>2.</a:t>
                      </a:r>
                      <a:endParaRPr lang="en-US" dirty="0"/>
                    </a:p>
                  </a:txBody>
                  <a:tcPr/>
                </a:tc>
                <a:tc>
                  <a:txBody>
                    <a:bodyPr/>
                    <a:lstStyle/>
                    <a:p>
                      <a:r>
                        <a:rPr lang="en-US" dirty="0" smtClean="0"/>
                        <a:t>MST-2</a:t>
                      </a:r>
                      <a:endParaRPr lang="en-US" dirty="0"/>
                    </a:p>
                  </a:txBody>
                  <a:tcPr/>
                </a:tc>
                <a:tc>
                  <a:txBody>
                    <a:bodyPr/>
                    <a:lstStyle/>
                    <a:p>
                      <a:r>
                        <a:rPr lang="en-US" dirty="0" smtClean="0"/>
                        <a:t>36</a:t>
                      </a:r>
                      <a:endParaRPr lang="en-US" dirty="0"/>
                    </a:p>
                  </a:txBody>
                  <a:tcPr/>
                </a:tc>
              </a:tr>
              <a:tr h="370840">
                <a:tc>
                  <a:txBody>
                    <a:bodyPr/>
                    <a:lstStyle/>
                    <a:p>
                      <a:r>
                        <a:rPr lang="en-US" dirty="0" smtClean="0"/>
                        <a:t>3.</a:t>
                      </a:r>
                      <a:endParaRPr lang="en-US" dirty="0"/>
                    </a:p>
                  </a:txBody>
                  <a:tcPr/>
                </a:tc>
                <a:tc>
                  <a:txBody>
                    <a:bodyPr/>
                    <a:lstStyle/>
                    <a:p>
                      <a:r>
                        <a:rPr lang="en-US" dirty="0" smtClean="0"/>
                        <a:t>ASSIGNMENT(1+2+3)</a:t>
                      </a:r>
                      <a:endParaRPr lang="en-US" dirty="0"/>
                    </a:p>
                  </a:txBody>
                  <a:tcPr/>
                </a:tc>
                <a:tc>
                  <a:txBody>
                    <a:bodyPr/>
                    <a:lstStyle/>
                    <a:p>
                      <a:r>
                        <a:rPr lang="en-US" dirty="0" smtClean="0"/>
                        <a:t>12</a:t>
                      </a:r>
                      <a:endParaRPr lang="en-US" dirty="0"/>
                    </a:p>
                  </a:txBody>
                  <a:tcPr/>
                </a:tc>
              </a:tr>
              <a:tr h="370840">
                <a:tc>
                  <a:txBody>
                    <a:bodyPr/>
                    <a:lstStyle/>
                    <a:p>
                      <a:r>
                        <a:rPr lang="en-US" dirty="0" smtClean="0"/>
                        <a:t>4.</a:t>
                      </a:r>
                      <a:endParaRPr lang="en-US" dirty="0"/>
                    </a:p>
                  </a:txBody>
                  <a:tcPr/>
                </a:tc>
                <a:tc>
                  <a:txBody>
                    <a:bodyPr/>
                    <a:lstStyle/>
                    <a:p>
                      <a:r>
                        <a:rPr lang="en-US" dirty="0" smtClean="0"/>
                        <a:t>SURPRISE</a:t>
                      </a:r>
                      <a:r>
                        <a:rPr lang="en-US" baseline="0" dirty="0" smtClean="0"/>
                        <a:t> TEST </a:t>
                      </a:r>
                      <a:endParaRPr lang="en-US" dirty="0"/>
                    </a:p>
                  </a:txBody>
                  <a:tcPr/>
                </a:tc>
                <a:tc>
                  <a:txBody>
                    <a:bodyPr/>
                    <a:lstStyle/>
                    <a:p>
                      <a:r>
                        <a:rPr lang="en-US" dirty="0" smtClean="0"/>
                        <a:t>9</a:t>
                      </a:r>
                      <a:endParaRPr lang="en-US" dirty="0"/>
                    </a:p>
                  </a:txBody>
                  <a:tcPr/>
                </a:tc>
              </a:tr>
              <a:tr h="370840">
                <a:tc>
                  <a:txBody>
                    <a:bodyPr/>
                    <a:lstStyle/>
                    <a:p>
                      <a:r>
                        <a:rPr lang="en-US" dirty="0" smtClean="0"/>
                        <a:t>9</a:t>
                      </a:r>
                      <a:endParaRPr lang="en-US" dirty="0"/>
                    </a:p>
                  </a:txBody>
                  <a:tcPr/>
                </a:tc>
                <a:tc>
                  <a:txBody>
                    <a:bodyPr/>
                    <a:lstStyle/>
                    <a:p>
                      <a:r>
                        <a:rPr lang="en-US" dirty="0" smtClean="0"/>
                        <a:t>TUTORIAL TEST</a:t>
                      </a:r>
                      <a:endParaRPr lang="en-US" dirty="0"/>
                    </a:p>
                  </a:txBody>
                  <a:tcPr/>
                </a:tc>
                <a:tc>
                  <a:txBody>
                    <a:bodyPr/>
                    <a:lstStyle/>
                    <a:p>
                      <a:r>
                        <a:rPr lang="en-US" dirty="0" smtClean="0"/>
                        <a:t>9</a:t>
                      </a:r>
                      <a:endParaRPr lang="en-US" dirty="0"/>
                    </a:p>
                  </a:txBody>
                  <a:tcPr/>
                </a:tc>
              </a:tr>
              <a:tr h="370840">
                <a:tc>
                  <a:txBody>
                    <a:bodyPr/>
                    <a:lstStyle/>
                    <a:p>
                      <a:r>
                        <a:rPr lang="en-US" dirty="0" smtClean="0"/>
                        <a:t>6.</a:t>
                      </a:r>
                      <a:endParaRPr lang="en-US" dirty="0"/>
                    </a:p>
                  </a:txBody>
                  <a:tcPr/>
                </a:tc>
                <a:tc>
                  <a:txBody>
                    <a:bodyPr/>
                    <a:lstStyle/>
                    <a:p>
                      <a:r>
                        <a:rPr lang="en-US" dirty="0" smtClean="0"/>
                        <a:t>QUIZ</a:t>
                      </a:r>
                      <a:endParaRPr lang="en-US" dirty="0"/>
                    </a:p>
                  </a:txBody>
                  <a:tcPr/>
                </a:tc>
                <a:tc>
                  <a:txBody>
                    <a:bodyPr/>
                    <a:lstStyle/>
                    <a:p>
                      <a:r>
                        <a:rPr lang="en-US" dirty="0" smtClean="0"/>
                        <a:t>12</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BDCDBBEF-AA6C-4BA6-85B2-A17D7F280E38}"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Casper"/>
              </a:rPr>
              <a:t>APPLICATIONS</a:t>
            </a:r>
            <a:endParaRPr lang="en-US" b="1" dirty="0">
              <a:latin typeface="Casper"/>
            </a:endParaRPr>
          </a:p>
        </p:txBody>
      </p:sp>
      <p:sp>
        <p:nvSpPr>
          <p:cNvPr id="3" name="Content Placeholder 2"/>
          <p:cNvSpPr>
            <a:spLocks noGrp="1"/>
          </p:cNvSpPr>
          <p:nvPr>
            <p:ph idx="1"/>
          </p:nvPr>
        </p:nvSpPr>
        <p:spPr/>
        <p:txBody>
          <a:bodyPr>
            <a:normAutofit/>
          </a:bodyPr>
          <a:lstStyle/>
          <a:p>
            <a:r>
              <a:rPr lang="en-US" sz="1600" dirty="0" smtClean="0">
                <a:latin typeface="Casper"/>
              </a:rPr>
              <a:t>In DC circuits, electricity flows in constant direction with a fixed polarity that doesn’t vary with time. A DC Circuit uses steady </a:t>
            </a:r>
            <a:r>
              <a:rPr lang="en-US" sz="1600" dirty="0" smtClean="0">
                <a:latin typeface="Casper"/>
                <a:hlinkClick r:id="rId2"/>
              </a:rPr>
              <a:t>current component</a:t>
            </a:r>
            <a:r>
              <a:rPr lang="en-US" sz="1600" dirty="0" smtClean="0">
                <a:latin typeface="Casper"/>
              </a:rPr>
              <a:t>s like resistors and resistor combinations; transient components like inductors and capacitors; indicating meters like moving coil voltmeters and ammeters; power supply battery sources, and so on.</a:t>
            </a:r>
          </a:p>
          <a:p>
            <a:r>
              <a:rPr lang="en-US" sz="1600" dirty="0" smtClean="0">
                <a:latin typeface="Casper"/>
              </a:rPr>
              <a:t>For analyzing these circuits, different tools like ohms law, voltage and current laws like KCL, KVL.</a:t>
            </a:r>
          </a:p>
          <a:p>
            <a:r>
              <a:rPr lang="en-US" sz="1600" dirty="0" smtClean="0">
                <a:latin typeface="Casper"/>
              </a:rPr>
              <a:t>AC circuit behavior can also be analyzed by combining the above circuits like RL, RC and </a:t>
            </a:r>
            <a:r>
              <a:rPr lang="en-US" sz="1600" dirty="0" smtClean="0">
                <a:latin typeface="Casper"/>
                <a:hlinkClick r:id="rId3"/>
              </a:rPr>
              <a:t>RLC circuits</a:t>
            </a:r>
            <a:r>
              <a:rPr lang="en-US" sz="1600" dirty="0" smtClean="0">
                <a:latin typeface="Casper"/>
              </a:rPr>
              <a:t> in series as well as in parallel combinations. And also the equations and formulas of the above circuits are exempted in this article to reduce the complexity, but the overall idea is to give a basic concept about the electrical circuits.</a:t>
            </a:r>
          </a:p>
          <a:p>
            <a:r>
              <a:rPr lang="en-US" sz="1600" dirty="0" smtClean="0">
                <a:latin typeface="Casper"/>
              </a:rPr>
              <a:t>How to use intuition to describe the approximate time and frequency behavior of second-order circuits containing energy storage elements (capacitors and inductors)</a:t>
            </a:r>
          </a:p>
          <a:p>
            <a:pPr>
              <a:buNone/>
            </a:pPr>
            <a:endParaRPr lang="en-US" sz="1600"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REFRENCES</a:t>
            </a:r>
            <a:endParaRPr lang="en-US" b="1" dirty="0">
              <a:latin typeface="Casper"/>
            </a:endParaRPr>
          </a:p>
        </p:txBody>
      </p:sp>
      <p:sp>
        <p:nvSpPr>
          <p:cNvPr id="3" name="Content Placeholder 2"/>
          <p:cNvSpPr>
            <a:spLocks noGrp="1"/>
          </p:cNvSpPr>
          <p:nvPr>
            <p:ph idx="1"/>
          </p:nvPr>
        </p:nvSpPr>
        <p:spPr/>
        <p:txBody>
          <a:bodyPr/>
          <a:lstStyle/>
          <a:p>
            <a:r>
              <a:rPr lang="en-US" sz="1600" dirty="0" smtClean="0">
                <a:latin typeface="Casper"/>
                <a:hlinkClick r:id="rId2"/>
              </a:rPr>
              <a:t>https://library.automationdirect.com/basic-electrical-theory/</a:t>
            </a:r>
            <a:endParaRPr lang="en-US" sz="1600" dirty="0" smtClean="0">
              <a:latin typeface="Casper"/>
            </a:endParaRPr>
          </a:p>
          <a:p>
            <a:r>
              <a:rPr lang="fr-FR" sz="1600" dirty="0" err="1" smtClean="0">
                <a:solidFill>
                  <a:srgbClr val="0070C0"/>
                </a:solidFill>
                <a:latin typeface="Casper"/>
              </a:rPr>
              <a:t>fig</a:t>
            </a:r>
            <a:r>
              <a:rPr lang="fr-FR" sz="1600" dirty="0" smtClean="0">
                <a:solidFill>
                  <a:srgbClr val="0070C0"/>
                </a:solidFill>
                <a:latin typeface="Casper"/>
              </a:rPr>
              <a:t>:-https://www.howequipmentworks.com/electricity_basics/</a:t>
            </a:r>
          </a:p>
          <a:p>
            <a:r>
              <a:rPr lang="en-US" sz="1600" dirty="0" smtClean="0">
                <a:latin typeface="Casper"/>
                <a:hlinkClick r:id="rId3"/>
              </a:rPr>
              <a:t>https://www.tutorialspoint.com/network_theory/network_theory_active_elements.htm</a:t>
            </a:r>
            <a:endParaRPr lang="en-US" sz="1600" dirty="0" smtClean="0">
              <a:latin typeface="Casper"/>
            </a:endParaRPr>
          </a:p>
          <a:p>
            <a:endParaRPr lang="en-IN" sz="1600" dirty="0" smtClean="0">
              <a:solidFill>
                <a:srgbClr val="0070C0"/>
              </a:solidFill>
              <a:latin typeface="Casper"/>
            </a:endParaRPr>
          </a:p>
          <a:p>
            <a:r>
              <a:rPr lang="fr-FR" sz="1600" dirty="0" smtClean="0">
                <a:solidFill>
                  <a:srgbClr val="0070C0"/>
                </a:solidFill>
                <a:latin typeface="Casper"/>
                <a:hlinkClick r:id="rId4"/>
              </a:rPr>
              <a:t>https://www.howequipmentworks.com/electricity_basics</a:t>
            </a:r>
            <a:endParaRPr lang="fr-FR" sz="1600" dirty="0" smtClean="0">
              <a:solidFill>
                <a:srgbClr val="0070C0"/>
              </a:solidFill>
              <a:latin typeface="Casper"/>
            </a:endParaRPr>
          </a:p>
          <a:p>
            <a:r>
              <a:rPr lang="en-US" sz="1600" dirty="0" smtClean="0">
                <a:solidFill>
                  <a:srgbClr val="0070C0"/>
                </a:solidFill>
                <a:latin typeface="Casper"/>
              </a:rPr>
              <a:t>https://notes.tyrocity.com/</a:t>
            </a:r>
          </a:p>
          <a:p>
            <a:endParaRPr lang="en-US" sz="1600" dirty="0" smtClean="0">
              <a:solidFill>
                <a:srgbClr val="0070C0"/>
              </a:solidFill>
              <a:latin typeface="Casper"/>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9255" name="CorelDRAW" r:id="rId3" imgW="2169000" imgH="2169360" progId="">
                    <p:embed/>
                  </p:oleObj>
                </mc:Choice>
                <mc:Fallback>
                  <p:oleObj name="CorelDRAW" r:id="rId3" imgW="2169000" imgH="2169360" progId="">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3007298" cy="646331"/>
          </a:xfrm>
          <a:prstGeom prst="rect">
            <a:avLst/>
          </a:prstGeom>
        </p:spPr>
        <p:txBody>
          <a:bodyPr wrap="non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a:t>
            </a:r>
            <a:r>
              <a:rPr lang="en-US" dirty="0" smtClean="0">
                <a:latin typeface="Casper" panose="02000506000000020004" pitchFamily="2" charset="0"/>
                <a:cs typeface="Segoe UI" panose="020B0502040204020203" pitchFamily="34" charset="0"/>
              </a:rPr>
              <a:t>Manjeet.e7825@cumail.in</a:t>
            </a:r>
            <a:endParaRPr lang="en-US" dirty="0"/>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b="1" dirty="0">
                <a:solidFill>
                  <a:schemeClr val="tx1">
                    <a:lumMod val="75000"/>
                    <a:lumOff val="25000"/>
                  </a:schemeClr>
                </a:solidFill>
                <a:latin typeface="Casper"/>
              </a:rPr>
              <a:t>Why electricity is </a:t>
            </a:r>
            <a:r>
              <a:rPr lang="en-IN" b="1" dirty="0" smtClean="0">
                <a:solidFill>
                  <a:schemeClr val="tx1">
                    <a:lumMod val="75000"/>
                    <a:lumOff val="25000"/>
                  </a:schemeClr>
                </a:solidFill>
                <a:latin typeface="Casper"/>
              </a:rPr>
              <a:t>important.</a:t>
            </a:r>
            <a:endParaRPr lang="en-IN" b="1" dirty="0">
              <a:solidFill>
                <a:schemeClr val="tx1">
                  <a:lumMod val="75000"/>
                  <a:lumOff val="25000"/>
                </a:schemeClr>
              </a:solidFill>
              <a:latin typeface="Casper"/>
            </a:endParaRPr>
          </a:p>
        </p:txBody>
      </p:sp>
      <p:sp>
        <p:nvSpPr>
          <p:cNvPr id="3" name="Content Placeholder 2"/>
          <p:cNvSpPr>
            <a:spLocks noGrp="1"/>
          </p:cNvSpPr>
          <p:nvPr>
            <p:ph idx="1"/>
          </p:nvPr>
        </p:nvSpPr>
        <p:spPr/>
        <p:txBody>
          <a:bodyPr>
            <a:normAutofit/>
          </a:bodyPr>
          <a:lstStyle/>
          <a:p>
            <a:pPr marL="342900" indent="-342900"/>
            <a:r>
              <a:rPr lang="en-IN" sz="1600" b="1" dirty="0">
                <a:latin typeface="Casper"/>
                <a:cs typeface="Times New Roman" pitchFamily="18" charset="0"/>
              </a:rPr>
              <a:t>ELECTRICITY IS EVERYWHERE. </a:t>
            </a:r>
          </a:p>
          <a:p>
            <a:r>
              <a:rPr lang="en-IN" sz="1600" dirty="0">
                <a:latin typeface="Casper"/>
              </a:rPr>
              <a:t>There are billions of electrons flowing all around you : </a:t>
            </a:r>
          </a:p>
          <a:p>
            <a:r>
              <a:rPr lang="en-IN" sz="1600" dirty="0">
                <a:latin typeface="Casper"/>
              </a:rPr>
              <a:t>in corridor and room lights, television monitors , oscilloscopes , ventilator controls</a:t>
            </a:r>
            <a:r>
              <a:rPr lang="en-IN" sz="1600" dirty="0" smtClean="0">
                <a:latin typeface="Casper"/>
              </a:rPr>
              <a:t>, </a:t>
            </a:r>
            <a:r>
              <a:rPr lang="en-IN" sz="1600" dirty="0">
                <a:latin typeface="Casper"/>
              </a:rPr>
              <a:t>the computer screen and so on</a:t>
            </a:r>
            <a:r>
              <a:rPr lang="en-IN" sz="1600" dirty="0" smtClean="0">
                <a:latin typeface="Casper"/>
              </a:rPr>
              <a:t>.</a:t>
            </a:r>
            <a:endParaRPr lang="en-IN" sz="1600" dirty="0">
              <a:latin typeface="Casper"/>
            </a:endParaRPr>
          </a:p>
          <a:p>
            <a:r>
              <a:rPr lang="en-IN" sz="1600" dirty="0">
                <a:latin typeface="Casper"/>
              </a:rPr>
              <a:t>Video in next slide gives a glimpse how electricity is imp. In our </a:t>
            </a:r>
            <a:r>
              <a:rPr lang="en-IN" sz="1600" dirty="0" smtClean="0">
                <a:latin typeface="Casper"/>
              </a:rPr>
              <a:t>lives</a:t>
            </a:r>
            <a:r>
              <a:rPr lang="en-IN" sz="1600" dirty="0">
                <a:latin typeface="Casper"/>
              </a:rPr>
              <a: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604911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lumMod val="75000"/>
                    <a:lumOff val="25000"/>
                  </a:schemeClr>
                </a:solidFill>
                <a:latin typeface="Casper"/>
                <a:cs typeface="Times New Roman" pitchFamily="18" charset="0"/>
              </a:rPr>
              <a:t>Electric Current</a:t>
            </a:r>
            <a:endParaRPr lang="en-IN" dirty="0">
              <a:solidFill>
                <a:schemeClr val="tx1">
                  <a:lumMod val="75000"/>
                  <a:lumOff val="25000"/>
                </a:schemeClr>
              </a:solidFill>
              <a:latin typeface="Casper"/>
            </a:endParaRPr>
          </a:p>
        </p:txBody>
      </p:sp>
      <p:sp>
        <p:nvSpPr>
          <p:cNvPr id="3" name="Content Placeholder 2"/>
          <p:cNvSpPr>
            <a:spLocks noGrp="1"/>
          </p:cNvSpPr>
          <p:nvPr>
            <p:ph idx="1"/>
          </p:nvPr>
        </p:nvSpPr>
        <p:spPr/>
        <p:txBody>
          <a:bodyPr/>
          <a:lstStyle/>
          <a:p>
            <a:pPr algn="just">
              <a:buNone/>
            </a:pPr>
            <a:r>
              <a:rPr lang="en-IN" sz="1600" dirty="0" smtClean="0">
                <a:latin typeface="Casper"/>
                <a:cs typeface="Times New Roman" pitchFamily="18" charset="0"/>
              </a:rPr>
              <a:t>   Let </a:t>
            </a:r>
            <a:r>
              <a:rPr lang="en-IN" sz="1600" dirty="0">
                <a:latin typeface="Casper"/>
                <a:cs typeface="Times New Roman" pitchFamily="18" charset="0"/>
              </a:rPr>
              <a:t>us start by explaining what electric current is</a:t>
            </a:r>
          </a:p>
          <a:p>
            <a:pPr algn="just">
              <a:buNone/>
            </a:pPr>
            <a:r>
              <a:rPr lang="en-IN" sz="1600" dirty="0">
                <a:latin typeface="Casper"/>
              </a:rPr>
              <a:t>   When we say that an electrical “current” is flowing, what is </a:t>
            </a:r>
            <a:r>
              <a:rPr lang="en-IN" sz="1600" dirty="0" smtClean="0">
                <a:latin typeface="Casper"/>
              </a:rPr>
              <a:t>it </a:t>
            </a:r>
            <a:r>
              <a:rPr lang="en-IN" sz="1600" dirty="0">
                <a:latin typeface="Casper"/>
              </a:rPr>
              <a:t>that is actually flowing ? Current is the flow of electrons. Electrons can be thought of as negatively charged “particles”. The movement of these electrons is called current</a:t>
            </a:r>
            <a:r>
              <a:rPr lang="en-IN" sz="1600" dirty="0" smtClean="0">
                <a:latin typeface="Casper"/>
              </a:rPr>
              <a:t>.</a:t>
            </a:r>
            <a:endParaRPr lang="en-IN" sz="1600"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6" name="Picture 5"/>
          <p:cNvPicPr>
            <a:picLocks noChangeAspect="1"/>
          </p:cNvPicPr>
          <p:nvPr/>
        </p:nvPicPr>
        <p:blipFill>
          <a:blip r:embed="rId2"/>
          <a:stretch>
            <a:fillRect/>
          </a:stretch>
        </p:blipFill>
        <p:spPr>
          <a:xfrm>
            <a:off x="2063932" y="2717072"/>
            <a:ext cx="7790186" cy="2638699"/>
          </a:xfrm>
          <a:prstGeom prst="rect">
            <a:avLst/>
          </a:prstGeom>
        </p:spPr>
      </p:pic>
      <p:sp>
        <p:nvSpPr>
          <p:cNvPr id="7" name="Rectangle 6"/>
          <p:cNvSpPr/>
          <p:nvPr/>
        </p:nvSpPr>
        <p:spPr>
          <a:xfrm>
            <a:off x="1345474" y="5669279"/>
            <a:ext cx="8530046" cy="923330"/>
          </a:xfrm>
          <a:prstGeom prst="rect">
            <a:avLst/>
          </a:prstGeom>
        </p:spPr>
        <p:txBody>
          <a:bodyPr wrap="square">
            <a:spAutoFit/>
          </a:bodyPr>
          <a:lstStyle/>
          <a:p>
            <a:r>
              <a:rPr lang="fr-FR" dirty="0" smtClean="0"/>
              <a:t>Source of</a:t>
            </a:r>
          </a:p>
          <a:p>
            <a:r>
              <a:rPr lang="fr-FR" dirty="0" err="1" smtClean="0"/>
              <a:t>fig</a:t>
            </a:r>
            <a:r>
              <a:rPr lang="fr-FR" dirty="0" smtClean="0"/>
              <a:t>:-https://www.howequipmentworks.com/electricity_bas</a:t>
            </a:r>
          </a:p>
          <a:p>
            <a:r>
              <a:rPr lang="fr-FR" dirty="0" err="1" smtClean="0"/>
              <a:t>ics</a:t>
            </a:r>
            <a:r>
              <a:rPr lang="fr-FR" dirty="0" smtClean="0"/>
              <a:t>/</a:t>
            </a:r>
            <a:endParaRPr lang="en-IN" dirty="0"/>
          </a:p>
        </p:txBody>
      </p:sp>
    </p:spTree>
    <p:extLst>
      <p:ext uri="{BB962C8B-B14F-4D97-AF65-F5344CB8AC3E}">
        <p14:creationId xmlns:p14="http://schemas.microsoft.com/office/powerpoint/2010/main" val="2117538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Casper"/>
                <a:cs typeface="Times New Roman" pitchFamily="18" charset="0"/>
              </a:rPr>
              <a:t>How potential difference </a:t>
            </a:r>
            <a:r>
              <a:rPr lang="en-IN" b="1" dirty="0" smtClean="0">
                <a:latin typeface="Casper"/>
                <a:cs typeface="Times New Roman" pitchFamily="18" charset="0"/>
              </a:rPr>
              <a:t>results</a:t>
            </a:r>
            <a:r>
              <a:rPr lang="en-IN" sz="8000" b="1" dirty="0">
                <a:latin typeface="Casper"/>
                <a:cs typeface="Times New Roman" pitchFamily="18" charset="0"/>
              </a:rPr>
              <a:t> </a:t>
            </a:r>
            <a:r>
              <a:rPr lang="en-IN" b="1" dirty="0" smtClean="0">
                <a:latin typeface="Casper"/>
                <a:cs typeface="Times New Roman" pitchFamily="18" charset="0"/>
              </a:rPr>
              <a:t>in </a:t>
            </a:r>
            <a:r>
              <a:rPr lang="en-IN" b="1" dirty="0">
                <a:latin typeface="Casper"/>
                <a:cs typeface="Times New Roman" pitchFamily="18" charset="0"/>
              </a:rPr>
              <a:t>electric current</a:t>
            </a:r>
            <a:endParaRPr lang="en-IN" dirty="0">
              <a:latin typeface="Casper"/>
            </a:endParaRPr>
          </a:p>
        </p:txBody>
      </p:sp>
      <p:sp>
        <p:nvSpPr>
          <p:cNvPr id="3" name="Content Placeholder 2"/>
          <p:cNvSpPr>
            <a:spLocks noGrp="1"/>
          </p:cNvSpPr>
          <p:nvPr>
            <p:ph idx="1"/>
          </p:nvPr>
        </p:nvSpPr>
        <p:spPr/>
        <p:txBody>
          <a:bodyPr>
            <a:normAutofit/>
          </a:bodyPr>
          <a:lstStyle/>
          <a:p>
            <a:r>
              <a:rPr lang="en-IN" sz="1600" dirty="0">
                <a:latin typeface="Casper"/>
                <a:cs typeface="Times New Roman" pitchFamily="18" charset="0"/>
              </a:rPr>
              <a:t>A common potential difference source is the common disposable battery. Mostly  batteries are used to power the light bulb.</a:t>
            </a:r>
          </a:p>
          <a:p>
            <a:pPr marL="0" indent="0">
              <a:buNone/>
            </a:pPr>
            <a:endParaRPr lang="en-IN" sz="1600"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5" name="Content Placeholder 12" descr="simple_battery.gif"/>
          <p:cNvPicPr>
            <a:picLocks noChangeAspect="1"/>
          </p:cNvPicPr>
          <p:nvPr/>
        </p:nvPicPr>
        <p:blipFill>
          <a:blip r:embed="rId2"/>
          <a:srcRect b="10407"/>
          <a:stretch>
            <a:fillRect/>
          </a:stretch>
        </p:blipFill>
        <p:spPr>
          <a:xfrm>
            <a:off x="3581400" y="2230235"/>
            <a:ext cx="3709852" cy="2438400"/>
          </a:xfrm>
          <a:prstGeom prst="rect">
            <a:avLst/>
          </a:prstGeom>
        </p:spPr>
      </p:pic>
      <p:sp>
        <p:nvSpPr>
          <p:cNvPr id="6" name="Rectangle 5"/>
          <p:cNvSpPr/>
          <p:nvPr/>
        </p:nvSpPr>
        <p:spPr>
          <a:xfrm>
            <a:off x="1306286" y="4794069"/>
            <a:ext cx="8595360" cy="646331"/>
          </a:xfrm>
          <a:prstGeom prst="rect">
            <a:avLst/>
          </a:prstGeom>
        </p:spPr>
        <p:txBody>
          <a:bodyPr wrap="square">
            <a:spAutoFit/>
          </a:bodyPr>
          <a:lstStyle/>
          <a:p>
            <a:r>
              <a:rPr lang="fr-FR" dirty="0" smtClean="0"/>
              <a:t>Source of</a:t>
            </a:r>
          </a:p>
          <a:p>
            <a:r>
              <a:rPr lang="fr-FR" dirty="0" err="1" smtClean="0"/>
              <a:t>fig</a:t>
            </a:r>
            <a:r>
              <a:rPr lang="fr-FR" dirty="0" smtClean="0"/>
              <a:t>:-https://www.howequipmentworks.com/electricity_basics</a:t>
            </a:r>
            <a:endParaRPr lang="en-US" dirty="0"/>
          </a:p>
        </p:txBody>
      </p:sp>
    </p:spTree>
    <p:extLst>
      <p:ext uri="{BB962C8B-B14F-4D97-AF65-F5344CB8AC3E}">
        <p14:creationId xmlns:p14="http://schemas.microsoft.com/office/powerpoint/2010/main" val="695843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a:latin typeface="Casper"/>
                <a:cs typeface="Times New Roman" pitchFamily="18" charset="0"/>
              </a:rPr>
              <a:t>Relationship between </a:t>
            </a:r>
            <a:r>
              <a:rPr lang="en-IN" dirty="0" smtClean="0">
                <a:latin typeface="Casper"/>
                <a:cs typeface="Times New Roman" pitchFamily="18" charset="0"/>
              </a:rPr>
              <a:t>potential </a:t>
            </a:r>
            <a:r>
              <a:rPr lang="en-IN" dirty="0">
                <a:latin typeface="Casper"/>
                <a:cs typeface="Times New Roman" pitchFamily="18" charset="0"/>
              </a:rPr>
              <a:t>difference and current</a:t>
            </a:r>
          </a:p>
        </p:txBody>
      </p:sp>
      <p:sp>
        <p:nvSpPr>
          <p:cNvPr id="3" name="Content Placeholder 2"/>
          <p:cNvSpPr>
            <a:spLocks noGrp="1"/>
          </p:cNvSpPr>
          <p:nvPr>
            <p:ph idx="1"/>
          </p:nvPr>
        </p:nvSpPr>
        <p:spPr/>
        <p:txBody>
          <a:bodyPr>
            <a:normAutofit/>
          </a:bodyPr>
          <a:lstStyle/>
          <a:p>
            <a:r>
              <a:rPr lang="en-IN" sz="1600" dirty="0">
                <a:latin typeface="Casper"/>
                <a:cs typeface="Times New Roman" pitchFamily="18" charset="0"/>
              </a:rPr>
              <a:t>Higher the potential difference, more electrons will flow. </a:t>
            </a:r>
            <a:br>
              <a:rPr lang="en-IN" sz="1600" dirty="0">
                <a:latin typeface="Casper"/>
                <a:cs typeface="Times New Roman" pitchFamily="18" charset="0"/>
              </a:rPr>
            </a:br>
            <a:r>
              <a:rPr lang="en-IN" sz="1600" dirty="0">
                <a:latin typeface="Casper"/>
                <a:cs typeface="Times New Roman" pitchFamily="18" charset="0"/>
              </a:rPr>
              <a:t/>
            </a:r>
            <a:br>
              <a:rPr lang="en-IN" sz="1600" dirty="0">
                <a:latin typeface="Casper"/>
                <a:cs typeface="Times New Roman" pitchFamily="18" charset="0"/>
              </a:rPr>
            </a:br>
            <a:r>
              <a:rPr lang="en-IN" sz="1600" dirty="0">
                <a:latin typeface="Casper"/>
                <a:cs typeface="Times New Roman" pitchFamily="18" charset="0"/>
              </a:rPr>
              <a:t>Take the example below. </a:t>
            </a:r>
            <a:br>
              <a:rPr lang="en-IN" sz="1600" dirty="0">
                <a:latin typeface="Casper"/>
                <a:cs typeface="Times New Roman" pitchFamily="18" charset="0"/>
              </a:rPr>
            </a:br>
            <a:r>
              <a:rPr lang="en-IN" sz="1600" dirty="0">
                <a:latin typeface="Casper"/>
                <a:cs typeface="Times New Roman" pitchFamily="18" charset="0"/>
              </a:rPr>
              <a:t>In the top circuit, the potential difference is 1.5 volts and  this results in a certain  current  flow. </a:t>
            </a:r>
            <a:br>
              <a:rPr lang="en-IN" sz="1600" dirty="0">
                <a:latin typeface="Casper"/>
                <a:cs typeface="Times New Roman" pitchFamily="18" charset="0"/>
              </a:rPr>
            </a:br>
            <a:r>
              <a:rPr lang="en-IN" sz="1600" dirty="0">
                <a:latin typeface="Casper"/>
                <a:cs typeface="Times New Roman" pitchFamily="18" charset="0"/>
              </a:rPr>
              <a:t>In the bottom circuit, the potential difference is doubled to 3 volts. This doubles the current flow, </a:t>
            </a:r>
            <a:br>
              <a:rPr lang="en-IN" sz="1600" dirty="0">
                <a:latin typeface="Casper"/>
                <a:cs typeface="Times New Roman" pitchFamily="18" charset="0"/>
              </a:rPr>
            </a:br>
            <a:r>
              <a:rPr lang="en-IN" sz="1600" dirty="0">
                <a:latin typeface="Casper"/>
                <a:cs typeface="Times New Roman" pitchFamily="18" charset="0"/>
              </a:rPr>
              <a:t> making the bulb light up brighter. </a:t>
            </a:r>
            <a:br>
              <a:rPr lang="en-IN" sz="1600" dirty="0">
                <a:latin typeface="Casper"/>
                <a:cs typeface="Times New Roman" pitchFamily="18" charset="0"/>
              </a:rPr>
            </a:br>
            <a:endParaRPr lang="en-IN" sz="1600"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5" name="Picture 4" descr="https://www.howequipmentworks.com/wp-content/uploads/2015/01/rpt_green_red.gif"/>
          <p:cNvPicPr>
            <a:picLocks noChangeAspect="1" noChangeArrowheads="1"/>
          </p:cNvPicPr>
          <p:nvPr/>
        </p:nvPicPr>
        <p:blipFill>
          <a:blip r:embed="rId2"/>
          <a:srcRect b="7408"/>
          <a:stretch>
            <a:fillRect/>
          </a:stretch>
        </p:blipFill>
        <p:spPr bwMode="auto">
          <a:xfrm>
            <a:off x="951132" y="3435531"/>
            <a:ext cx="7620000" cy="1933303"/>
          </a:xfrm>
          <a:prstGeom prst="rect">
            <a:avLst/>
          </a:prstGeom>
          <a:noFill/>
        </p:spPr>
      </p:pic>
      <p:sp>
        <p:nvSpPr>
          <p:cNvPr id="6" name="Rectangle 5"/>
          <p:cNvSpPr/>
          <p:nvPr/>
        </p:nvSpPr>
        <p:spPr>
          <a:xfrm>
            <a:off x="1554480" y="5718407"/>
            <a:ext cx="7798526" cy="646331"/>
          </a:xfrm>
          <a:prstGeom prst="rect">
            <a:avLst/>
          </a:prstGeom>
        </p:spPr>
        <p:txBody>
          <a:bodyPr wrap="square">
            <a:spAutoFit/>
          </a:bodyPr>
          <a:lstStyle/>
          <a:p>
            <a:r>
              <a:rPr lang="fr-FR" dirty="0" smtClean="0"/>
              <a:t>Source of</a:t>
            </a:r>
          </a:p>
          <a:p>
            <a:r>
              <a:rPr lang="fr-FR" dirty="0" err="1" smtClean="0"/>
              <a:t>fig</a:t>
            </a:r>
            <a:r>
              <a:rPr lang="fr-FR" dirty="0" smtClean="0"/>
              <a:t>:-https://www.howequipmentworks.com/electricity_basics</a:t>
            </a:r>
            <a:endParaRPr lang="en-US" dirty="0"/>
          </a:p>
        </p:txBody>
      </p:sp>
    </p:spTree>
    <p:extLst>
      <p:ext uri="{BB962C8B-B14F-4D97-AF65-F5344CB8AC3E}">
        <p14:creationId xmlns:p14="http://schemas.microsoft.com/office/powerpoint/2010/main" val="90682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b="1" dirty="0">
                <a:latin typeface="Casper"/>
                <a:cs typeface="Times New Roman" pitchFamily="18" charset="0"/>
              </a:rPr>
              <a:t>Concept of Resistance</a:t>
            </a:r>
            <a:endParaRPr lang="en-IN" dirty="0">
              <a:latin typeface="Casper"/>
              <a:cs typeface="Times New Roman" pitchFamily="18" charset="0"/>
            </a:endParaRPr>
          </a:p>
        </p:txBody>
      </p:sp>
      <p:sp>
        <p:nvSpPr>
          <p:cNvPr id="3" name="Content Placeholder 2"/>
          <p:cNvSpPr>
            <a:spLocks noGrp="1"/>
          </p:cNvSpPr>
          <p:nvPr>
            <p:ph idx="1"/>
          </p:nvPr>
        </p:nvSpPr>
        <p:spPr/>
        <p:txBody>
          <a:bodyPr>
            <a:normAutofit/>
          </a:bodyPr>
          <a:lstStyle/>
          <a:p>
            <a:r>
              <a:rPr lang="en-IN" sz="1600" dirty="0">
                <a:latin typeface="Casper"/>
                <a:cs typeface="Times New Roman" pitchFamily="18" charset="0"/>
              </a:rPr>
              <a:t>In the world of electricity, there are three friends that are always present together and affect each other. We have already discussed two of them, i.e. current (amperes) and potential difference (volts). Now let us discuss the third friend, called resistance</a:t>
            </a:r>
            <a:r>
              <a:rPr lang="en-IN" sz="1600" dirty="0">
                <a:latin typeface="Times New Roman" pitchFamily="18" charset="0"/>
                <a:cs typeface="Times New Roman" pitchFamily="18" charset="0"/>
              </a:rPr>
              <a:t/>
            </a:r>
            <a:br>
              <a:rPr lang="en-IN" sz="1600" dirty="0">
                <a:latin typeface="Times New Roman" pitchFamily="18" charset="0"/>
                <a:cs typeface="Times New Roman" pitchFamily="18" charset="0"/>
              </a:rPr>
            </a:br>
            <a:endParaRPr lang="en-IN"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5" name="Picture 4" descr="paper_current_res"/>
          <p:cNvPicPr>
            <a:picLocks noChangeAspect="1" noChangeArrowheads="1"/>
          </p:cNvPicPr>
          <p:nvPr/>
        </p:nvPicPr>
        <p:blipFill>
          <a:blip r:embed="rId2"/>
          <a:srcRect b="8401"/>
          <a:stretch>
            <a:fillRect/>
          </a:stretch>
        </p:blipFill>
        <p:spPr bwMode="auto">
          <a:xfrm>
            <a:off x="1946366" y="2677886"/>
            <a:ext cx="7040879" cy="1972491"/>
          </a:xfrm>
          <a:prstGeom prst="rect">
            <a:avLst/>
          </a:prstGeom>
          <a:noFill/>
        </p:spPr>
      </p:pic>
      <p:sp>
        <p:nvSpPr>
          <p:cNvPr id="6" name="Rectangle 5"/>
          <p:cNvSpPr/>
          <p:nvPr/>
        </p:nvSpPr>
        <p:spPr>
          <a:xfrm>
            <a:off x="1345474" y="5378772"/>
            <a:ext cx="8242663" cy="646331"/>
          </a:xfrm>
          <a:prstGeom prst="rect">
            <a:avLst/>
          </a:prstGeom>
        </p:spPr>
        <p:txBody>
          <a:bodyPr wrap="square">
            <a:spAutoFit/>
          </a:bodyPr>
          <a:lstStyle/>
          <a:p>
            <a:r>
              <a:rPr lang="fr-FR" dirty="0" smtClean="0"/>
              <a:t>Source of</a:t>
            </a:r>
          </a:p>
          <a:p>
            <a:r>
              <a:rPr lang="fr-FR" dirty="0" err="1" smtClean="0"/>
              <a:t>fig</a:t>
            </a:r>
            <a:r>
              <a:rPr lang="fr-FR" dirty="0" smtClean="0"/>
              <a:t>:-https://www.howequipmentworks.com/electricity_basics</a:t>
            </a:r>
            <a:endParaRPr lang="en-US" dirty="0"/>
          </a:p>
        </p:txBody>
      </p:sp>
    </p:spTree>
    <p:extLst>
      <p:ext uri="{BB962C8B-B14F-4D97-AF65-F5344CB8AC3E}">
        <p14:creationId xmlns:p14="http://schemas.microsoft.com/office/powerpoint/2010/main" val="131493636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888</TotalTime>
  <Words>1783</Words>
  <Application>Microsoft Office PowerPoint</Application>
  <PresentationFormat>Widescreen</PresentationFormat>
  <Paragraphs>280</Paragraphs>
  <Slides>44</Slides>
  <Notes>0</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2</vt:i4>
      </vt:variant>
      <vt:variant>
        <vt:lpstr>Slide Titles</vt:lpstr>
      </vt:variant>
      <vt:variant>
        <vt:i4>44</vt:i4>
      </vt:variant>
    </vt:vector>
  </HeadingPairs>
  <TitlesOfParts>
    <vt:vector size="60" baseType="lpstr">
      <vt:lpstr>Arial Unicode MS</vt:lpstr>
      <vt:lpstr>Arial</vt:lpstr>
      <vt:lpstr>Arial Black</vt:lpstr>
      <vt:lpstr>Calibri</vt:lpstr>
      <vt:lpstr>Calibri Light</vt:lpstr>
      <vt:lpstr>Casper</vt:lpstr>
      <vt:lpstr>Karla</vt:lpstr>
      <vt:lpstr>Raleway ExtraBold</vt:lpstr>
      <vt:lpstr>Segoe UI</vt:lpstr>
      <vt:lpstr>Symbol</vt:lpstr>
      <vt:lpstr>Times New Roman</vt:lpstr>
      <vt:lpstr>Wingdings 2</vt:lpstr>
      <vt:lpstr>1_Office Theme</vt:lpstr>
      <vt:lpstr>Contents Slide Master</vt:lpstr>
      <vt:lpstr>CorelDRAW</vt:lpstr>
      <vt:lpstr>Equation</vt:lpstr>
      <vt:lpstr>PowerPoint Presentation</vt:lpstr>
      <vt:lpstr>COURSE OBJECTIVES</vt:lpstr>
      <vt:lpstr>LEARNING OUTCOMES </vt:lpstr>
      <vt:lpstr>CONTENT   </vt:lpstr>
      <vt:lpstr>Why electricity is important.</vt:lpstr>
      <vt:lpstr>Electric Current</vt:lpstr>
      <vt:lpstr>How potential difference results in electric current</vt:lpstr>
      <vt:lpstr>Relationship between potential difference and current</vt:lpstr>
      <vt:lpstr>Concept of Resistance</vt:lpstr>
      <vt:lpstr>Ohms Law</vt:lpstr>
      <vt:lpstr>ADVANTAGES OF AC CIRCUIT OVER DC CIRCUIT</vt:lpstr>
      <vt:lpstr>KIRCHOFF’S LAWS</vt:lpstr>
      <vt:lpstr>Kirchoff’s Voltage Law (KVL)</vt:lpstr>
      <vt:lpstr>Kirchoff’s Current Law (KCL)</vt:lpstr>
      <vt:lpstr>Electric Circuit</vt:lpstr>
      <vt:lpstr>Energy  Sources</vt:lpstr>
      <vt:lpstr>Independent Ideal Voltage Source</vt:lpstr>
      <vt:lpstr>IDEAL DC SOURCE</vt:lpstr>
      <vt:lpstr>Independent Ideal Current Source</vt:lpstr>
      <vt:lpstr>IDEAL DC CURRENT SOURCE</vt:lpstr>
      <vt:lpstr>GENERATION OF SINGLE PHASE</vt:lpstr>
      <vt:lpstr>PowerPoint Presentation</vt:lpstr>
      <vt:lpstr>Characteristics of a Sine Wave</vt:lpstr>
      <vt:lpstr>Average Value</vt:lpstr>
      <vt:lpstr>RMS VALUE</vt:lpstr>
      <vt:lpstr>Phase Angle</vt:lpstr>
      <vt:lpstr>Pure resistive circuit </vt:lpstr>
      <vt:lpstr>Power in Pure resistive circuit</vt:lpstr>
      <vt:lpstr>Average power in pure resistive</vt:lpstr>
      <vt:lpstr>Pure inductive circuit </vt:lpstr>
      <vt:lpstr>Current in an Inductor</vt:lpstr>
      <vt:lpstr>Pure Capacitive Circuit</vt:lpstr>
      <vt:lpstr>Capacitors in an AC Circuit</vt:lpstr>
      <vt:lpstr>RLC Circuit </vt:lpstr>
      <vt:lpstr>GENERATION OF THREE PHASE </vt:lpstr>
      <vt:lpstr>TYPES OF CONNECTION</vt:lpstr>
      <vt:lpstr>STAR CONNECTION</vt:lpstr>
      <vt:lpstr>EQUATIONS OF CURRENT AND POWER IN STAR </vt:lpstr>
      <vt:lpstr>DELTA CONNECTION </vt:lpstr>
      <vt:lpstr>REALTIONSHIP OF CURRENT AND POWER IN DELTA CONNECTION </vt:lpstr>
      <vt:lpstr>ASSESSMENT PATTERN</vt:lpstr>
      <vt:lpstr>APPLICATIONS</vt:lpstr>
      <vt:lpstr>REFRENCES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Manjeet Singh</cp:lastModifiedBy>
  <cp:revision>152</cp:revision>
  <dcterms:created xsi:type="dcterms:W3CDTF">2019-01-09T10:33:58Z</dcterms:created>
  <dcterms:modified xsi:type="dcterms:W3CDTF">2019-06-07T06:59:50Z</dcterms:modified>
</cp:coreProperties>
</file>