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0"/>
  </p:notesMasterIdLst>
  <p:handoutMasterIdLst>
    <p:handoutMasterId r:id="rId21"/>
  </p:handoutMasterIdLst>
  <p:sldIdLst>
    <p:sldId id="277" r:id="rId3"/>
    <p:sldId id="265" r:id="rId4"/>
    <p:sldId id="280" r:id="rId5"/>
    <p:sldId id="285" r:id="rId6"/>
    <p:sldId id="286" r:id="rId7"/>
    <p:sldId id="287" r:id="rId8"/>
    <p:sldId id="288" r:id="rId9"/>
    <p:sldId id="289" r:id="rId10"/>
    <p:sldId id="290" r:id="rId11"/>
    <p:sldId id="291" r:id="rId12"/>
    <p:sldId id="292" r:id="rId13"/>
    <p:sldId id="293" r:id="rId14"/>
    <p:sldId id="294" r:id="rId15"/>
    <p:sldId id="297" r:id="rId16"/>
    <p:sldId id="295" r:id="rId17"/>
    <p:sldId id="296"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9" d="100"/>
          <a:sy n="89" d="100"/>
        </p:scale>
        <p:origin x="40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07-Jun-19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07-Jun-19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07-Jun-19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electricaltechnology.org/wp-content/uploads/2015/05/Components-of-Earthing-System.-Complete-Grounding-System1.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hutterstock.com/s" TargetMode="External"/><Relationship Id="rId2" Type="http://schemas.openxmlformats.org/officeDocument/2006/relationships/hyperlink" Target="https://opentextbc.c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opentextbc.ca/"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shutterstock.com/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34" name="CorelDRAW" r:id="rId3" imgW="2169000" imgH="2169360" progId="">
                  <p:embed/>
                </p:oleObj>
              </mc:Choice>
              <mc:Fallback>
                <p:oleObj name="CorelDRAW" r:id="rId3" imgW="2169000" imgH="2169360" progId="">
                  <p:embed/>
                  <p:pic>
                    <p:nvPicPr>
                      <p:cNvPr id="0" name="Picture 3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9213" y="6014156"/>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ELECTRICAL SAFETY </a:t>
            </a: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2036417" y="2117260"/>
            <a:ext cx="9063318"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8" name="TextBox 17"/>
          <p:cNvSpPr txBox="1">
            <a:spLocks noChangeArrowheads="1"/>
          </p:cNvSpPr>
          <p:nvPr/>
        </p:nvSpPr>
        <p:spPr bwMode="auto">
          <a:xfrm>
            <a:off x="2127857" y="2051945"/>
            <a:ext cx="9063318"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a:t>
            </a:r>
            <a:r>
              <a:rPr lang="en-US" sz="3200" b="1" dirty="0">
                <a:latin typeface="Arial Black" panose="020B0A04020102020204" pitchFamily="34" charset="0"/>
                <a:ea typeface="Karla" pitchFamily="2" charset="0"/>
                <a:cs typeface="Karla" pitchFamily="2" charset="0"/>
              </a:rPr>
              <a:t>ENGINEERING </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t>
            </a:r>
            <a:r>
              <a:rPr lang="en-US" sz="3200" b="1" dirty="0">
                <a:latin typeface="Arial Black" panose="020B0A04020102020204" pitchFamily="34" charset="0"/>
                <a:ea typeface="Karla" pitchFamily="2" charset="0"/>
                <a:cs typeface="Karla" pitchFamily="2" charset="0"/>
              </a:rPr>
              <a:t>ACADEMIC UNIT-1 </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Bachelor </a:t>
            </a:r>
            <a:r>
              <a:rPr lang="en-US" sz="2400" dirty="0">
                <a:latin typeface="Times New Roman" panose="02020603050405020304" pitchFamily="18" charset="0"/>
                <a:ea typeface="Calibri" panose="020F0502020204030204" pitchFamily="34" charset="0"/>
                <a:cs typeface="Times New Roman" panose="02020603050405020304" pitchFamily="18" charset="0"/>
              </a:rPr>
              <a:t>of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Engineering (Computer Science &amp; Engineering) </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Name BEEE </a:t>
            </a: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Code ELT-112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2000" b="1" dirty="0" err="1" smtClean="0">
                <a:solidFill>
                  <a:prstClr val="black">
                    <a:lumMod val="85000"/>
                    <a:lumOff val="15000"/>
                  </a:prstClr>
                </a:solidFill>
                <a:latin typeface="Times New Roman" panose="02020603050405020304" pitchFamily="18" charset="0"/>
                <a:cs typeface="Times New Roman" panose="02020603050405020304" pitchFamily="18" charset="0"/>
              </a:rPr>
              <a:t>Er</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2000" b="1" dirty="0" err="1" smtClean="0">
                <a:solidFill>
                  <a:prstClr val="black">
                    <a:lumMod val="85000"/>
                    <a:lumOff val="15000"/>
                  </a:prstClr>
                </a:solidFill>
                <a:latin typeface="Times New Roman" panose="02020603050405020304" pitchFamily="18" charset="0"/>
                <a:cs typeface="Times New Roman" panose="02020603050405020304" pitchFamily="18" charset="0"/>
              </a:rPr>
              <a:t>Navjeet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 Kaur</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Casper"/>
                <a:cs typeface="Times New Roman" pitchFamily="18" charset="0"/>
              </a:rPr>
              <a:t>Applications</a:t>
            </a:r>
            <a:endParaRPr lang="en-US" b="1" dirty="0">
              <a:latin typeface="Casper"/>
            </a:endParaRPr>
          </a:p>
        </p:txBody>
      </p:sp>
      <p:sp>
        <p:nvSpPr>
          <p:cNvPr id="3" name="Content Placeholder 2"/>
          <p:cNvSpPr>
            <a:spLocks noGrp="1"/>
          </p:cNvSpPr>
          <p:nvPr>
            <p:ph idx="1"/>
          </p:nvPr>
        </p:nvSpPr>
        <p:spPr/>
        <p:txBody>
          <a:bodyPr/>
          <a:lstStyle/>
          <a:p>
            <a:r>
              <a:rPr lang="en-IN" sz="1600" dirty="0" smtClean="0">
                <a:latin typeface="Casper"/>
              </a:rPr>
              <a:t>Electrical wiring finds applications in providing electric power supply in industries, commercial complexes and residential areas.</a:t>
            </a:r>
          </a:p>
          <a:p>
            <a:endParaRPr lang="en-IN" sz="1600" dirty="0" smtClean="0">
              <a:latin typeface="Casper"/>
            </a:endParaRPr>
          </a:p>
          <a:p>
            <a:r>
              <a:rPr lang="en-IN" sz="1600" dirty="0" smtClean="0">
                <a:latin typeface="Casper"/>
              </a:rPr>
              <a:t>These are the integral part of the Electric Power Distribution Systems.</a:t>
            </a:r>
          </a:p>
          <a:p>
            <a:endParaRPr lang="en-US"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sper"/>
                <a:cs typeface="Times New Roman" pitchFamily="18" charset="0"/>
              </a:rPr>
              <a:t>Neutral, </a:t>
            </a:r>
            <a:r>
              <a:rPr lang="en-US" b="1" u="sng" dirty="0" err="1" smtClean="0">
                <a:latin typeface="Casper"/>
                <a:cs typeface="Times New Roman" pitchFamily="18" charset="0"/>
              </a:rPr>
              <a:t>Earthing</a:t>
            </a:r>
            <a:r>
              <a:rPr lang="en-US" b="1" u="sng" dirty="0" smtClean="0">
                <a:latin typeface="Casper"/>
                <a:cs typeface="Times New Roman" pitchFamily="18" charset="0"/>
              </a:rPr>
              <a:t> &amp; Grounding</a:t>
            </a:r>
            <a:r>
              <a:rPr lang="en-US" sz="4800" u="sng" dirty="0" smtClean="0">
                <a:solidFill>
                  <a:srgbClr val="C00000"/>
                </a:solidFill>
                <a:latin typeface="Casper"/>
                <a:cs typeface="Times New Roman" pitchFamily="18" charset="0"/>
              </a:rPr>
              <a:t/>
            </a:r>
            <a:br>
              <a:rPr lang="en-US" sz="4800" u="sng" dirty="0" smtClean="0">
                <a:solidFill>
                  <a:srgbClr val="C00000"/>
                </a:solidFill>
                <a:latin typeface="Casper"/>
                <a:cs typeface="Times New Roman" pitchFamily="18" charset="0"/>
              </a:rPr>
            </a:br>
            <a:endParaRPr lang="en-US" dirty="0">
              <a:latin typeface="Casper"/>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1600" b="1" dirty="0" smtClean="0">
                <a:latin typeface="Casper"/>
                <a:cs typeface="Times New Roman" pitchFamily="18" charset="0"/>
              </a:rPr>
              <a:t>Neutral</a:t>
            </a:r>
            <a:r>
              <a:rPr lang="en-US" sz="1600" dirty="0" smtClean="0">
                <a:latin typeface="Casper"/>
                <a:cs typeface="Times New Roman" pitchFamily="18" charset="0"/>
              </a:rPr>
              <a:t> is return path for an AC circuit which is supposed to carry current in normal condition.  </a:t>
            </a:r>
          </a:p>
          <a:p>
            <a:r>
              <a:rPr lang="en-US" sz="1600" dirty="0" smtClean="0">
                <a:latin typeface="Casper"/>
                <a:cs typeface="Times New Roman" pitchFamily="18" charset="0"/>
              </a:rPr>
              <a:t>So Neutral wire is always assumed to be charged (in </a:t>
            </a:r>
            <a:r>
              <a:rPr lang="en-US" sz="1600" u="sng" dirty="0" smtClean="0">
                <a:latin typeface="Casper"/>
                <a:cs typeface="Times New Roman" pitchFamily="18" charset="0"/>
              </a:rPr>
              <a:t>active circuit</a:t>
            </a:r>
            <a:r>
              <a:rPr lang="en-US" sz="1600" dirty="0" smtClean="0">
                <a:latin typeface="Casper"/>
                <a:cs typeface="Times New Roman" pitchFamily="18" charset="0"/>
              </a:rPr>
              <a:t>).</a:t>
            </a:r>
          </a:p>
          <a:p>
            <a:endParaRPr lang="en-US" sz="1600" b="1" i="1" dirty="0" smtClean="0">
              <a:latin typeface="Casper"/>
              <a:cs typeface="Times New Roman" pitchFamily="18" charset="0"/>
            </a:endParaRPr>
          </a:p>
          <a:p>
            <a:pPr>
              <a:buFont typeface="Wingdings" pitchFamily="2" charset="2"/>
              <a:buChar char="Ø"/>
            </a:pPr>
            <a:r>
              <a:rPr lang="en-US" sz="1600" dirty="0" smtClean="0">
                <a:latin typeface="Casper"/>
                <a:cs typeface="Times New Roman" pitchFamily="18" charset="0"/>
              </a:rPr>
              <a:t>To connect the metallic (conductive) parts of an Electric appliance or installations to the earth (ground) is called </a:t>
            </a:r>
            <a:r>
              <a:rPr lang="en-US" sz="1600" b="1" dirty="0" err="1" smtClean="0">
                <a:latin typeface="Casper"/>
                <a:cs typeface="Times New Roman" pitchFamily="18" charset="0"/>
              </a:rPr>
              <a:t>Earthing</a:t>
            </a:r>
            <a:r>
              <a:rPr lang="en-US" sz="1600" b="1" dirty="0" smtClean="0">
                <a:latin typeface="Casper"/>
                <a:cs typeface="Times New Roman" pitchFamily="18" charset="0"/>
              </a:rPr>
              <a:t> </a:t>
            </a:r>
            <a:r>
              <a:rPr lang="en-US" sz="1600" dirty="0" smtClean="0">
                <a:latin typeface="Casper"/>
                <a:cs typeface="Times New Roman" pitchFamily="18" charset="0"/>
              </a:rPr>
              <a:t>or </a:t>
            </a:r>
            <a:r>
              <a:rPr lang="en-US" sz="1600" b="1" dirty="0" smtClean="0">
                <a:latin typeface="Casper"/>
                <a:cs typeface="Times New Roman" pitchFamily="18" charset="0"/>
              </a:rPr>
              <a:t>Grounding</a:t>
            </a:r>
            <a:r>
              <a:rPr lang="en-US" sz="1600" dirty="0" smtClean="0">
                <a:latin typeface="Casper"/>
                <a:cs typeface="Times New Roman" pitchFamily="18" charset="0"/>
              </a:rPr>
              <a:t>.</a:t>
            </a:r>
          </a:p>
          <a:p>
            <a:r>
              <a:rPr lang="en-US" sz="1600" dirty="0" smtClean="0">
                <a:latin typeface="Casper"/>
                <a:cs typeface="Times New Roman" pitchFamily="18" charset="0"/>
              </a:rPr>
              <a:t> In other words, to connect the metallic parts of electric machinery and devices to the earth plate or earth electrode (which is buried in the moist earth) through a thick conductor wire (which has very low resistance) for safety purpose is known as </a:t>
            </a:r>
            <a:r>
              <a:rPr lang="en-US" sz="1600" dirty="0" err="1" smtClean="0">
                <a:latin typeface="Casper"/>
                <a:cs typeface="Times New Roman" pitchFamily="18" charset="0"/>
              </a:rPr>
              <a:t>Earthing</a:t>
            </a:r>
            <a:r>
              <a:rPr lang="en-US" sz="1600" dirty="0" smtClean="0">
                <a:latin typeface="Casper"/>
                <a:cs typeface="Times New Roman" pitchFamily="18" charset="0"/>
              </a:rPr>
              <a:t> or grounding.</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latin typeface="Casper"/>
                <a:cs typeface="Times New Roman" pitchFamily="18" charset="0"/>
              </a:rPr>
              <a:t>Earthing</a:t>
            </a:r>
            <a:r>
              <a:rPr lang="en-US" b="1" u="sng" dirty="0" smtClean="0">
                <a:latin typeface="Casper"/>
                <a:cs typeface="Times New Roman" pitchFamily="18" charset="0"/>
              </a:rPr>
              <a:t>  or Grounding</a:t>
            </a:r>
            <a:r>
              <a:rPr lang="en-US" sz="4800" u="sng" dirty="0" smtClean="0">
                <a:solidFill>
                  <a:srgbClr val="C00000"/>
                </a:solidFill>
                <a:latin typeface="Casper"/>
                <a:cs typeface="Times New Roman" pitchFamily="18" charset="0"/>
              </a:rPr>
              <a:t/>
            </a:r>
            <a:br>
              <a:rPr lang="en-US" sz="4800" u="sng" dirty="0" smtClean="0">
                <a:solidFill>
                  <a:srgbClr val="C00000"/>
                </a:solidFill>
                <a:latin typeface="Casper"/>
                <a:cs typeface="Times New Roman" pitchFamily="18" charset="0"/>
              </a:rPr>
            </a:br>
            <a:endParaRPr lang="en-US" dirty="0">
              <a:latin typeface="Casper"/>
            </a:endParaRPr>
          </a:p>
        </p:txBody>
      </p:sp>
      <p:sp>
        <p:nvSpPr>
          <p:cNvPr id="3" name="Content Placeholder 2"/>
          <p:cNvSpPr>
            <a:spLocks noGrp="1"/>
          </p:cNvSpPr>
          <p:nvPr>
            <p:ph idx="1"/>
          </p:nvPr>
        </p:nvSpPr>
        <p:spPr>
          <a:xfrm>
            <a:off x="838200" y="1463040"/>
            <a:ext cx="10515600" cy="5394959"/>
          </a:xfrm>
        </p:spPr>
        <p:txBody>
          <a:bodyPr>
            <a:normAutofit fontScale="85000" lnSpcReduction="20000"/>
          </a:bodyPr>
          <a:lstStyle/>
          <a:p>
            <a:r>
              <a:rPr lang="en-US" sz="2100" b="1" dirty="0" smtClean="0">
                <a:latin typeface="Casper"/>
                <a:cs typeface="Times New Roman" pitchFamily="18" charset="0"/>
              </a:rPr>
              <a:t>Below are the basic needs of </a:t>
            </a:r>
            <a:r>
              <a:rPr lang="en-US" sz="2100" b="1" dirty="0" err="1" smtClean="0">
                <a:latin typeface="Casper"/>
                <a:cs typeface="Times New Roman" pitchFamily="18" charset="0"/>
              </a:rPr>
              <a:t>Earthing</a:t>
            </a:r>
            <a:r>
              <a:rPr lang="en-US" sz="2100" b="1" dirty="0" smtClean="0">
                <a:latin typeface="Casper"/>
                <a:cs typeface="Times New Roman" pitchFamily="18" charset="0"/>
              </a:rPr>
              <a:t>.</a:t>
            </a:r>
          </a:p>
          <a:p>
            <a:pPr lvl="0">
              <a:buFont typeface="Wingdings" pitchFamily="2" charset="2"/>
              <a:buChar char="Ø"/>
            </a:pPr>
            <a:r>
              <a:rPr lang="en-US" sz="2100" dirty="0" smtClean="0">
                <a:latin typeface="Casper"/>
                <a:cs typeface="Times New Roman" pitchFamily="18" charset="0"/>
              </a:rPr>
              <a:t>To protect human lives as well as provide safety to electrical devices and appliances from leakage current.</a:t>
            </a:r>
          </a:p>
          <a:p>
            <a:pPr lvl="0">
              <a:buFont typeface="Wingdings" pitchFamily="2" charset="2"/>
              <a:buChar char="Ø"/>
            </a:pPr>
            <a:r>
              <a:rPr lang="en-US" sz="2100" dirty="0" smtClean="0">
                <a:latin typeface="Casper"/>
                <a:cs typeface="Times New Roman" pitchFamily="18" charset="0"/>
              </a:rPr>
              <a:t>To keep voltage as constant in the healthy phase (If fault occurs on any one phase).</a:t>
            </a:r>
          </a:p>
          <a:p>
            <a:pPr lvl="0">
              <a:buFont typeface="Wingdings" pitchFamily="2" charset="2"/>
              <a:buChar char="Ø"/>
            </a:pPr>
            <a:r>
              <a:rPr lang="en-US" sz="2100" dirty="0" smtClean="0">
                <a:latin typeface="Casper"/>
                <a:cs typeface="Times New Roman" pitchFamily="18" charset="0"/>
              </a:rPr>
              <a:t>To Protect Electric system and buildings form lighting.</a:t>
            </a:r>
          </a:p>
          <a:p>
            <a:pPr lvl="0">
              <a:buFont typeface="Wingdings" pitchFamily="2" charset="2"/>
              <a:buChar char="Ø"/>
            </a:pPr>
            <a:r>
              <a:rPr lang="en-US" sz="2100" dirty="0" smtClean="0">
                <a:latin typeface="Casper"/>
                <a:cs typeface="Times New Roman" pitchFamily="18" charset="0"/>
              </a:rPr>
              <a:t>To serve as a return conductor in electric traction system and communication.</a:t>
            </a:r>
          </a:p>
          <a:p>
            <a:pPr lvl="0">
              <a:buFont typeface="Wingdings" pitchFamily="2" charset="2"/>
              <a:buChar char="Ø"/>
            </a:pPr>
            <a:r>
              <a:rPr lang="en-US" sz="2100" dirty="0" smtClean="0">
                <a:latin typeface="Casper"/>
                <a:cs typeface="Times New Roman" pitchFamily="18" charset="0"/>
              </a:rPr>
              <a:t>To avoid the risk of fire in electrical installation systems.</a:t>
            </a:r>
          </a:p>
          <a:p>
            <a:pPr lvl="0"/>
            <a:endParaRPr lang="en-US" sz="2100" i="1" dirty="0" smtClean="0">
              <a:latin typeface="Casper"/>
              <a:cs typeface="Times New Roman" pitchFamily="18" charset="0"/>
            </a:endParaRPr>
          </a:p>
          <a:p>
            <a:pPr lvl="0"/>
            <a:r>
              <a:rPr lang="en-US" sz="2100" b="1" dirty="0" smtClean="0">
                <a:latin typeface="Casper"/>
                <a:cs typeface="Times New Roman" pitchFamily="18" charset="0"/>
              </a:rPr>
              <a:t>Different Terms used in Electrical </a:t>
            </a:r>
            <a:r>
              <a:rPr lang="en-US" sz="2100" b="1" dirty="0" err="1" smtClean="0">
                <a:latin typeface="Casper"/>
                <a:cs typeface="Times New Roman" pitchFamily="18" charset="0"/>
              </a:rPr>
              <a:t>Earthing</a:t>
            </a:r>
            <a:r>
              <a:rPr lang="en-US" sz="2100" b="1" i="1" dirty="0" smtClean="0">
                <a:latin typeface="Casper"/>
                <a:cs typeface="Times New Roman" pitchFamily="18" charset="0"/>
              </a:rPr>
              <a:t>:</a:t>
            </a:r>
          </a:p>
          <a:p>
            <a:pPr lvl="0">
              <a:buFont typeface="Wingdings" pitchFamily="2" charset="2"/>
              <a:buChar char="Ø"/>
            </a:pPr>
            <a:r>
              <a:rPr lang="en-US" sz="2100" dirty="0" smtClean="0">
                <a:latin typeface="Casper"/>
                <a:cs typeface="Times New Roman" pitchFamily="18" charset="0"/>
              </a:rPr>
              <a:t>Earth</a:t>
            </a:r>
          </a:p>
          <a:p>
            <a:pPr lvl="0">
              <a:buFont typeface="Wingdings" pitchFamily="2" charset="2"/>
              <a:buChar char="Ø"/>
            </a:pPr>
            <a:r>
              <a:rPr lang="en-US" sz="2100" dirty="0" smtClean="0">
                <a:latin typeface="Casper"/>
                <a:cs typeface="Times New Roman" pitchFamily="18" charset="0"/>
              </a:rPr>
              <a:t>Earthed</a:t>
            </a:r>
          </a:p>
          <a:p>
            <a:pPr lvl="0">
              <a:buFont typeface="Wingdings" pitchFamily="2" charset="2"/>
              <a:buChar char="Ø"/>
            </a:pPr>
            <a:r>
              <a:rPr lang="en-US" sz="2100" dirty="0" smtClean="0">
                <a:latin typeface="Casper"/>
                <a:cs typeface="Times New Roman" pitchFamily="18" charset="0"/>
              </a:rPr>
              <a:t>Solidly Earthed</a:t>
            </a:r>
          </a:p>
          <a:p>
            <a:pPr lvl="0">
              <a:buFont typeface="Wingdings" pitchFamily="2" charset="2"/>
              <a:buChar char="Ø"/>
            </a:pPr>
            <a:r>
              <a:rPr lang="en-US" sz="2100" dirty="0" smtClean="0">
                <a:latin typeface="Casper"/>
                <a:cs typeface="Times New Roman" pitchFamily="18" charset="0"/>
              </a:rPr>
              <a:t>Earth Electrode</a:t>
            </a:r>
          </a:p>
          <a:p>
            <a:pPr lvl="0">
              <a:buFont typeface="Wingdings" pitchFamily="2" charset="2"/>
              <a:buChar char="Ø"/>
            </a:pPr>
            <a:r>
              <a:rPr lang="en-US" sz="2100" dirty="0" err="1" smtClean="0">
                <a:latin typeface="Casper"/>
                <a:cs typeface="Times New Roman" pitchFamily="18" charset="0"/>
              </a:rPr>
              <a:t>Earthing</a:t>
            </a:r>
            <a:r>
              <a:rPr lang="en-US" sz="2100" dirty="0" smtClean="0">
                <a:latin typeface="Casper"/>
                <a:cs typeface="Times New Roman" pitchFamily="18" charset="0"/>
              </a:rPr>
              <a:t> Lead</a:t>
            </a:r>
          </a:p>
          <a:p>
            <a:pPr lvl="0">
              <a:buFont typeface="Wingdings" pitchFamily="2" charset="2"/>
              <a:buChar char="Ø"/>
            </a:pPr>
            <a:r>
              <a:rPr lang="en-US" sz="2100" dirty="0" smtClean="0">
                <a:latin typeface="Casper"/>
                <a:cs typeface="Times New Roman" pitchFamily="18" charset="0"/>
              </a:rPr>
              <a:t>Earth Continuity Conductor</a:t>
            </a:r>
          </a:p>
          <a:p>
            <a:pPr lvl="0">
              <a:buFont typeface="Wingdings" pitchFamily="2" charset="2"/>
              <a:buChar char="Ø"/>
            </a:pPr>
            <a:r>
              <a:rPr lang="en-US" sz="2100" dirty="0" smtClean="0">
                <a:latin typeface="Casper"/>
                <a:cs typeface="Times New Roman" pitchFamily="18" charset="0"/>
              </a:rPr>
              <a:t>Sub Main </a:t>
            </a:r>
            <a:r>
              <a:rPr lang="en-US" sz="2100" dirty="0" err="1" smtClean="0">
                <a:latin typeface="Casper"/>
                <a:cs typeface="Times New Roman" pitchFamily="18" charset="0"/>
              </a:rPr>
              <a:t>Earthing</a:t>
            </a:r>
            <a:r>
              <a:rPr lang="en-US" sz="2100" dirty="0" smtClean="0">
                <a:latin typeface="Casper"/>
                <a:cs typeface="Times New Roman" pitchFamily="18" charset="0"/>
              </a:rPr>
              <a:t> Conductor</a:t>
            </a:r>
          </a:p>
          <a:p>
            <a:pPr lvl="0">
              <a:buFont typeface="Wingdings" pitchFamily="2" charset="2"/>
              <a:buChar char="Ø"/>
            </a:pPr>
            <a:r>
              <a:rPr lang="en-US" sz="2100" dirty="0" smtClean="0">
                <a:latin typeface="Casper"/>
                <a:cs typeface="Times New Roman" pitchFamily="18" charset="0"/>
              </a:rPr>
              <a:t>Earth Resistance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latin typeface="Casper"/>
                <a:cs typeface="Times New Roman" pitchFamily="18" charset="0"/>
              </a:rPr>
              <a:t>Earthing</a:t>
            </a:r>
            <a:r>
              <a:rPr lang="en-US" b="1" u="sng" dirty="0" smtClean="0">
                <a:latin typeface="Casper"/>
                <a:cs typeface="Times New Roman" pitchFamily="18" charset="0"/>
              </a:rPr>
              <a:t> OR Grounding</a:t>
            </a:r>
            <a:r>
              <a:rPr lang="en-US" sz="4800" u="sng" dirty="0" smtClean="0">
                <a:solidFill>
                  <a:srgbClr val="C00000"/>
                </a:solidFill>
                <a:latin typeface="Casper"/>
                <a:cs typeface="Times New Roman" pitchFamily="18" charset="0"/>
              </a:rPr>
              <a:t/>
            </a:r>
            <a:br>
              <a:rPr lang="en-US" sz="4800" u="sng" dirty="0" smtClean="0">
                <a:solidFill>
                  <a:srgbClr val="C00000"/>
                </a:solidFill>
                <a:latin typeface="Casper"/>
                <a:cs typeface="Times New Roman" pitchFamily="18" charset="0"/>
              </a:rPr>
            </a:br>
            <a:endParaRPr lang="en-US" dirty="0">
              <a:latin typeface="Casper"/>
            </a:endParaRPr>
          </a:p>
        </p:txBody>
      </p:sp>
      <p:sp>
        <p:nvSpPr>
          <p:cNvPr id="3" name="Content Placeholder 2"/>
          <p:cNvSpPr>
            <a:spLocks noGrp="1"/>
          </p:cNvSpPr>
          <p:nvPr>
            <p:ph idx="1"/>
          </p:nvPr>
        </p:nvSpPr>
        <p:spPr/>
        <p:txBody>
          <a:bodyPr/>
          <a:lstStyle/>
          <a:p>
            <a:r>
              <a:rPr lang="en-US" sz="1600" b="1" u="sng" dirty="0" smtClean="0">
                <a:latin typeface="Casper"/>
                <a:cs typeface="Times New Roman" pitchFamily="18" charset="0"/>
              </a:rPr>
              <a:t>Components of </a:t>
            </a:r>
            <a:r>
              <a:rPr lang="en-US" sz="1600" b="1" u="sng" dirty="0" err="1" smtClean="0">
                <a:latin typeface="Casper"/>
                <a:cs typeface="Times New Roman" pitchFamily="18" charset="0"/>
              </a:rPr>
              <a:t>earthing</a:t>
            </a:r>
            <a:r>
              <a:rPr lang="en-US" sz="1600" b="1" u="sng" dirty="0" smtClean="0">
                <a:latin typeface="Casper"/>
                <a:cs typeface="Times New Roman" pitchFamily="18" charset="0"/>
              </a:rPr>
              <a:t> system:</a:t>
            </a:r>
            <a:endParaRPr lang="en-US" sz="1600" dirty="0" smtClean="0">
              <a:latin typeface="Casper"/>
              <a:cs typeface="Times New Roman" pitchFamily="18" charset="0"/>
            </a:endParaRPr>
          </a:p>
          <a:p>
            <a:r>
              <a:rPr lang="en-US" sz="1600" dirty="0" smtClean="0">
                <a:latin typeface="Casper"/>
                <a:cs typeface="Times New Roman" pitchFamily="18" charset="0"/>
              </a:rPr>
              <a:t>A complete electrical </a:t>
            </a:r>
            <a:r>
              <a:rPr lang="en-US" sz="1600" dirty="0" err="1" smtClean="0">
                <a:latin typeface="Casper"/>
                <a:cs typeface="Times New Roman" pitchFamily="18" charset="0"/>
              </a:rPr>
              <a:t>earthing</a:t>
            </a:r>
            <a:r>
              <a:rPr lang="en-US" sz="1600" dirty="0" smtClean="0">
                <a:latin typeface="Casper"/>
                <a:cs typeface="Times New Roman" pitchFamily="18" charset="0"/>
              </a:rPr>
              <a:t> system consists on the following basic components.</a:t>
            </a:r>
          </a:p>
          <a:p>
            <a:pPr lvl="0"/>
            <a:r>
              <a:rPr lang="en-US" sz="1600" b="1" i="1" dirty="0" smtClean="0">
                <a:latin typeface="Casper"/>
                <a:cs typeface="Times New Roman" pitchFamily="18" charset="0"/>
              </a:rPr>
              <a:t>Earth Continuity Conductor</a:t>
            </a:r>
            <a:endParaRPr lang="en-US" sz="1600" dirty="0" smtClean="0">
              <a:latin typeface="Casper"/>
              <a:cs typeface="Times New Roman" pitchFamily="18" charset="0"/>
            </a:endParaRPr>
          </a:p>
          <a:p>
            <a:pPr lvl="0"/>
            <a:r>
              <a:rPr lang="en-US" sz="1600" b="1" i="1" dirty="0" err="1" smtClean="0">
                <a:latin typeface="Casper"/>
                <a:cs typeface="Times New Roman" pitchFamily="18" charset="0"/>
              </a:rPr>
              <a:t>Earthing</a:t>
            </a:r>
            <a:r>
              <a:rPr lang="en-US" sz="1600" b="1" i="1" dirty="0" smtClean="0">
                <a:latin typeface="Casper"/>
                <a:cs typeface="Times New Roman" pitchFamily="18" charset="0"/>
              </a:rPr>
              <a:t> Lead</a:t>
            </a:r>
            <a:endParaRPr lang="en-US" sz="1600" dirty="0" smtClean="0">
              <a:latin typeface="Casper"/>
              <a:cs typeface="Times New Roman" pitchFamily="18" charset="0"/>
            </a:endParaRPr>
          </a:p>
          <a:p>
            <a:pPr lvl="0"/>
            <a:r>
              <a:rPr lang="en-US" sz="1600" b="1" i="1" dirty="0" smtClean="0">
                <a:latin typeface="Casper"/>
                <a:cs typeface="Times New Roman" pitchFamily="18" charset="0"/>
              </a:rPr>
              <a:t>Earth Electrode</a:t>
            </a:r>
            <a:endParaRPr lang="en-US" sz="1600" dirty="0" smtClean="0">
              <a:latin typeface="Casper"/>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Picture 4" descr="Components of Earthing System. A Complete Electrical Grounding System ">
            <a:hlinkClick r:id="rId2"/>
          </p:cNvPr>
          <p:cNvPicPr/>
          <p:nvPr/>
        </p:nvPicPr>
        <p:blipFill>
          <a:blip r:embed="rId3"/>
          <a:srcRect/>
          <a:stretch>
            <a:fillRect/>
          </a:stretch>
        </p:blipFill>
        <p:spPr bwMode="auto">
          <a:xfrm>
            <a:off x="6120983" y="2142309"/>
            <a:ext cx="5610225" cy="436299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ASSESSMENT PATTERN</a:t>
            </a:r>
            <a:endParaRPr lang="en-US" b="1" dirty="0">
              <a:latin typeface="Casper"/>
            </a:endParaRPr>
          </a:p>
        </p:txBody>
      </p:sp>
      <p:graphicFrame>
        <p:nvGraphicFramePr>
          <p:cNvPr id="5" name="Content Placeholder 4"/>
          <p:cNvGraphicFramePr>
            <a:graphicFrameLocks noGrp="1"/>
          </p:cNvGraphicFramePr>
          <p:nvPr>
            <p:ph idx="1"/>
          </p:nvPr>
        </p:nvGraphicFramePr>
        <p:xfrm>
          <a:off x="838200" y="1825625"/>
          <a:ext cx="10515600" cy="2737666"/>
        </p:xfrm>
        <a:graphic>
          <a:graphicData uri="http://schemas.openxmlformats.org/drawingml/2006/table">
            <a:tbl>
              <a:tblPr firstRow="1" bandRow="1">
                <a:tableStyleId>{5C22544A-7EE6-4342-B048-85BDC9FD1C3A}</a:tableStyleId>
              </a:tblPr>
              <a:tblGrid>
                <a:gridCol w="3505200"/>
                <a:gridCol w="3505200"/>
                <a:gridCol w="3505200"/>
              </a:tblGrid>
              <a:tr h="512626">
                <a:tc>
                  <a:txBody>
                    <a:bodyPr/>
                    <a:lstStyle/>
                    <a:p>
                      <a:r>
                        <a:rPr lang="en-US" dirty="0" smtClean="0"/>
                        <a:t>S.NO</a:t>
                      </a:r>
                      <a:endParaRPr lang="en-US" dirty="0"/>
                    </a:p>
                  </a:txBody>
                  <a:tcPr/>
                </a:tc>
                <a:tc>
                  <a:txBody>
                    <a:bodyPr/>
                    <a:lstStyle/>
                    <a:p>
                      <a:r>
                        <a:rPr lang="en-US" dirty="0" smtClean="0"/>
                        <a:t>ELEMENT</a:t>
                      </a:r>
                      <a:endParaRPr lang="en-US" dirty="0"/>
                    </a:p>
                  </a:txBody>
                  <a:tcPr/>
                </a:tc>
                <a:tc>
                  <a:txBody>
                    <a:bodyPr/>
                    <a:lstStyle/>
                    <a:p>
                      <a:r>
                        <a:rPr lang="en-US" dirty="0" smtClean="0"/>
                        <a:t>MARKS</a:t>
                      </a:r>
                      <a:endParaRPr lang="en-US" dirty="0"/>
                    </a:p>
                  </a:txBody>
                  <a:tcPr/>
                </a:tc>
              </a:tr>
              <a:tr h="370840">
                <a:tc>
                  <a:txBody>
                    <a:bodyPr/>
                    <a:lstStyle/>
                    <a:p>
                      <a:r>
                        <a:rPr lang="en-US" dirty="0" smtClean="0"/>
                        <a:t>1.</a:t>
                      </a:r>
                    </a:p>
                  </a:txBody>
                  <a:tcPr/>
                </a:tc>
                <a:tc>
                  <a:txBody>
                    <a:bodyPr/>
                    <a:lstStyle/>
                    <a:p>
                      <a:r>
                        <a:rPr lang="en-US" dirty="0" smtClean="0"/>
                        <a:t>MST-1</a:t>
                      </a:r>
                      <a:endParaRPr lang="en-US" dirty="0"/>
                    </a:p>
                  </a:txBody>
                  <a:tcPr/>
                </a:tc>
                <a:tc>
                  <a:txBody>
                    <a:bodyPr/>
                    <a:lstStyle/>
                    <a:p>
                      <a:r>
                        <a:rPr lang="en-US" dirty="0" smtClean="0"/>
                        <a:t>36</a:t>
                      </a:r>
                      <a:endParaRPr lang="en-US" dirty="0"/>
                    </a:p>
                  </a:txBody>
                  <a:tcPr/>
                </a:tc>
              </a:tr>
              <a:tr h="370840">
                <a:tc>
                  <a:txBody>
                    <a:bodyPr/>
                    <a:lstStyle/>
                    <a:p>
                      <a:r>
                        <a:rPr lang="en-US" dirty="0" smtClean="0"/>
                        <a:t>2.</a:t>
                      </a:r>
                      <a:endParaRPr lang="en-US" dirty="0"/>
                    </a:p>
                  </a:txBody>
                  <a:tcPr/>
                </a:tc>
                <a:tc>
                  <a:txBody>
                    <a:bodyPr/>
                    <a:lstStyle/>
                    <a:p>
                      <a:r>
                        <a:rPr lang="en-US" dirty="0" smtClean="0"/>
                        <a:t>MST-2</a:t>
                      </a:r>
                      <a:endParaRPr lang="en-US" dirty="0"/>
                    </a:p>
                  </a:txBody>
                  <a:tcPr/>
                </a:tc>
                <a:tc>
                  <a:txBody>
                    <a:bodyPr/>
                    <a:lstStyle/>
                    <a:p>
                      <a:r>
                        <a:rPr lang="en-US" dirty="0" smtClean="0"/>
                        <a:t>36</a:t>
                      </a:r>
                      <a:endParaRPr lang="en-US" dirty="0"/>
                    </a:p>
                  </a:txBody>
                  <a:tcPr/>
                </a:tc>
              </a:tr>
              <a:tr h="370840">
                <a:tc>
                  <a:txBody>
                    <a:bodyPr/>
                    <a:lstStyle/>
                    <a:p>
                      <a:r>
                        <a:rPr lang="en-US" dirty="0" smtClean="0"/>
                        <a:t>3.</a:t>
                      </a:r>
                      <a:endParaRPr lang="en-US" dirty="0"/>
                    </a:p>
                  </a:txBody>
                  <a:tcPr/>
                </a:tc>
                <a:tc>
                  <a:txBody>
                    <a:bodyPr/>
                    <a:lstStyle/>
                    <a:p>
                      <a:r>
                        <a:rPr lang="en-US" dirty="0" smtClean="0"/>
                        <a:t>ASSIGNMENT(1+2+3)</a:t>
                      </a:r>
                      <a:endParaRPr lang="en-US" dirty="0"/>
                    </a:p>
                  </a:txBody>
                  <a:tcPr/>
                </a:tc>
                <a:tc>
                  <a:txBody>
                    <a:bodyPr/>
                    <a:lstStyle/>
                    <a:p>
                      <a:r>
                        <a:rPr lang="en-US" dirty="0" smtClean="0"/>
                        <a:t>12</a:t>
                      </a:r>
                      <a:endParaRPr lang="en-US" dirty="0"/>
                    </a:p>
                  </a:txBody>
                  <a:tcPr/>
                </a:tc>
              </a:tr>
              <a:tr h="370840">
                <a:tc>
                  <a:txBody>
                    <a:bodyPr/>
                    <a:lstStyle/>
                    <a:p>
                      <a:r>
                        <a:rPr lang="en-US" dirty="0" smtClean="0"/>
                        <a:t>4.</a:t>
                      </a:r>
                      <a:endParaRPr lang="en-US" dirty="0"/>
                    </a:p>
                  </a:txBody>
                  <a:tcPr/>
                </a:tc>
                <a:tc>
                  <a:txBody>
                    <a:bodyPr/>
                    <a:lstStyle/>
                    <a:p>
                      <a:r>
                        <a:rPr lang="en-US" dirty="0" smtClean="0"/>
                        <a:t>SURPRISE</a:t>
                      </a:r>
                      <a:r>
                        <a:rPr lang="en-US" baseline="0" dirty="0" smtClean="0"/>
                        <a:t> TEST </a:t>
                      </a:r>
                      <a:endParaRPr lang="en-US" dirty="0"/>
                    </a:p>
                  </a:txBody>
                  <a:tcPr/>
                </a:tc>
                <a:tc>
                  <a:txBody>
                    <a:bodyPr/>
                    <a:lstStyle/>
                    <a:p>
                      <a:r>
                        <a:rPr lang="en-US" dirty="0" smtClean="0"/>
                        <a:t>9</a:t>
                      </a:r>
                      <a:endParaRPr lang="en-US" dirty="0"/>
                    </a:p>
                  </a:txBody>
                  <a:tcPr/>
                </a:tc>
              </a:tr>
              <a:tr h="370840">
                <a:tc>
                  <a:txBody>
                    <a:bodyPr/>
                    <a:lstStyle/>
                    <a:p>
                      <a:r>
                        <a:rPr lang="en-US" dirty="0" smtClean="0"/>
                        <a:t>9</a:t>
                      </a:r>
                      <a:endParaRPr lang="en-US" dirty="0"/>
                    </a:p>
                  </a:txBody>
                  <a:tcPr/>
                </a:tc>
                <a:tc>
                  <a:txBody>
                    <a:bodyPr/>
                    <a:lstStyle/>
                    <a:p>
                      <a:r>
                        <a:rPr lang="en-US" dirty="0" smtClean="0"/>
                        <a:t>TUTORIAL TEST</a:t>
                      </a:r>
                      <a:endParaRPr lang="en-US" dirty="0"/>
                    </a:p>
                  </a:txBody>
                  <a:tcPr/>
                </a:tc>
                <a:tc>
                  <a:txBody>
                    <a:bodyPr/>
                    <a:lstStyle/>
                    <a:p>
                      <a:r>
                        <a:rPr lang="en-US" dirty="0" smtClean="0"/>
                        <a:t>9</a:t>
                      </a:r>
                      <a:endParaRPr lang="en-US" dirty="0"/>
                    </a:p>
                  </a:txBody>
                  <a:tcPr/>
                </a:tc>
              </a:tr>
              <a:tr h="370840">
                <a:tc>
                  <a:txBody>
                    <a:bodyPr/>
                    <a:lstStyle/>
                    <a:p>
                      <a:r>
                        <a:rPr lang="en-US" dirty="0" smtClean="0"/>
                        <a:t>6.</a:t>
                      </a:r>
                      <a:endParaRPr lang="en-US" dirty="0"/>
                    </a:p>
                  </a:txBody>
                  <a:tcPr/>
                </a:tc>
                <a:tc>
                  <a:txBody>
                    <a:bodyPr/>
                    <a:lstStyle/>
                    <a:p>
                      <a:r>
                        <a:rPr lang="en-US" dirty="0" smtClean="0"/>
                        <a:t>QUIZ</a:t>
                      </a:r>
                      <a:endParaRPr lang="en-US" dirty="0"/>
                    </a:p>
                  </a:txBody>
                  <a:tcPr/>
                </a:tc>
                <a:tc>
                  <a:txBody>
                    <a:bodyPr/>
                    <a:lstStyle/>
                    <a:p>
                      <a:r>
                        <a:rPr lang="en-US" dirty="0" smtClean="0"/>
                        <a:t>12</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Casper"/>
                <a:cs typeface="Times New Roman" pitchFamily="18" charset="0"/>
              </a:rPr>
              <a:t>Applications</a:t>
            </a:r>
            <a:endParaRPr lang="en-US" dirty="0">
              <a:latin typeface="Casper"/>
            </a:endParaRPr>
          </a:p>
        </p:txBody>
      </p:sp>
      <p:sp>
        <p:nvSpPr>
          <p:cNvPr id="3" name="Content Placeholder 2"/>
          <p:cNvSpPr>
            <a:spLocks noGrp="1"/>
          </p:cNvSpPr>
          <p:nvPr>
            <p:ph idx="1"/>
          </p:nvPr>
        </p:nvSpPr>
        <p:spPr>
          <a:xfrm>
            <a:off x="890452" y="1995442"/>
            <a:ext cx="10515600" cy="4351338"/>
          </a:xfrm>
        </p:spPr>
        <p:txBody>
          <a:bodyPr/>
          <a:lstStyle/>
          <a:p>
            <a:pPr algn="just"/>
            <a:r>
              <a:rPr lang="en-IN" sz="1600" dirty="0" smtClean="0">
                <a:latin typeface="Casper"/>
              </a:rPr>
              <a:t>Neutral finds its application in completing the electrical circuit wherever necessary.</a:t>
            </a:r>
          </a:p>
          <a:p>
            <a:endParaRPr lang="en-IN" sz="1600" dirty="0" smtClean="0">
              <a:latin typeface="Casper"/>
            </a:endParaRPr>
          </a:p>
          <a:p>
            <a:pPr algn="just"/>
            <a:r>
              <a:rPr lang="en-IN" sz="1600" dirty="0" err="1" smtClean="0">
                <a:latin typeface="Casper"/>
              </a:rPr>
              <a:t>Earthing</a:t>
            </a:r>
            <a:r>
              <a:rPr lang="en-IN" sz="1600" dirty="0" smtClean="0">
                <a:latin typeface="Casper"/>
              </a:rPr>
              <a:t> and grounding are very important as far as safety of the personnel is concerned. It also prevents the device and the associated circuitry from damage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REFRENCES</a:t>
            </a:r>
            <a:endParaRPr lang="en-US" dirty="0"/>
          </a:p>
        </p:txBody>
      </p:sp>
      <p:sp>
        <p:nvSpPr>
          <p:cNvPr id="3" name="Content Placeholder 2"/>
          <p:cNvSpPr>
            <a:spLocks noGrp="1"/>
          </p:cNvSpPr>
          <p:nvPr>
            <p:ph idx="1"/>
          </p:nvPr>
        </p:nvSpPr>
        <p:spPr/>
        <p:txBody>
          <a:bodyPr>
            <a:normAutofit/>
          </a:bodyPr>
          <a:lstStyle/>
          <a:p>
            <a:r>
              <a:rPr lang="en-US" sz="1600" dirty="0" smtClean="0">
                <a:latin typeface="Casper"/>
                <a:hlinkClick r:id="rId2"/>
              </a:rPr>
              <a:t>https://opentextbc.ca</a:t>
            </a:r>
            <a:endParaRPr lang="en-US" sz="1600" dirty="0" smtClean="0">
              <a:latin typeface="Casper"/>
            </a:endParaRPr>
          </a:p>
          <a:p>
            <a:r>
              <a:rPr lang="en-US" sz="1600" dirty="0" smtClean="0">
                <a:latin typeface="Casper"/>
                <a:hlinkClick r:id="rId3"/>
              </a:rPr>
              <a:t>https://www.shutterstock.com/s</a:t>
            </a:r>
            <a:endParaRPr lang="en-US" sz="1600" dirty="0" smtClean="0">
              <a:latin typeface="Casper"/>
            </a:endParaRPr>
          </a:p>
          <a:p>
            <a:r>
              <a:rPr lang="en-US" sz="1400" dirty="0" smtClean="0">
                <a:latin typeface="Casper"/>
              </a:rPr>
              <a:t>WWW.ELECTRICTECHNOLOGY.ORG</a:t>
            </a:r>
          </a:p>
          <a:p>
            <a:endParaRPr lang="en-US" sz="1600" dirty="0" smtClean="0">
              <a:latin typeface="Casper"/>
            </a:endParaRPr>
          </a:p>
          <a:p>
            <a:endParaRPr lang="en-US" sz="1600" dirty="0" smtClean="0">
              <a:latin typeface="Casper"/>
            </a:endParaRPr>
          </a:p>
          <a:p>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37" name="CorelDRAW" r:id="rId3" imgW="2169000" imgH="2169360" progId="">
                    <p:embed/>
                  </p:oleObj>
                </mc:Choice>
                <mc:Fallback>
                  <p:oleObj name="CorelDRAW" r:id="rId3" imgW="2169000" imgH="21693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212482"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a:t>
            </a:r>
            <a:r>
              <a:rPr lang="en-US" smtClean="0">
                <a:latin typeface="Casper" panose="02000506000000020004" pitchFamily="2" charset="0"/>
                <a:cs typeface="Segoe UI" panose="020B0502040204020203" pitchFamily="34" charset="0"/>
              </a:rPr>
              <a:t>: </a:t>
            </a:r>
            <a:r>
              <a:rPr lang="en-US" smtClean="0">
                <a:latin typeface="Casper" panose="02000506000000020004" pitchFamily="2" charset="0"/>
                <a:cs typeface="Segoe UI" panose="020B0502040204020203" pitchFamily="34" charset="0"/>
              </a:rPr>
              <a:t>Manjeet.e7825@cumail.com</a:t>
            </a:r>
            <a:endParaRPr lang="en-US" dirty="0"/>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57293" y="5071999"/>
            <a:ext cx="2743200" cy="365125"/>
          </a:xfrm>
        </p:spPr>
        <p:txBody>
          <a:bodyPr/>
          <a:lstStyle/>
          <a:p>
            <a:r>
              <a:rPr lang="en-US" dirty="0" smtClean="0">
                <a:hlinkClick r:id="rId2"/>
              </a:rPr>
              <a:t>https://opentextbc.ca/</a:t>
            </a:r>
            <a:endParaRPr lang="en-US" dirty="0"/>
          </a:p>
        </p:txBody>
      </p:sp>
      <p:sp>
        <p:nvSpPr>
          <p:cNvPr id="8" name="Title 7"/>
          <p:cNvSpPr txBox="1">
            <a:spLocks noGrp="1" noChangeArrowheads="1"/>
          </p:cNvSpPr>
          <p:nvPr>
            <p:ph type="title"/>
          </p:nvPr>
        </p:nvSpPr>
        <p:spPr bwMode="auto">
          <a:xfrm>
            <a:off x="608500" y="489508"/>
            <a:ext cx="5341247"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ea typeface="Karla" pitchFamily="2" charset="0"/>
                <a:cs typeface="Karla" pitchFamily="2" charset="0"/>
              </a:rPr>
              <a:t>ELECTRICAL SAFETY AND WIRING </a:t>
            </a:r>
            <a:r>
              <a:rPr lang="en-US" sz="4400" b="1" dirty="0" smtClean="0">
                <a:latin typeface="Casper"/>
                <a:ea typeface="Karla" pitchFamily="2" charset="0"/>
                <a:cs typeface="Karla" pitchFamily="2" charset="0"/>
              </a:rPr>
              <a:t>SYSTEM</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83232" y="2400800"/>
            <a:ext cx="2374689" cy="461665"/>
          </a:xfrm>
          <a:prstGeom prst="rect">
            <a:avLst/>
          </a:prstGeom>
        </p:spPr>
        <p:txBody>
          <a:bodyPr wrap="none">
            <a:spAutoFit/>
          </a:bodyPr>
          <a:lstStyle/>
          <a:p>
            <a:r>
              <a:rPr lang="en-US" sz="2400" b="1" dirty="0"/>
              <a:t>Course Outcome </a:t>
            </a:r>
          </a:p>
        </p:txBody>
      </p:sp>
      <p:sp>
        <p:nvSpPr>
          <p:cNvPr id="15" name="Rectangle 14"/>
          <p:cNvSpPr/>
          <p:nvPr/>
        </p:nvSpPr>
        <p:spPr>
          <a:xfrm>
            <a:off x="8202706" y="3125524"/>
            <a:ext cx="2689411" cy="94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Will be covered in this lecture</a:t>
            </a:r>
            <a:endParaRPr lang="en-US" dirty="0">
              <a:solidFill>
                <a:schemeClr val="tx1"/>
              </a:solidFill>
            </a:endParaRPr>
          </a:p>
        </p:txBody>
      </p:sp>
      <p:pic>
        <p:nvPicPr>
          <p:cNvPr id="53249" name="Picture 1" descr="C:\Users\Administrator\Desktop\Figure_24_08_04a.jpg"/>
          <p:cNvPicPr>
            <a:picLocks noGrp="1" noChangeAspect="1" noChangeArrowheads="1"/>
          </p:cNvPicPr>
          <p:nvPr>
            <p:ph idx="1"/>
          </p:nvPr>
        </p:nvPicPr>
        <p:blipFill>
          <a:blip r:embed="rId3"/>
          <a:srcRect/>
          <a:stretch>
            <a:fillRect/>
          </a:stretch>
        </p:blipFill>
        <p:spPr bwMode="auto">
          <a:xfrm>
            <a:off x="6439989" y="1028700"/>
            <a:ext cx="4585062" cy="3830683"/>
          </a:xfrm>
          <a:prstGeom prst="rect">
            <a:avLst/>
          </a:prstGeom>
          <a:noFill/>
        </p:spPr>
      </p:pic>
      <p:graphicFrame>
        <p:nvGraphicFramePr>
          <p:cNvPr id="2" name="Table 1"/>
          <p:cNvGraphicFramePr>
            <a:graphicFrameLocks noGrp="1"/>
          </p:cNvGraphicFramePr>
          <p:nvPr>
            <p:extLst>
              <p:ext uri="{D42A27DB-BD31-4B8C-83A1-F6EECF244321}">
                <p14:modId xmlns:p14="http://schemas.microsoft.com/office/powerpoint/2010/main" val="3346722694"/>
              </p:ext>
            </p:extLst>
          </p:nvPr>
        </p:nvGraphicFramePr>
        <p:xfrm>
          <a:off x="246031" y="2977779"/>
          <a:ext cx="5703716" cy="3339276"/>
        </p:xfrm>
        <a:graphic>
          <a:graphicData uri="http://schemas.openxmlformats.org/drawingml/2006/table">
            <a:tbl>
              <a:tblPr firstRow="1" firstCol="1" bandRow="1"/>
              <a:tblGrid>
                <a:gridCol w="572569"/>
                <a:gridCol w="4356010"/>
                <a:gridCol w="775137"/>
              </a:tblGrid>
              <a:tr h="608316">
                <a:tc>
                  <a:txBody>
                    <a:bodyPr/>
                    <a:lstStyle/>
                    <a:p>
                      <a:pPr algn="ctr" fontAlgn="ctr"/>
                      <a:r>
                        <a:rPr lang="en-US" sz="1200" b="1" i="0" u="none" strike="noStrike" dirty="0">
                          <a:solidFill>
                            <a:srgbClr val="000000"/>
                          </a:solidFill>
                          <a:effectLst/>
                          <a:latin typeface="+mn-lt"/>
                        </a:rPr>
                        <a:t>CO Number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mn-lt"/>
                        </a:rPr>
                        <a:t>Title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mn-lt"/>
                        </a:rPr>
                        <a:t>Level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0396">
                <a:tc>
                  <a:txBody>
                    <a:bodyPr/>
                    <a:lstStyle/>
                    <a:p>
                      <a:pPr algn="ctr" fontAlgn="ctr"/>
                      <a:r>
                        <a:rPr lang="en-US" sz="1200" b="0" i="0" u="none" strike="noStrike">
                          <a:solidFill>
                            <a:srgbClr val="FF0000"/>
                          </a:solidFill>
                          <a:effectLst/>
                          <a:latin typeface="+mn-lt"/>
                        </a:rPr>
                        <a:t>CO1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rgbClr val="FF0000"/>
                          </a:solidFill>
                          <a:effectLst/>
                          <a:latin typeface="+mn-lt"/>
                        </a:rPr>
                        <a:t>Students will be able to establish  the equations that characterize the performance of an electric circuit as well as solving both single phase and three-phase AC circuits in sinusoidal steady state.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FF0000"/>
                          </a:solidFill>
                          <a:effectLst/>
                          <a:latin typeface="+mn-lt"/>
                        </a:rPr>
                        <a:t>Remember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a:solidFill>
                            <a:srgbClr val="000000"/>
                          </a:solidFill>
                          <a:effectLst/>
                          <a:latin typeface="+mn-lt"/>
                        </a:rPr>
                        <a:t>CO2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a:solidFill>
                            <a:srgbClr val="000000"/>
                          </a:solidFill>
                          <a:effectLst/>
                          <a:latin typeface="+mn-lt"/>
                        </a:rPr>
                        <a:t>Students will be made aware about the electrical safety and implementation of electric wiring.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rPr>
                        <a:t>Understand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472">
                <a:tc>
                  <a:txBody>
                    <a:bodyPr/>
                    <a:lstStyle/>
                    <a:p>
                      <a:pPr algn="ctr" fontAlgn="ctr"/>
                      <a:r>
                        <a:rPr lang="en-US" sz="1200" b="0" i="0" u="none" strike="noStrike">
                          <a:solidFill>
                            <a:srgbClr val="000000"/>
                          </a:solidFill>
                          <a:effectLst/>
                          <a:latin typeface="+mn-lt"/>
                        </a:rPr>
                        <a:t>CO3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a:solidFill>
                            <a:srgbClr val="000000"/>
                          </a:solidFill>
                          <a:effectLst/>
                          <a:latin typeface="+mn-lt"/>
                        </a:rPr>
                        <a:t>Introducing students to the areas of rotating electric machines, with application of  motors in particular, transducers and electric batteries.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a:solidFill>
                            <a:srgbClr val="000000"/>
                          </a:solidFill>
                          <a:effectLst/>
                          <a:latin typeface="+mn-lt"/>
                        </a:rPr>
                        <a:t>CO4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rgbClr val="000000"/>
                          </a:solidFill>
                          <a:effectLst/>
                          <a:latin typeface="+mn-lt"/>
                        </a:rPr>
                        <a:t>Comprehension of  different applications of  Op-amps in electronic circuits and its interfacing with A/D-D/A converters..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4" name="Straight Arrow Connector 13"/>
          <p:cNvCxnSpPr/>
          <p:nvPr/>
        </p:nvCxnSpPr>
        <p:spPr>
          <a:xfrm flipV="1">
            <a:off x="5630422" y="3125524"/>
            <a:ext cx="1539499" cy="1086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09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fontScale="90000"/>
          </a:bodyPr>
          <a:lstStyle/>
          <a:p>
            <a:pPr algn="ctr"/>
            <a:r>
              <a:rPr lang="en-US" sz="4900" b="1" u="sng" dirty="0" smtClean="0">
                <a:latin typeface="Casper"/>
                <a:cs typeface="Times New Roman" pitchFamily="18" charset="0"/>
              </a:rPr>
              <a:t>Electrical Safety</a:t>
            </a:r>
            <a:r>
              <a:rPr lang="en-US" sz="4800" u="sng" dirty="0" smtClean="0">
                <a:solidFill>
                  <a:srgbClr val="C00000"/>
                </a:solidFill>
                <a:latin typeface="Times New Roman" pitchFamily="18" charset="0"/>
                <a:cs typeface="Times New Roman" pitchFamily="18" charset="0"/>
              </a:rPr>
              <a:t/>
            </a:r>
            <a:br>
              <a:rPr lang="en-US" sz="4800" u="sng" dirty="0" smtClean="0">
                <a:solidFill>
                  <a:srgbClr val="C00000"/>
                </a:solidFill>
                <a:latin typeface="Times New Roman" pitchFamily="18" charset="0"/>
                <a:cs typeface="Times New Roman" pitchFamily="18" charset="0"/>
              </a:rPr>
            </a:br>
            <a:endParaRPr lang="en-US" dirty="0"/>
          </a:p>
        </p:txBody>
      </p:sp>
      <p:sp>
        <p:nvSpPr>
          <p:cNvPr id="4" name="Slide Number Placeholder 3"/>
          <p:cNvSpPr>
            <a:spLocks noGrp="1"/>
          </p:cNvSpPr>
          <p:nvPr>
            <p:ph type="sldNum" sz="quarter" idx="12"/>
          </p:nvPr>
        </p:nvSpPr>
        <p:spPr>
          <a:xfrm>
            <a:off x="6716484" y="6191794"/>
            <a:ext cx="3524795" cy="385989"/>
          </a:xfrm>
        </p:spPr>
        <p:txBody>
          <a:bodyPr/>
          <a:lstStyle/>
          <a:p>
            <a:fld id="{BDCDBBEF-AA6C-4BA6-85B2-A17D7F280E38}" type="slidenum">
              <a:rPr lang="en-US" smtClean="0"/>
              <a:pPr/>
              <a:t>3</a:t>
            </a:fld>
            <a:endParaRPr lang="en-US" dirty="0"/>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8275" y="2037808"/>
            <a:ext cx="8255726" cy="1200329"/>
          </a:xfrm>
          <a:prstGeom prst="rect">
            <a:avLst/>
          </a:prstGeom>
        </p:spPr>
        <p:txBody>
          <a:bodyPr wrap="square">
            <a:spAutoFit/>
          </a:bodyPr>
          <a:lstStyle/>
          <a:p>
            <a:pPr marL="342900" indent="-342900">
              <a:defRPr/>
            </a:pPr>
            <a:r>
              <a:rPr lang="en-US" dirty="0" smtClean="0">
                <a:latin typeface="Times New Roman" pitchFamily="18" charset="0"/>
                <a:cs typeface="Times New Roman" pitchFamily="18" charset="0"/>
              </a:rPr>
              <a:t>Electrical hazards are categorized into shocks, burns and electrocutions.</a:t>
            </a:r>
          </a:p>
          <a:p>
            <a:pPr marL="514350" indent="-514350">
              <a:buAutoNum type="arabicPeriod"/>
              <a:defRPr/>
            </a:pPr>
            <a:r>
              <a:rPr lang="en-US" b="1" dirty="0" smtClean="0">
                <a:latin typeface="Times New Roman" pitchFamily="18" charset="0"/>
                <a:cs typeface="Times New Roman" pitchFamily="18" charset="0"/>
              </a:rPr>
              <a:t>Electrical Shock</a:t>
            </a:r>
          </a:p>
          <a:p>
            <a:pPr marL="514350" indent="-514350">
              <a:buAutoNum type="arabicPeriod"/>
              <a:defRPr/>
            </a:pPr>
            <a:r>
              <a:rPr lang="en-US" b="1" dirty="0" smtClean="0">
                <a:latin typeface="Times New Roman" pitchFamily="18" charset="0"/>
                <a:cs typeface="Times New Roman" pitchFamily="18" charset="0"/>
              </a:rPr>
              <a:t>Burns</a:t>
            </a:r>
          </a:p>
          <a:p>
            <a:pPr marL="514350" indent="-514350">
              <a:buAutoNum type="arabicPeriod"/>
              <a:defRPr/>
            </a:pPr>
            <a:r>
              <a:rPr lang="en-US" b="1" dirty="0" smtClean="0">
                <a:latin typeface="Times New Roman" pitchFamily="18" charset="0"/>
                <a:cs typeface="Times New Roman" pitchFamily="18" charset="0"/>
              </a:rPr>
              <a:t>Electric Arc Blast</a:t>
            </a:r>
          </a:p>
        </p:txBody>
      </p:sp>
      <p:pic>
        <p:nvPicPr>
          <p:cNvPr id="8" name="Picture 1"/>
          <p:cNvPicPr>
            <a:picLocks noChangeAspect="1" noChangeArrowheads="1"/>
          </p:cNvPicPr>
          <p:nvPr/>
        </p:nvPicPr>
        <p:blipFill>
          <a:blip r:embed="rId2"/>
          <a:srcRect/>
          <a:stretch>
            <a:fillRect/>
          </a:stretch>
        </p:blipFill>
        <p:spPr bwMode="auto">
          <a:xfrm>
            <a:off x="4861088" y="2970948"/>
            <a:ext cx="5824330" cy="3087964"/>
          </a:xfrm>
          <a:prstGeom prst="rect">
            <a:avLst/>
          </a:prstGeom>
          <a:noFill/>
          <a:ln w="9525">
            <a:noFill/>
            <a:miter lim="800000"/>
            <a:headEnd/>
            <a:tailEnd/>
          </a:ln>
          <a:effectLst/>
        </p:spPr>
      </p:pic>
      <p:sp>
        <p:nvSpPr>
          <p:cNvPr id="9" name="Rectangle 8"/>
          <p:cNvSpPr/>
          <p:nvPr/>
        </p:nvSpPr>
        <p:spPr>
          <a:xfrm>
            <a:off x="6617672" y="6196540"/>
            <a:ext cx="3241272" cy="369332"/>
          </a:xfrm>
          <a:prstGeom prst="rect">
            <a:avLst/>
          </a:prstGeom>
        </p:spPr>
        <p:txBody>
          <a:bodyPr wrap="none">
            <a:spAutoFit/>
          </a:bodyPr>
          <a:lstStyle/>
          <a:p>
            <a:r>
              <a:rPr lang="en-US" dirty="0" smtClean="0">
                <a:hlinkClick r:id="rId3"/>
              </a:rPr>
              <a:t>https://www.shutterstock.com/s</a:t>
            </a:r>
            <a:endParaRPr lang="en-US" dirty="0"/>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sper"/>
                <a:cs typeface="Times New Roman" pitchFamily="18" charset="0"/>
              </a:rPr>
              <a:t>Electrical Safety Measures</a:t>
            </a:r>
            <a:r>
              <a:rPr lang="en-US" sz="4800" u="sng" dirty="0" smtClean="0">
                <a:solidFill>
                  <a:srgbClr val="C00000"/>
                </a:solidFill>
                <a:latin typeface="Times New Roman" pitchFamily="18" charset="0"/>
                <a:cs typeface="Times New Roman" pitchFamily="18" charset="0"/>
              </a:rPr>
              <a:t/>
            </a:r>
            <a:br>
              <a:rPr lang="en-US" sz="4800" u="sng" dirty="0" smtClean="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marL="457200" lvl="0" indent="-457200">
              <a:buFont typeface="+mj-lt"/>
              <a:buAutoNum type="arabicPeriod"/>
            </a:pPr>
            <a:r>
              <a:rPr lang="en-US" sz="1600" dirty="0" smtClean="0">
                <a:latin typeface="Casper"/>
                <a:cs typeface="Times New Roman" pitchFamily="18" charset="0"/>
              </a:rPr>
              <a:t>Always use safety equipment and avoid the direct contact with live or energized circuits.</a:t>
            </a:r>
          </a:p>
          <a:p>
            <a:pPr marL="457200" lvl="0" indent="-457200">
              <a:buFont typeface="+mj-lt"/>
              <a:buAutoNum type="arabicPeriod"/>
            </a:pPr>
            <a:r>
              <a:rPr lang="en-US" sz="1600" dirty="0" smtClean="0">
                <a:latin typeface="Casper"/>
                <a:cs typeface="Times New Roman" pitchFamily="18" charset="0"/>
              </a:rPr>
              <a:t>Have the skills and techniques to distinguish the exposed live parts of the electrical equipment.</a:t>
            </a:r>
          </a:p>
          <a:p>
            <a:pPr marL="457200" lvl="0" indent="-457200">
              <a:buFont typeface="+mj-lt"/>
              <a:buAutoNum type="arabicPeriod"/>
            </a:pPr>
            <a:r>
              <a:rPr lang="en-US" sz="1600" dirty="0" smtClean="0">
                <a:latin typeface="Casper"/>
                <a:cs typeface="Times New Roman" pitchFamily="18" charset="0"/>
              </a:rPr>
              <a:t>Disconnect the source supply while installing or connecting wires.</a:t>
            </a:r>
          </a:p>
          <a:p>
            <a:pPr marL="457200" lvl="0" indent="-457200">
              <a:buFont typeface="+mj-lt"/>
              <a:buAutoNum type="arabicPeriod"/>
            </a:pPr>
            <a:r>
              <a:rPr lang="en-US" sz="1600" dirty="0" smtClean="0">
                <a:latin typeface="Casper"/>
                <a:cs typeface="Times New Roman" pitchFamily="18" charset="0"/>
              </a:rPr>
              <a:t>The power supplied to the installation must be controlled on the main switchboard which should consist of circuit breaker.</a:t>
            </a:r>
          </a:p>
          <a:p>
            <a:pPr marL="457200" lvl="0" indent="-457200">
              <a:buFont typeface="+mj-lt"/>
              <a:buAutoNum type="arabicPeriod"/>
            </a:pPr>
            <a:r>
              <a:rPr lang="en-US" sz="1600" dirty="0" smtClean="0">
                <a:latin typeface="Casper"/>
                <a:cs typeface="Times New Roman" pitchFamily="18" charset="0"/>
              </a:rPr>
              <a:t>Conductive tools and materials must be kept at a safe distance from live parts of the circuit or equipment.</a:t>
            </a:r>
          </a:p>
          <a:p>
            <a:pPr marL="457200" lvl="0" indent="-457200">
              <a:buFont typeface="+mj-lt"/>
              <a:buAutoNum type="arabicPeriod"/>
            </a:pPr>
            <a:r>
              <a:rPr lang="en-US" sz="1600" dirty="0" smtClean="0">
                <a:latin typeface="Casper"/>
                <a:cs typeface="Times New Roman" pitchFamily="18" charset="0"/>
              </a:rPr>
              <a:t>Use non-conductive hand tools for which they are rated to perform electrical work. If they are used for voltage (or current) rating other than rated, the insulation strength of the tool breakdown and causes electric shock.</a:t>
            </a:r>
          </a:p>
          <a:p>
            <a:pPr>
              <a:buNone/>
            </a:pPr>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sper"/>
                <a:cs typeface="Times New Roman" pitchFamily="18" charset="0"/>
              </a:rPr>
              <a:t>Electrical Wiring</a:t>
            </a:r>
            <a:r>
              <a:rPr lang="en-US" sz="4800" u="sng" dirty="0" smtClean="0">
                <a:solidFill>
                  <a:srgbClr val="C00000"/>
                </a:solidFill>
                <a:latin typeface="Times New Roman" pitchFamily="18" charset="0"/>
                <a:cs typeface="Times New Roman" pitchFamily="18" charset="0"/>
              </a:rPr>
              <a:t/>
            </a:r>
            <a:br>
              <a:rPr lang="en-US" sz="4800" u="sng" dirty="0" smtClean="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marL="457200" indent="-457200"/>
            <a:r>
              <a:rPr lang="en-US" sz="1700" b="1" dirty="0" smtClean="0">
                <a:latin typeface="Casper"/>
                <a:cs typeface="Times New Roman" pitchFamily="18" charset="0"/>
              </a:rPr>
              <a:t>Electrical wiring</a:t>
            </a:r>
            <a:r>
              <a:rPr lang="en-US" sz="1700" dirty="0" smtClean="0">
                <a:latin typeface="Casper"/>
                <a:cs typeface="Times New Roman" pitchFamily="18" charset="0"/>
              </a:rPr>
              <a:t> is the </a:t>
            </a:r>
            <a:r>
              <a:rPr lang="en-US" sz="1700" u="sng" dirty="0" smtClean="0">
                <a:latin typeface="Casper"/>
                <a:cs typeface="Times New Roman" pitchFamily="18" charset="0"/>
              </a:rPr>
              <a:t>electrical power</a:t>
            </a:r>
            <a:r>
              <a:rPr lang="en-US" sz="1700" dirty="0" smtClean="0">
                <a:latin typeface="Casper"/>
                <a:cs typeface="Times New Roman" pitchFamily="18" charset="0"/>
              </a:rPr>
              <a:t> distribution through the wires in a perfect manner for economic use of wiring conductors inside a room or building with better load control. </a:t>
            </a:r>
          </a:p>
          <a:p>
            <a:pPr marL="457200" indent="-457200"/>
            <a:endParaRPr lang="en-US" sz="1700" dirty="0" smtClean="0">
              <a:latin typeface="Casper"/>
              <a:cs typeface="Times New Roman" pitchFamily="18" charset="0"/>
            </a:endParaRPr>
          </a:p>
          <a:p>
            <a:pPr marL="457200" indent="-457200"/>
            <a:r>
              <a:rPr lang="en-US" sz="1700" dirty="0" smtClean="0">
                <a:latin typeface="Casper"/>
                <a:cs typeface="Times New Roman" pitchFamily="18" charset="0"/>
              </a:rPr>
              <a:t>Electrical wiring system is classified into five categories:</a:t>
            </a:r>
          </a:p>
          <a:p>
            <a:pPr marL="457200" indent="-457200"/>
            <a:endParaRPr lang="en-US" sz="1700" dirty="0" smtClean="0">
              <a:latin typeface="Casper"/>
              <a:cs typeface="Times New Roman" pitchFamily="18" charset="0"/>
            </a:endParaRPr>
          </a:p>
          <a:p>
            <a:pPr marL="457200" lvl="0" indent="-457200">
              <a:buFont typeface="+mj-lt"/>
              <a:buAutoNum type="arabicPeriod"/>
            </a:pPr>
            <a:r>
              <a:rPr lang="en-US" sz="1700" dirty="0" smtClean="0">
                <a:latin typeface="Casper"/>
                <a:cs typeface="Times New Roman" pitchFamily="18" charset="0"/>
              </a:rPr>
              <a:t>Cleat wiring</a:t>
            </a:r>
          </a:p>
          <a:p>
            <a:pPr marL="457200" lvl="0" indent="-457200">
              <a:buFont typeface="+mj-lt"/>
              <a:buAutoNum type="arabicPeriod"/>
            </a:pPr>
            <a:r>
              <a:rPr lang="en-US" sz="1700" dirty="0" smtClean="0">
                <a:latin typeface="Casper"/>
                <a:cs typeface="Times New Roman" pitchFamily="18" charset="0"/>
              </a:rPr>
              <a:t>Wooden casing and capping wiring</a:t>
            </a:r>
          </a:p>
          <a:p>
            <a:pPr marL="457200" lvl="0" indent="-457200">
              <a:buFont typeface="+mj-lt"/>
              <a:buAutoNum type="arabicPeriod"/>
            </a:pPr>
            <a:r>
              <a:rPr lang="en-US" sz="1700" dirty="0" smtClean="0">
                <a:latin typeface="Casper"/>
                <a:cs typeface="Times New Roman" pitchFamily="18" charset="0"/>
              </a:rPr>
              <a:t>CTS or TRS or PVC sheath wiring</a:t>
            </a:r>
          </a:p>
          <a:p>
            <a:pPr marL="457200" lvl="0" indent="-457200">
              <a:buFont typeface="+mj-lt"/>
              <a:buAutoNum type="arabicPeriod"/>
            </a:pPr>
            <a:r>
              <a:rPr lang="en-US" sz="1700" dirty="0" smtClean="0">
                <a:latin typeface="Casper"/>
                <a:cs typeface="Times New Roman" pitchFamily="18" charset="0"/>
              </a:rPr>
              <a:t>Lead sheathed or metal sheathed wiring</a:t>
            </a:r>
          </a:p>
          <a:p>
            <a:pPr marL="457200" lvl="0" indent="-457200">
              <a:buFont typeface="+mj-lt"/>
              <a:buAutoNum type="arabicPeriod"/>
            </a:pPr>
            <a:r>
              <a:rPr lang="en-US" sz="1700" dirty="0" smtClean="0">
                <a:latin typeface="Casper"/>
                <a:cs typeface="Times New Roman" pitchFamily="18" charset="0"/>
              </a:rPr>
              <a:t>Conduit wiring </a:t>
            </a:r>
          </a:p>
          <a:p>
            <a:pPr lvl="0">
              <a:buFont typeface="Wingdings" pitchFamily="2" charset="2"/>
              <a:buChar char="Ø"/>
            </a:pPr>
            <a:r>
              <a:rPr lang="en-US" sz="1700" dirty="0" smtClean="0">
                <a:latin typeface="Casper"/>
                <a:cs typeface="Times New Roman" pitchFamily="18" charset="0"/>
              </a:rPr>
              <a:t>          Surface or open  Conduit type</a:t>
            </a:r>
          </a:p>
          <a:p>
            <a:pPr lvl="0">
              <a:buFont typeface="Wingdings" pitchFamily="2" charset="2"/>
              <a:buChar char="Ø"/>
            </a:pPr>
            <a:r>
              <a:rPr lang="en-US" sz="1700" dirty="0" smtClean="0">
                <a:latin typeface="Casper"/>
                <a:cs typeface="Times New Roman" pitchFamily="18" charset="0"/>
              </a:rPr>
              <a:t>          Recessed or concealed or underground type Conduit</a:t>
            </a:r>
          </a:p>
          <a:p>
            <a:pPr marL="457200" lvl="0" indent="-457200"/>
            <a:endParaRPr lang="en-US" sz="1700" dirty="0" smtClean="0">
              <a:latin typeface="Casper"/>
            </a:endParaRPr>
          </a:p>
          <a:p>
            <a:endParaRPr lang="en-US"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sper"/>
                <a:cs typeface="Times New Roman" pitchFamily="18" charset="0"/>
              </a:rPr>
              <a:t>Electrical Wiring</a:t>
            </a:r>
            <a:r>
              <a:rPr lang="en-US" sz="4800" u="sng" dirty="0" smtClean="0">
                <a:solidFill>
                  <a:srgbClr val="C00000"/>
                </a:solidFill>
                <a:latin typeface="Times New Roman" pitchFamily="18" charset="0"/>
                <a:cs typeface="Times New Roman" pitchFamily="18" charset="0"/>
              </a:rPr>
              <a:t/>
            </a:r>
            <a:br>
              <a:rPr lang="en-US" sz="4800" u="sng" dirty="0" smtClean="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838200" y="1267097"/>
            <a:ext cx="10515600" cy="5277394"/>
          </a:xfrm>
        </p:spPr>
        <p:txBody>
          <a:bodyPr>
            <a:normAutofit fontScale="25000" lnSpcReduction="20000"/>
          </a:bodyPr>
          <a:lstStyle/>
          <a:p>
            <a:r>
              <a:rPr lang="en-US" sz="6400" b="1" dirty="0" smtClean="0">
                <a:latin typeface="Casper"/>
                <a:cs typeface="Times New Roman" pitchFamily="18" charset="0"/>
              </a:rPr>
              <a:t>Cleat Wiring</a:t>
            </a:r>
          </a:p>
          <a:p>
            <a:r>
              <a:rPr lang="en-US" sz="6400" b="1" i="1" dirty="0" smtClean="0">
                <a:latin typeface="Casper"/>
                <a:cs typeface="Times New Roman" pitchFamily="18" charset="0"/>
              </a:rPr>
              <a:t>Material Used in Cleat Wiring</a:t>
            </a:r>
          </a:p>
          <a:p>
            <a:pPr>
              <a:buFont typeface="Wingdings" pitchFamily="2" charset="2"/>
              <a:buChar char="Ø"/>
            </a:pPr>
            <a:r>
              <a:rPr lang="en-US" sz="6400" dirty="0" smtClean="0">
                <a:latin typeface="Casper"/>
                <a:cs typeface="Times New Roman" pitchFamily="18" charset="0"/>
              </a:rPr>
              <a:t>VIR or PVC insulated wires</a:t>
            </a:r>
          </a:p>
          <a:p>
            <a:pPr>
              <a:buFont typeface="Wingdings" pitchFamily="2" charset="2"/>
              <a:buChar char="Ø"/>
            </a:pPr>
            <a:r>
              <a:rPr lang="en-US" sz="6400" dirty="0" smtClean="0">
                <a:latin typeface="Casper"/>
                <a:cs typeface="Times New Roman" pitchFamily="18" charset="0"/>
              </a:rPr>
              <a:t>Weather proof cables</a:t>
            </a:r>
          </a:p>
          <a:p>
            <a:pPr>
              <a:buFont typeface="Wingdings" pitchFamily="2" charset="2"/>
              <a:buChar char="Ø"/>
            </a:pPr>
            <a:r>
              <a:rPr lang="en-US" sz="6400" dirty="0" smtClean="0">
                <a:latin typeface="Casper"/>
                <a:cs typeface="Times New Roman" pitchFamily="18" charset="0"/>
              </a:rPr>
              <a:t>Porcelain cleats or plastic cleats (two or three grooves)</a:t>
            </a:r>
          </a:p>
          <a:p>
            <a:pPr>
              <a:buFont typeface="Wingdings" pitchFamily="2" charset="2"/>
              <a:buChar char="Ø"/>
            </a:pPr>
            <a:r>
              <a:rPr lang="en-US" sz="6400" dirty="0" smtClean="0">
                <a:latin typeface="Casper"/>
                <a:cs typeface="Times New Roman" pitchFamily="18" charset="0"/>
              </a:rPr>
              <a:t>Screws</a:t>
            </a:r>
          </a:p>
          <a:p>
            <a:r>
              <a:rPr lang="en-US" sz="6400" b="1" i="1" dirty="0" smtClean="0">
                <a:latin typeface="Casper"/>
                <a:cs typeface="Times New Roman" pitchFamily="18" charset="0"/>
              </a:rPr>
              <a:t>Advantages of Cleat Wiring</a:t>
            </a:r>
          </a:p>
          <a:p>
            <a:pPr>
              <a:buFont typeface="Wingdings" pitchFamily="2" charset="2"/>
              <a:buChar char="Ø"/>
            </a:pPr>
            <a:r>
              <a:rPr lang="en-US" sz="6400" dirty="0" smtClean="0">
                <a:latin typeface="Casper"/>
                <a:cs typeface="Times New Roman" pitchFamily="18" charset="0"/>
              </a:rPr>
              <a:t>Cheap and easy wiring</a:t>
            </a:r>
          </a:p>
          <a:p>
            <a:pPr>
              <a:buFont typeface="Wingdings" pitchFamily="2" charset="2"/>
              <a:buChar char="Ø"/>
            </a:pPr>
            <a:r>
              <a:rPr lang="en-US" sz="6400" dirty="0" smtClean="0">
                <a:latin typeface="Casper"/>
                <a:cs typeface="Times New Roman" pitchFamily="18" charset="0"/>
              </a:rPr>
              <a:t>Easy to fault detection</a:t>
            </a:r>
          </a:p>
          <a:p>
            <a:pPr>
              <a:buFont typeface="Wingdings" pitchFamily="2" charset="2"/>
              <a:buChar char="Ø"/>
            </a:pPr>
            <a:r>
              <a:rPr lang="en-US" sz="6400" dirty="0" smtClean="0">
                <a:latin typeface="Casper"/>
                <a:cs typeface="Times New Roman" pitchFamily="18" charset="0"/>
              </a:rPr>
              <a:t>Easy to repair</a:t>
            </a:r>
          </a:p>
          <a:p>
            <a:pPr>
              <a:buFont typeface="Wingdings" pitchFamily="2" charset="2"/>
              <a:buChar char="Ø"/>
            </a:pPr>
            <a:r>
              <a:rPr lang="en-US" sz="6400" dirty="0" smtClean="0">
                <a:latin typeface="Casper"/>
                <a:cs typeface="Times New Roman" pitchFamily="18" charset="0"/>
              </a:rPr>
              <a:t>Alteration and addition is easy.</a:t>
            </a:r>
          </a:p>
          <a:p>
            <a:r>
              <a:rPr lang="en-US" sz="6400" b="1" i="1" dirty="0" smtClean="0">
                <a:latin typeface="Casper"/>
                <a:cs typeface="Times New Roman" pitchFamily="18" charset="0"/>
              </a:rPr>
              <a:t>Disadvantages of Cleat Wiring</a:t>
            </a:r>
          </a:p>
          <a:p>
            <a:pPr>
              <a:buFont typeface="Wingdings" pitchFamily="2" charset="2"/>
              <a:buChar char="Ø"/>
            </a:pPr>
            <a:r>
              <a:rPr lang="en-US" sz="6400" dirty="0" smtClean="0">
                <a:latin typeface="Casper"/>
                <a:cs typeface="Times New Roman" pitchFamily="18" charset="0"/>
              </a:rPr>
              <a:t>Bad appearance</a:t>
            </a:r>
          </a:p>
          <a:p>
            <a:pPr>
              <a:buFont typeface="Wingdings" pitchFamily="2" charset="2"/>
              <a:buChar char="Ø"/>
            </a:pPr>
            <a:r>
              <a:rPr lang="en-US" sz="6400" dirty="0" smtClean="0">
                <a:latin typeface="Casper"/>
                <a:cs typeface="Times New Roman" pitchFamily="18" charset="0"/>
              </a:rPr>
              <a:t>Exposed to weather to be affected by humidity, rain, smoke, sunlight etc</a:t>
            </a:r>
          </a:p>
          <a:p>
            <a:pPr>
              <a:buFont typeface="Wingdings" pitchFamily="2" charset="2"/>
              <a:buChar char="Ø"/>
            </a:pPr>
            <a:r>
              <a:rPr lang="en-US" sz="6400" dirty="0" smtClean="0">
                <a:latin typeface="Casper"/>
                <a:cs typeface="Times New Roman" pitchFamily="18" charset="0"/>
              </a:rPr>
              <a:t>Chances for shock or fire</a:t>
            </a:r>
          </a:p>
          <a:p>
            <a:pPr>
              <a:buFont typeface="Wingdings" pitchFamily="2" charset="2"/>
              <a:buChar char="Ø"/>
            </a:pPr>
            <a:r>
              <a:rPr lang="en-US" sz="6400" dirty="0" smtClean="0">
                <a:latin typeface="Casper"/>
                <a:cs typeface="Times New Roman" pitchFamily="18" charset="0"/>
              </a:rPr>
              <a:t>Used in only 220V in low ambient temperature.</a:t>
            </a:r>
          </a:p>
          <a:p>
            <a:pPr>
              <a:buFont typeface="Wingdings" pitchFamily="2" charset="2"/>
              <a:buChar char="Ø"/>
            </a:pPr>
            <a:r>
              <a:rPr lang="en-US" sz="6400" dirty="0" smtClean="0">
                <a:latin typeface="Casper"/>
                <a:cs typeface="Times New Roman" pitchFamily="18" charset="0"/>
              </a:rPr>
              <a:t>Not long lasting Sag happens</a:t>
            </a:r>
            <a:endParaRPr lang="en-US" sz="6400" dirty="0" smtClean="0">
              <a:latin typeface="Casper"/>
            </a:endParaRPr>
          </a:p>
          <a:p>
            <a:endParaRPr lang="en-US"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sper"/>
                <a:cs typeface="Times New Roman" pitchFamily="18" charset="0"/>
              </a:rPr>
              <a:t>Electrical Wiring</a:t>
            </a:r>
            <a:r>
              <a:rPr lang="en-US" sz="4800" u="sng" dirty="0" smtClean="0">
                <a:solidFill>
                  <a:srgbClr val="C00000"/>
                </a:solidFill>
                <a:latin typeface="Times New Roman" pitchFamily="18" charset="0"/>
                <a:cs typeface="Times New Roman" pitchFamily="18" charset="0"/>
              </a:rPr>
              <a:t/>
            </a:r>
            <a:br>
              <a:rPr lang="en-US" sz="4800" u="sng" dirty="0" smtClean="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838200" y="940526"/>
            <a:ext cx="10515600" cy="5917474"/>
          </a:xfrm>
        </p:spPr>
        <p:txBody>
          <a:bodyPr>
            <a:noAutofit/>
          </a:bodyPr>
          <a:lstStyle/>
          <a:p>
            <a:r>
              <a:rPr lang="en-US" sz="1600" b="1" dirty="0" smtClean="0">
                <a:latin typeface="Casper"/>
                <a:cs typeface="Times New Roman" pitchFamily="18" charset="0"/>
              </a:rPr>
              <a:t>2: Casing  and Capping Wiring</a:t>
            </a:r>
          </a:p>
          <a:p>
            <a:r>
              <a:rPr lang="en-US" sz="1600" b="1" i="1" dirty="0" smtClean="0">
                <a:latin typeface="Casper"/>
                <a:cs typeface="Times New Roman" pitchFamily="18" charset="0"/>
              </a:rPr>
              <a:t>Material Used in Casing Wiring</a:t>
            </a:r>
          </a:p>
          <a:p>
            <a:pPr>
              <a:buFont typeface="Wingdings" pitchFamily="2" charset="2"/>
              <a:buChar char="Ø"/>
            </a:pPr>
            <a:r>
              <a:rPr lang="en-US" sz="1600" dirty="0" smtClean="0">
                <a:latin typeface="Casper"/>
                <a:cs typeface="Times New Roman" pitchFamily="18" charset="0"/>
              </a:rPr>
              <a:t>VIR or PVC insulated wires</a:t>
            </a:r>
          </a:p>
          <a:p>
            <a:pPr>
              <a:buFont typeface="Wingdings" pitchFamily="2" charset="2"/>
              <a:buChar char="Ø"/>
            </a:pPr>
            <a:r>
              <a:rPr lang="en-US" sz="1600" dirty="0" smtClean="0">
                <a:latin typeface="Casper"/>
                <a:cs typeface="Times New Roman" pitchFamily="18" charset="0"/>
              </a:rPr>
              <a:t>Casing Enclosure (made of wood or plastic)</a:t>
            </a:r>
          </a:p>
          <a:p>
            <a:pPr>
              <a:buFont typeface="Wingdings" pitchFamily="2" charset="2"/>
              <a:buChar char="Ø"/>
            </a:pPr>
            <a:r>
              <a:rPr lang="en-US" sz="1600" dirty="0" smtClean="0">
                <a:latin typeface="Casper"/>
                <a:cs typeface="Times New Roman" pitchFamily="18" charset="0"/>
              </a:rPr>
              <a:t>Capping (made of wood or plastic)</a:t>
            </a:r>
          </a:p>
          <a:p>
            <a:pPr>
              <a:buFont typeface="Wingdings" pitchFamily="2" charset="2"/>
              <a:buChar char="Ø"/>
            </a:pPr>
            <a:r>
              <a:rPr lang="en-US" sz="1600" dirty="0" smtClean="0">
                <a:latin typeface="Casper"/>
                <a:cs typeface="Times New Roman" pitchFamily="18" charset="0"/>
              </a:rPr>
              <a:t>Casing and capping joints.</a:t>
            </a:r>
          </a:p>
          <a:p>
            <a:r>
              <a:rPr lang="en-US" sz="1600" b="1" i="1" dirty="0" smtClean="0">
                <a:latin typeface="Casper"/>
                <a:cs typeface="Times New Roman" pitchFamily="18" charset="0"/>
              </a:rPr>
              <a:t>Advantages of Casing Wiring</a:t>
            </a:r>
          </a:p>
          <a:p>
            <a:pPr>
              <a:buFont typeface="Wingdings" pitchFamily="2" charset="2"/>
              <a:buChar char="Ø"/>
            </a:pPr>
            <a:r>
              <a:rPr lang="en-US" sz="1600" dirty="0" smtClean="0">
                <a:latin typeface="Casper"/>
                <a:cs typeface="Times New Roman" pitchFamily="18" charset="0"/>
              </a:rPr>
              <a:t>Cheap and easy to install</a:t>
            </a:r>
          </a:p>
          <a:p>
            <a:pPr>
              <a:buFont typeface="Wingdings" pitchFamily="2" charset="2"/>
              <a:buChar char="Ø"/>
            </a:pPr>
            <a:r>
              <a:rPr lang="en-US" sz="1600" dirty="0" smtClean="0">
                <a:latin typeface="Casper"/>
                <a:cs typeface="Times New Roman" pitchFamily="18" charset="0"/>
              </a:rPr>
              <a:t>Strong and durable wiring</a:t>
            </a:r>
          </a:p>
          <a:p>
            <a:pPr>
              <a:buFont typeface="Wingdings" pitchFamily="2" charset="2"/>
              <a:buChar char="Ø"/>
            </a:pPr>
            <a:r>
              <a:rPr lang="en-US" sz="1600" dirty="0" smtClean="0">
                <a:latin typeface="Casper"/>
                <a:cs typeface="Times New Roman" pitchFamily="18" charset="0"/>
              </a:rPr>
              <a:t>Customization can be done easily</a:t>
            </a:r>
          </a:p>
          <a:p>
            <a:pPr>
              <a:buFont typeface="Wingdings" pitchFamily="2" charset="2"/>
              <a:buChar char="Ø"/>
            </a:pPr>
            <a:r>
              <a:rPr lang="en-US" sz="1600" dirty="0" smtClean="0">
                <a:latin typeface="Casper"/>
                <a:cs typeface="Times New Roman" pitchFamily="18" charset="0"/>
              </a:rPr>
              <a:t>Safe from smoke, dust, rain and steam etc.</a:t>
            </a:r>
          </a:p>
          <a:p>
            <a:pPr>
              <a:buFont typeface="Wingdings" pitchFamily="2" charset="2"/>
              <a:buChar char="Ø"/>
            </a:pPr>
            <a:r>
              <a:rPr lang="en-US" sz="1600" dirty="0" smtClean="0">
                <a:latin typeface="Casper"/>
                <a:cs typeface="Times New Roman" pitchFamily="18" charset="0"/>
              </a:rPr>
              <a:t>Due to casing and capping no risk of shock.</a:t>
            </a:r>
          </a:p>
          <a:p>
            <a:r>
              <a:rPr lang="en-US" sz="1600" b="1" i="1" dirty="0" smtClean="0">
                <a:latin typeface="Casper"/>
                <a:cs typeface="Times New Roman" pitchFamily="18" charset="0"/>
              </a:rPr>
              <a:t>Disadvantages of Casing Wiring</a:t>
            </a:r>
          </a:p>
          <a:p>
            <a:pPr>
              <a:buFont typeface="Wingdings" pitchFamily="2" charset="2"/>
              <a:buChar char="Ø"/>
            </a:pPr>
            <a:r>
              <a:rPr lang="en-US" sz="1600" dirty="0" smtClean="0">
                <a:latin typeface="Casper"/>
                <a:cs typeface="Times New Roman" pitchFamily="18" charset="0"/>
              </a:rPr>
              <a:t> Very costly</a:t>
            </a:r>
          </a:p>
          <a:p>
            <a:pPr>
              <a:buFont typeface="Wingdings" pitchFamily="2" charset="2"/>
              <a:buChar char="Ø"/>
            </a:pPr>
            <a:r>
              <a:rPr lang="en-US" sz="1600" dirty="0" smtClean="0">
                <a:latin typeface="Casper"/>
                <a:cs typeface="Times New Roman" pitchFamily="18" charset="0"/>
              </a:rPr>
              <a:t>Not suitable for weather with high humidity and acidic conditions.</a:t>
            </a:r>
          </a:p>
          <a:p>
            <a:pPr>
              <a:buFont typeface="Wingdings" pitchFamily="2" charset="2"/>
              <a:buChar char="Ø"/>
            </a:pPr>
            <a:r>
              <a:rPr lang="en-US" sz="1600" dirty="0" smtClean="0">
                <a:latin typeface="Casper"/>
                <a:cs typeface="Times New Roman" pitchFamily="18" charset="0"/>
              </a:rPr>
              <a:t>Insect like termites or ants can damage wooden casing and capping.</a:t>
            </a:r>
          </a:p>
          <a:p>
            <a:pPr>
              <a:buFont typeface="Wingdings" pitchFamily="2" charset="2"/>
              <a:buChar char="Ø"/>
            </a:pPr>
            <a:r>
              <a:rPr lang="en-US" sz="1600" dirty="0" smtClean="0">
                <a:latin typeface="Casper"/>
                <a:cs typeface="Times New Roman" pitchFamily="18" charset="0"/>
              </a:rPr>
              <a:t>High risk of fire.</a:t>
            </a:r>
          </a:p>
          <a:p>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sper"/>
                <a:cs typeface="Times New Roman" pitchFamily="18" charset="0"/>
              </a:rPr>
              <a:t>Electrical Wiring</a:t>
            </a:r>
            <a:r>
              <a:rPr lang="en-US" sz="4800" u="sng" dirty="0" smtClean="0">
                <a:latin typeface="Times New Roman" pitchFamily="18" charset="0"/>
                <a:cs typeface="Times New Roman" pitchFamily="18" charset="0"/>
              </a:rPr>
              <a:t/>
            </a:r>
            <a:br>
              <a:rPr lang="en-US" sz="4800" u="sng"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838200" y="1136469"/>
            <a:ext cx="10515600" cy="5368834"/>
          </a:xfrm>
        </p:spPr>
        <p:txBody>
          <a:bodyPr>
            <a:normAutofit fontScale="55000" lnSpcReduction="20000"/>
          </a:bodyPr>
          <a:lstStyle/>
          <a:p>
            <a:pPr marL="457200" lvl="0" indent="-457200"/>
            <a:r>
              <a:rPr lang="en-US" sz="2900" b="1" dirty="0" smtClean="0">
                <a:latin typeface="Casper"/>
                <a:cs typeface="Times New Roman" pitchFamily="18" charset="0"/>
              </a:rPr>
              <a:t>3:CTS or TRS or PVC sheath wiring</a:t>
            </a:r>
          </a:p>
          <a:p>
            <a:r>
              <a:rPr lang="en-US" sz="2900" b="1" i="1" dirty="0" smtClean="0">
                <a:latin typeface="Casper"/>
                <a:cs typeface="Times New Roman" pitchFamily="18" charset="0"/>
              </a:rPr>
              <a:t>Material Used in Batten Wiring</a:t>
            </a:r>
          </a:p>
          <a:p>
            <a:pPr>
              <a:buFont typeface="Wingdings" pitchFamily="2" charset="2"/>
              <a:buChar char="Ø"/>
            </a:pPr>
            <a:r>
              <a:rPr lang="en-US" sz="2900" dirty="0" smtClean="0">
                <a:latin typeface="Casper"/>
                <a:cs typeface="Times New Roman" pitchFamily="18" charset="0"/>
              </a:rPr>
              <a:t>CTS or TRS cable</a:t>
            </a:r>
          </a:p>
          <a:p>
            <a:pPr>
              <a:buFont typeface="Wingdings" pitchFamily="2" charset="2"/>
              <a:buChar char="Ø"/>
            </a:pPr>
            <a:r>
              <a:rPr lang="en-US" sz="2900" dirty="0" smtClean="0">
                <a:latin typeface="Casper"/>
                <a:cs typeface="Times New Roman" pitchFamily="18" charset="0"/>
              </a:rPr>
              <a:t>Straight teak wooden batten (at 10 mm thick)</a:t>
            </a:r>
          </a:p>
          <a:p>
            <a:pPr>
              <a:buFont typeface="Wingdings" pitchFamily="2" charset="2"/>
              <a:buChar char="Ø"/>
            </a:pPr>
            <a:r>
              <a:rPr lang="en-US" sz="2900" dirty="0" smtClean="0">
                <a:latin typeface="Casper"/>
                <a:cs typeface="Times New Roman" pitchFamily="18" charset="0"/>
              </a:rPr>
              <a:t>Tinned brass link clip ( buckle clip)</a:t>
            </a:r>
          </a:p>
          <a:p>
            <a:pPr>
              <a:buFont typeface="Wingdings" pitchFamily="2" charset="2"/>
              <a:buChar char="Ø"/>
            </a:pPr>
            <a:r>
              <a:rPr lang="en-US" sz="2900" dirty="0" smtClean="0">
                <a:latin typeface="Casper"/>
                <a:cs typeface="Times New Roman" pitchFamily="18" charset="0"/>
              </a:rPr>
              <a:t>Brass pins</a:t>
            </a:r>
          </a:p>
          <a:p>
            <a:r>
              <a:rPr lang="en-US" sz="2900" b="1" i="1" dirty="0" smtClean="0">
                <a:latin typeface="Casper"/>
                <a:cs typeface="Times New Roman" pitchFamily="18" charset="0"/>
              </a:rPr>
              <a:t>Advantages of Batten Wiring</a:t>
            </a:r>
          </a:p>
          <a:p>
            <a:pPr>
              <a:buFont typeface="Wingdings" pitchFamily="2" charset="2"/>
              <a:buChar char="Ø"/>
            </a:pPr>
            <a:r>
              <a:rPr lang="en-US" sz="2900" dirty="0" smtClean="0">
                <a:latin typeface="Casper"/>
                <a:cs typeface="Times New Roman" pitchFamily="18" charset="0"/>
              </a:rPr>
              <a:t>Easy installation</a:t>
            </a:r>
          </a:p>
          <a:p>
            <a:pPr>
              <a:buFont typeface="Wingdings" pitchFamily="2" charset="2"/>
              <a:buChar char="Ø"/>
            </a:pPr>
            <a:r>
              <a:rPr lang="en-US" sz="2900" dirty="0" smtClean="0">
                <a:latin typeface="Casper"/>
                <a:cs typeface="Times New Roman" pitchFamily="18" charset="0"/>
              </a:rPr>
              <a:t>Cheap in material cost</a:t>
            </a:r>
          </a:p>
          <a:p>
            <a:pPr>
              <a:buFont typeface="Wingdings" pitchFamily="2" charset="2"/>
              <a:buChar char="Ø"/>
            </a:pPr>
            <a:r>
              <a:rPr lang="en-US" sz="2900" dirty="0" smtClean="0">
                <a:latin typeface="Casper"/>
                <a:cs typeface="Times New Roman" pitchFamily="18" charset="0"/>
              </a:rPr>
              <a:t>Appearance is better.</a:t>
            </a:r>
          </a:p>
          <a:p>
            <a:pPr>
              <a:buFont typeface="Wingdings" pitchFamily="2" charset="2"/>
              <a:buChar char="Ø"/>
            </a:pPr>
            <a:r>
              <a:rPr lang="en-US" sz="2900" dirty="0" smtClean="0">
                <a:latin typeface="Casper"/>
                <a:cs typeface="Times New Roman" pitchFamily="18" charset="0"/>
              </a:rPr>
              <a:t>Customization is easy</a:t>
            </a:r>
          </a:p>
          <a:p>
            <a:pPr>
              <a:buFont typeface="Wingdings" pitchFamily="2" charset="2"/>
              <a:buChar char="Ø"/>
            </a:pPr>
            <a:r>
              <a:rPr lang="en-US" sz="2900" dirty="0" smtClean="0">
                <a:latin typeface="Casper"/>
                <a:cs typeface="Times New Roman" pitchFamily="18" charset="0"/>
              </a:rPr>
              <a:t>Less chance of leakage current</a:t>
            </a:r>
          </a:p>
          <a:p>
            <a:r>
              <a:rPr lang="en-US" sz="2900" b="1" i="1" dirty="0" smtClean="0">
                <a:latin typeface="Casper"/>
                <a:cs typeface="Times New Roman" pitchFamily="18" charset="0"/>
              </a:rPr>
              <a:t>Disadvantages of Batten Wiring</a:t>
            </a:r>
          </a:p>
          <a:p>
            <a:pPr>
              <a:buFont typeface="Wingdings" pitchFamily="2" charset="2"/>
              <a:buChar char="Ø"/>
            </a:pPr>
            <a:r>
              <a:rPr lang="en-US" sz="2900" dirty="0" smtClean="0">
                <a:latin typeface="Casper"/>
                <a:cs typeface="Times New Roman" pitchFamily="18" charset="0"/>
              </a:rPr>
              <a:t>The disadvantages of batten wiring </a:t>
            </a:r>
            <a:r>
              <a:rPr lang="en-US" sz="2900" dirty="0" err="1" smtClean="0">
                <a:latin typeface="Casper"/>
                <a:cs typeface="Times New Roman" pitchFamily="18" charset="0"/>
              </a:rPr>
              <a:t>areNot</a:t>
            </a:r>
            <a:r>
              <a:rPr lang="en-US" sz="2900" dirty="0" smtClean="0">
                <a:latin typeface="Casper"/>
                <a:cs typeface="Times New Roman" pitchFamily="18" charset="0"/>
              </a:rPr>
              <a:t> suitable for outdoor wiring</a:t>
            </a:r>
          </a:p>
          <a:p>
            <a:pPr>
              <a:buFont typeface="Wingdings" pitchFamily="2" charset="2"/>
              <a:buChar char="Ø"/>
            </a:pPr>
            <a:r>
              <a:rPr lang="en-US" sz="2900" dirty="0" smtClean="0">
                <a:latin typeface="Casper"/>
                <a:cs typeface="Times New Roman" pitchFamily="18" charset="0"/>
              </a:rPr>
              <a:t>Humidity, smoke, steam etc directly affect on wires.</a:t>
            </a:r>
          </a:p>
          <a:p>
            <a:pPr>
              <a:buFont typeface="Wingdings" pitchFamily="2" charset="2"/>
              <a:buChar char="Ø"/>
            </a:pPr>
            <a:r>
              <a:rPr lang="en-US" sz="2900" dirty="0" smtClean="0">
                <a:latin typeface="Casper"/>
                <a:cs typeface="Times New Roman" pitchFamily="18" charset="0"/>
              </a:rPr>
              <a:t>Heavy wires are not recommended for this wiring scheme.</a:t>
            </a:r>
          </a:p>
          <a:p>
            <a:pPr>
              <a:buFont typeface="Wingdings" pitchFamily="2" charset="2"/>
              <a:buChar char="Ø"/>
            </a:pPr>
            <a:r>
              <a:rPr lang="en-US" sz="2900" dirty="0" smtClean="0">
                <a:latin typeface="Casper"/>
                <a:cs typeface="Times New Roman" pitchFamily="18" charset="0"/>
              </a:rPr>
              <a:t>Only suitable for below 250 V.</a:t>
            </a:r>
          </a:p>
          <a:p>
            <a:endParaRPr lang="en-US"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sper"/>
                <a:cs typeface="Times New Roman" pitchFamily="18" charset="0"/>
              </a:rPr>
              <a:t>Electrical Wiring</a:t>
            </a:r>
            <a:r>
              <a:rPr lang="en-US" sz="4800" u="sng" dirty="0" smtClean="0">
                <a:solidFill>
                  <a:srgbClr val="C00000"/>
                </a:solidFill>
                <a:latin typeface="Times New Roman" pitchFamily="18" charset="0"/>
                <a:cs typeface="Times New Roman" pitchFamily="18" charset="0"/>
              </a:rPr>
              <a:t/>
            </a:r>
            <a:br>
              <a:rPr lang="en-US" sz="4800" u="sng" dirty="0" smtClean="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838200" y="1802674"/>
            <a:ext cx="10515600" cy="4805364"/>
          </a:xfrm>
        </p:spPr>
        <p:txBody>
          <a:bodyPr>
            <a:normAutofit fontScale="77500" lnSpcReduction="20000"/>
          </a:bodyPr>
          <a:lstStyle/>
          <a:p>
            <a:r>
              <a:rPr lang="en-US" sz="2600" b="1" dirty="0" smtClean="0">
                <a:latin typeface="Casper"/>
                <a:cs typeface="Times New Roman" pitchFamily="18" charset="0"/>
              </a:rPr>
              <a:t>4: Conduit Wiring</a:t>
            </a:r>
          </a:p>
          <a:p>
            <a:r>
              <a:rPr lang="en-US" sz="2600" b="1" i="1" dirty="0" smtClean="0">
                <a:latin typeface="Casper"/>
                <a:cs typeface="Times New Roman" pitchFamily="18" charset="0"/>
              </a:rPr>
              <a:t>Material Used in Conduit Wiring</a:t>
            </a:r>
          </a:p>
          <a:p>
            <a:pPr>
              <a:buFont typeface="Wingdings" pitchFamily="2" charset="2"/>
              <a:buChar char="Ø"/>
            </a:pPr>
            <a:r>
              <a:rPr lang="en-US" sz="2600" dirty="0" smtClean="0">
                <a:latin typeface="Casper"/>
                <a:cs typeface="Times New Roman" pitchFamily="18" charset="0"/>
              </a:rPr>
              <a:t> </a:t>
            </a:r>
            <a:r>
              <a:rPr lang="en-US" sz="2600" b="1" dirty="0" smtClean="0">
                <a:latin typeface="Casper"/>
                <a:cs typeface="Times New Roman" pitchFamily="18" charset="0"/>
              </a:rPr>
              <a:t>Metallic Conduit</a:t>
            </a:r>
            <a:endParaRPr lang="en-US" sz="2600" dirty="0" smtClean="0">
              <a:latin typeface="Casper"/>
              <a:cs typeface="Times New Roman" pitchFamily="18" charset="0"/>
            </a:endParaRPr>
          </a:p>
          <a:p>
            <a:pPr lvl="1"/>
            <a:r>
              <a:rPr lang="en-US" sz="2600" dirty="0" smtClean="0">
                <a:latin typeface="Casper"/>
                <a:cs typeface="Times New Roman" pitchFamily="18" charset="0"/>
              </a:rPr>
              <a:t>Class A conduit: thin layer steel sheet low gauge conduit</a:t>
            </a:r>
          </a:p>
          <a:p>
            <a:pPr lvl="1"/>
            <a:r>
              <a:rPr lang="en-US" sz="2600" dirty="0" smtClean="0">
                <a:latin typeface="Casper"/>
                <a:cs typeface="Times New Roman" pitchFamily="18" charset="0"/>
              </a:rPr>
              <a:t>Class B conduit: thick sheet of steel high gauge conduit</a:t>
            </a:r>
          </a:p>
          <a:p>
            <a:pPr>
              <a:buFont typeface="Wingdings" pitchFamily="2" charset="2"/>
              <a:buChar char="Ø"/>
            </a:pPr>
            <a:r>
              <a:rPr lang="en-US" sz="2600" b="1" dirty="0" smtClean="0">
                <a:latin typeface="Casper"/>
                <a:cs typeface="Times New Roman" pitchFamily="18" charset="0"/>
              </a:rPr>
              <a:t>Non-Metallic Conduit</a:t>
            </a:r>
            <a:r>
              <a:rPr lang="en-US" sz="2600" dirty="0" smtClean="0">
                <a:latin typeface="Casper"/>
                <a:cs typeface="Times New Roman" pitchFamily="18" charset="0"/>
              </a:rPr>
              <a:t> 13, 16.2, 18.75, 20, 25, 37, 50 and 63 mm (diameter) PVC conduit.</a:t>
            </a:r>
          </a:p>
          <a:p>
            <a:pPr>
              <a:buFont typeface="Wingdings" pitchFamily="2" charset="2"/>
              <a:buChar char="q"/>
            </a:pPr>
            <a:r>
              <a:rPr lang="en-US" sz="2600" dirty="0" smtClean="0">
                <a:latin typeface="Casper"/>
                <a:cs typeface="Times New Roman" pitchFamily="18" charset="0"/>
              </a:rPr>
              <a:t>VIR or PVC insulated cables</a:t>
            </a:r>
          </a:p>
          <a:p>
            <a:pPr>
              <a:buFont typeface="Wingdings" pitchFamily="2" charset="2"/>
              <a:buChar char="q"/>
            </a:pPr>
            <a:r>
              <a:rPr lang="en-US" sz="2600" dirty="0" smtClean="0">
                <a:latin typeface="Casper"/>
                <a:cs typeface="Times New Roman" pitchFamily="18" charset="0"/>
              </a:rPr>
              <a:t>GI wire of 18SWG</a:t>
            </a:r>
          </a:p>
          <a:p>
            <a:pPr>
              <a:buFont typeface="Wingdings" pitchFamily="2" charset="2"/>
              <a:buChar char="q"/>
            </a:pPr>
            <a:r>
              <a:rPr lang="en-US" sz="2600" dirty="0" smtClean="0">
                <a:latin typeface="Casper"/>
                <a:cs typeface="Times New Roman" pitchFamily="18" charset="0"/>
              </a:rPr>
              <a:t>Screw</a:t>
            </a:r>
          </a:p>
          <a:p>
            <a:pPr>
              <a:buFont typeface="Wingdings" pitchFamily="2" charset="2"/>
              <a:buChar char="q"/>
            </a:pPr>
            <a:r>
              <a:rPr lang="en-US" sz="2600" dirty="0" smtClean="0">
                <a:latin typeface="Casper"/>
                <a:cs typeface="Times New Roman" pitchFamily="18" charset="0"/>
              </a:rPr>
              <a:t>Coupling</a:t>
            </a:r>
          </a:p>
          <a:p>
            <a:pPr>
              <a:buFont typeface="Wingdings" pitchFamily="2" charset="2"/>
              <a:buChar char="q"/>
            </a:pPr>
            <a:r>
              <a:rPr lang="en-US" sz="2600" dirty="0" smtClean="0">
                <a:latin typeface="Casper"/>
                <a:cs typeface="Times New Roman" pitchFamily="18" charset="0"/>
              </a:rPr>
              <a:t>Elbow</a:t>
            </a:r>
          </a:p>
          <a:p>
            <a:pPr>
              <a:buFont typeface="Wingdings" pitchFamily="2" charset="2"/>
              <a:buChar char="q"/>
            </a:pPr>
            <a:r>
              <a:rPr lang="en-US" sz="2600" dirty="0" smtClean="0">
                <a:latin typeface="Casper"/>
                <a:cs typeface="Times New Roman" pitchFamily="18" charset="0"/>
              </a:rPr>
              <a:t>Rigid off set</a:t>
            </a:r>
          </a:p>
          <a:p>
            <a:pPr>
              <a:buFont typeface="Wingdings" pitchFamily="2" charset="2"/>
              <a:buChar char="q"/>
            </a:pPr>
            <a:r>
              <a:rPr lang="en-US" sz="2600" dirty="0" smtClean="0">
                <a:latin typeface="Casper"/>
                <a:cs typeface="Times New Roman" pitchFamily="18" charset="0"/>
              </a:rPr>
              <a:t>2-hole strap</a:t>
            </a:r>
          </a:p>
          <a:p>
            <a:pPr>
              <a:buFont typeface="Wingdings" pitchFamily="2" charset="2"/>
              <a:buChar char="q"/>
            </a:pPr>
            <a:r>
              <a:rPr lang="en-US" sz="2600" dirty="0" smtClean="0">
                <a:latin typeface="Casper"/>
                <a:cs typeface="Times New Roman" pitchFamily="18" charset="0"/>
              </a:rPr>
              <a:t>Lock nut</a:t>
            </a:r>
          </a:p>
          <a:p>
            <a:endParaRPr lang="en-US" sz="2000" dirty="0" smtClean="0">
              <a:latin typeface="Casper"/>
            </a:endParaRPr>
          </a:p>
          <a:p>
            <a:endParaRPr lang="en-US" sz="2000" dirty="0" smtClean="0">
              <a:latin typeface="Casper"/>
              <a:cs typeface="Times New Roman" pitchFamily="18" charset="0"/>
            </a:endParaRPr>
          </a:p>
          <a:p>
            <a:endParaRPr lang="en-US"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676</TotalTime>
  <Words>880</Words>
  <Application>Microsoft Office PowerPoint</Application>
  <PresentationFormat>Widescreen</PresentationFormat>
  <Paragraphs>208</Paragraphs>
  <Slides>17</Slides>
  <Notes>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31" baseType="lpstr">
      <vt:lpstr>Arial Unicode MS</vt:lpstr>
      <vt:lpstr>Arial</vt:lpstr>
      <vt:lpstr>Arial Black</vt:lpstr>
      <vt:lpstr>Calibri</vt:lpstr>
      <vt:lpstr>Calibri Light</vt:lpstr>
      <vt:lpstr>Casper</vt:lpstr>
      <vt:lpstr>Karla</vt:lpstr>
      <vt:lpstr>Raleway ExtraBold</vt:lpstr>
      <vt:lpstr>Segoe UI</vt:lpstr>
      <vt:lpstr>Times New Roman</vt:lpstr>
      <vt:lpstr>Wingdings</vt:lpstr>
      <vt:lpstr>1_Office Theme</vt:lpstr>
      <vt:lpstr>Contents Slide Master</vt:lpstr>
      <vt:lpstr>CorelDRAW</vt:lpstr>
      <vt:lpstr>PowerPoint Presentation</vt:lpstr>
      <vt:lpstr>ELECTRICAL SAFETY AND WIRING SYSTEM </vt:lpstr>
      <vt:lpstr>Electrical Safety </vt:lpstr>
      <vt:lpstr>Electrical Safety Measures </vt:lpstr>
      <vt:lpstr>Electrical Wiring </vt:lpstr>
      <vt:lpstr>Electrical Wiring </vt:lpstr>
      <vt:lpstr>Electrical Wiring </vt:lpstr>
      <vt:lpstr>Electrical Wiring </vt:lpstr>
      <vt:lpstr>Electrical Wiring </vt:lpstr>
      <vt:lpstr>Applications</vt:lpstr>
      <vt:lpstr>Neutral, Earthing &amp; Grounding </vt:lpstr>
      <vt:lpstr>Earthing  or Grounding </vt:lpstr>
      <vt:lpstr>Earthing OR Grounding </vt:lpstr>
      <vt:lpstr>ASSESSMENT PATTERN</vt:lpstr>
      <vt:lpstr>Applications</vt:lpstr>
      <vt:lpstr>REFRENCES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Manjeet Singh</cp:lastModifiedBy>
  <cp:revision>92</cp:revision>
  <dcterms:created xsi:type="dcterms:W3CDTF">2019-01-09T10:33:58Z</dcterms:created>
  <dcterms:modified xsi:type="dcterms:W3CDTF">2019-06-07T07:18:12Z</dcterms:modified>
</cp:coreProperties>
</file>