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47"/>
  </p:notesMasterIdLst>
  <p:handoutMasterIdLst>
    <p:handoutMasterId r:id="rId48"/>
  </p:handoutMasterIdLst>
  <p:sldIdLst>
    <p:sldId id="385" r:id="rId3"/>
    <p:sldId id="388" r:id="rId4"/>
    <p:sldId id="387" r:id="rId5"/>
    <p:sldId id="370" r:id="rId6"/>
    <p:sldId id="389" r:id="rId7"/>
    <p:sldId id="326" r:id="rId8"/>
    <p:sldId id="327" r:id="rId9"/>
    <p:sldId id="343" r:id="rId10"/>
    <p:sldId id="344" r:id="rId11"/>
    <p:sldId id="345" r:id="rId12"/>
    <p:sldId id="328" r:id="rId13"/>
    <p:sldId id="365" r:id="rId14"/>
    <p:sldId id="346" r:id="rId15"/>
    <p:sldId id="347" r:id="rId16"/>
    <p:sldId id="348" r:id="rId17"/>
    <p:sldId id="349" r:id="rId18"/>
    <p:sldId id="350" r:id="rId19"/>
    <p:sldId id="351" r:id="rId20"/>
    <p:sldId id="352" r:id="rId21"/>
    <p:sldId id="360" r:id="rId22"/>
    <p:sldId id="373" r:id="rId23"/>
    <p:sldId id="353" r:id="rId24"/>
    <p:sldId id="354" r:id="rId25"/>
    <p:sldId id="355" r:id="rId26"/>
    <p:sldId id="356" r:id="rId27"/>
    <p:sldId id="357" r:id="rId28"/>
    <p:sldId id="358" r:id="rId29"/>
    <p:sldId id="359" r:id="rId30"/>
    <p:sldId id="382" r:id="rId31"/>
    <p:sldId id="383" r:id="rId32"/>
    <p:sldId id="374" r:id="rId33"/>
    <p:sldId id="361" r:id="rId34"/>
    <p:sldId id="376" r:id="rId35"/>
    <p:sldId id="362" r:id="rId36"/>
    <p:sldId id="363" r:id="rId37"/>
    <p:sldId id="364" r:id="rId38"/>
    <p:sldId id="375" r:id="rId39"/>
    <p:sldId id="377" r:id="rId40"/>
    <p:sldId id="386" r:id="rId41"/>
    <p:sldId id="384" r:id="rId42"/>
    <p:sldId id="379" r:id="rId43"/>
    <p:sldId id="381" r:id="rId44"/>
    <p:sldId id="368" r:id="rId45"/>
    <p:sldId id="380" r:id="rId46"/>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8137"/>
    <a:srgbClr val="BC8F00"/>
    <a:srgbClr val="860000"/>
    <a:srgbClr val="00B0F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3" d="100"/>
          <a:sy n="73" d="100"/>
        </p:scale>
        <p:origin x="-60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7/22/2021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hyperlink" Target="https://www.stitchingworlds.net/experimentation/measuring-textile-capacitors/"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photo.com/media/346768/view/measuring-electric-current"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ircuitglobe.com/electric-potential-and-potential-difference.html"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Voltage_source"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ornoporichoystudycenter.blogspot.com/2017/07/electric-circuit-and-network-theorem.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ircuitglobe.com/alternating-current-ac.html"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ircuitglobe.com/dc-circuit.html"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library.automationdirect.com/basic-electrical-theory/" TargetMode="Externa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ipslab.com/concepts-electrical-circuit/"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lectronics.stackexchange.com/questions/306246/eagle-library-for-schematics-drawing"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Current_source"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rfwireless-world.com/Terminology/Current-source-vs-Voltage-source.html" TargetMode="External"/><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ircuitglobe.com/voltage-source-and-current-source.html"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lideplayer.com/slide/10541158/"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slideshare.net/3dadmin/electrical-circuit-lecture"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library.automationdirect.com/basic-electrical-theory/" TargetMode="Externa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allaboutcircuits.com/textbook/direct-current/chpt-2/voltage-current-resistance-relate/" TargetMode="External"/><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hyperlink" Target="https://www.electrical4u.net/electrical-basic/ohms-law-simple-concept-eee-student/" TargetMode="Externa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library.automationdirect.com/basic-electrical-theory/" TargetMode="Externa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circuitglobe.com/independent-dependent-voltage-and-current-source.html" TargetMode="External"/><Relationship Id="rId2" Type="http://schemas.openxmlformats.org/officeDocument/2006/relationships/hyperlink" Target="https://www.electronics-tutorials.ws/dccircuits/dcp_4.html" TargetMode="External"/><Relationship Id="rId1" Type="http://schemas.openxmlformats.org/officeDocument/2006/relationships/slideLayout" Target="../slideLayouts/slideLayout2.xml"/><Relationship Id="rId5" Type="http://schemas.openxmlformats.org/officeDocument/2006/relationships/hyperlink" Target="https://www.electrical4u.com/electrical-engineering-articles/basic-electrical/" TargetMode="External"/><Relationship Id="rId4" Type="http://schemas.openxmlformats.org/officeDocument/2006/relationships/hyperlink" Target="https://circuitglobe.com/voltage-source-and-current-source.html" TargetMode="Externa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Resistor_symbol_America.sv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lectronics-notes.com/articles/basic_concepts/inductance/inductance-basics-tutorial.php"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xmlns="" val="689304721"/>
              </p:ext>
            </p:extLst>
          </p:nvPr>
        </p:nvGraphicFramePr>
        <p:xfrm>
          <a:off x="494804" y="4023363"/>
          <a:ext cx="2631143" cy="2507676"/>
        </p:xfrm>
        <a:graphic>
          <a:graphicData uri="http://schemas.openxmlformats.org/presentationml/2006/ole">
            <p:oleObj spid="_x0000_s204802" name="CorelDRAW" r:id="rId4"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xmlns="">
                  <a14:imgLayer r:embed="rId6">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214846" y="1281237"/>
            <a:ext cx="9832638" cy="71096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INSTITUTE UIE </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a:t>
            </a:r>
            <a:r>
              <a:rPr lang="en-US" sz="3200" b="1" dirty="0" smtClean="0">
                <a:latin typeface="Arial Black" panose="020B0A04020102020204" pitchFamily="34" charset="0"/>
                <a:ea typeface="Karla" pitchFamily="2" charset="0"/>
                <a:cs typeface="Karla" pitchFamily="2" charset="0"/>
              </a:rPr>
              <a:t>UNIT-1 </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Bachelor </a:t>
            </a:r>
            <a:r>
              <a:rPr lang="en-US" sz="2400" dirty="0">
                <a:latin typeface="Times New Roman" panose="02020603050405020304" pitchFamily="18" charset="0"/>
                <a:ea typeface="Calibri" panose="020F0502020204030204" pitchFamily="34" charset="0"/>
                <a:cs typeface="Times New Roman" panose="02020603050405020304" pitchFamily="18" charset="0"/>
              </a:rPr>
              <a:t>of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Engineering (Computer Science &amp; Engineering) </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Subject Name Basic Electrical &amp; Electronics Engineering </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Subject Code 21ELH-101</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Prepared By</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Akhil Nigam</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Unit-1 Chapter-1</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Introduction to DC &amp; AC Circuit</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Lecture No.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xmlns=""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Basic Electrical Elements</a:t>
            </a:r>
            <a:endParaRPr lang="en-US" b="1" dirty="0"/>
          </a:p>
        </p:txBody>
      </p:sp>
      <p:sp>
        <p:nvSpPr>
          <p:cNvPr id="3" name="Content Placeholder 2"/>
          <p:cNvSpPr>
            <a:spLocks noGrp="1"/>
          </p:cNvSpPr>
          <p:nvPr>
            <p:ph idx="1"/>
          </p:nvPr>
        </p:nvSpPr>
        <p:spPr>
          <a:xfrm>
            <a:off x="851263" y="1564368"/>
            <a:ext cx="6790508" cy="4351338"/>
          </a:xfrm>
        </p:spPr>
        <p:txBody>
          <a:bodyPr>
            <a:normAutofit/>
          </a:bodyPr>
          <a:lstStyle/>
          <a:p>
            <a:pPr algn="just"/>
            <a:r>
              <a:rPr lang="en-US" b="1" dirty="0" smtClean="0"/>
              <a:t>Capacitance: </a:t>
            </a:r>
            <a:r>
              <a:rPr lang="en-US" dirty="0" smtClean="0"/>
              <a:t>Capacitance is defined as being that a capacitor has the capacitance of </a:t>
            </a:r>
            <a:r>
              <a:rPr lang="en-US" b="1" dirty="0" smtClean="0"/>
              <a:t>One Farad</a:t>
            </a:r>
            <a:r>
              <a:rPr lang="en-US" dirty="0" smtClean="0"/>
              <a:t> when a charge of </a:t>
            </a:r>
            <a:r>
              <a:rPr lang="en-US" b="1" dirty="0" smtClean="0"/>
              <a:t>One Coulomb</a:t>
            </a:r>
            <a:r>
              <a:rPr lang="en-US" dirty="0" smtClean="0"/>
              <a:t> is stored on the plates by a voltage of </a:t>
            </a:r>
            <a:r>
              <a:rPr lang="en-US" b="1" dirty="0" smtClean="0"/>
              <a:t>One volt</a:t>
            </a:r>
            <a:r>
              <a:rPr lang="en-US" dirty="0" smtClean="0"/>
              <a:t>.</a:t>
            </a:r>
          </a:p>
          <a:p>
            <a:pPr algn="just"/>
            <a:r>
              <a:rPr lang="en-US" dirty="0" smtClean="0"/>
              <a:t>Consist of two parallel conductive plates (usually a metal) which are prevented from touching each other (separated) by an insulating material called the “dielectric”.</a:t>
            </a:r>
          </a:p>
          <a:p>
            <a:pPr algn="just"/>
            <a:r>
              <a:rPr lang="en-US" dirty="0" smtClean="0"/>
              <a:t>The unit of capacitance is </a:t>
            </a:r>
            <a:r>
              <a:rPr lang="en-US" b="1" dirty="0" smtClean="0"/>
              <a:t>Farad</a:t>
            </a:r>
            <a:r>
              <a:rPr lang="en-US" dirty="0" smtClean="0"/>
              <a:t>.</a:t>
            </a:r>
          </a:p>
          <a:p>
            <a:pPr algn="just"/>
            <a:endParaRPr lang="en-US" sz="2200"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270338" name="Picture 2" descr="Measuring Textile Capacitors | stitching worlds"/>
          <p:cNvPicPr>
            <a:picLocks noChangeAspect="1" noChangeArrowheads="1"/>
          </p:cNvPicPr>
          <p:nvPr/>
        </p:nvPicPr>
        <p:blipFill>
          <a:blip r:embed="rId2" cstate="print"/>
          <a:srcRect/>
          <a:stretch>
            <a:fillRect/>
          </a:stretch>
        </p:blipFill>
        <p:spPr bwMode="auto">
          <a:xfrm>
            <a:off x="8083428" y="1711235"/>
            <a:ext cx="3424950" cy="2481943"/>
          </a:xfrm>
          <a:prstGeom prst="rect">
            <a:avLst/>
          </a:prstGeom>
          <a:noFill/>
        </p:spPr>
      </p:pic>
      <p:sp>
        <p:nvSpPr>
          <p:cNvPr id="7" name="TextBox 6"/>
          <p:cNvSpPr txBox="1"/>
          <p:nvPr/>
        </p:nvSpPr>
        <p:spPr>
          <a:xfrm>
            <a:off x="7929155" y="4872445"/>
            <a:ext cx="3832028" cy="923330"/>
          </a:xfrm>
          <a:prstGeom prst="rect">
            <a:avLst/>
          </a:prstGeom>
          <a:noFill/>
        </p:spPr>
        <p:txBody>
          <a:bodyPr wrap="square" rtlCol="0">
            <a:spAutoFit/>
          </a:bodyPr>
          <a:lstStyle/>
          <a:p>
            <a:r>
              <a:rPr lang="en-US" dirty="0" smtClean="0">
                <a:hlinkClick r:id="rId3"/>
              </a:rPr>
              <a:t>https://www.stitchingworlds.net/experimentation/measuring-textile-capacitors/</a:t>
            </a:r>
            <a:endParaRPr lang="en-US" dirty="0"/>
          </a:p>
        </p:txBody>
      </p:sp>
      <p:sp>
        <p:nvSpPr>
          <p:cNvPr id="8" name="TextBox 7"/>
          <p:cNvSpPr txBox="1"/>
          <p:nvPr/>
        </p:nvSpPr>
        <p:spPr>
          <a:xfrm>
            <a:off x="8830491" y="4180114"/>
            <a:ext cx="1789336" cy="646331"/>
          </a:xfrm>
          <a:prstGeom prst="rect">
            <a:avLst/>
          </a:prstGeom>
          <a:noFill/>
        </p:spPr>
        <p:txBody>
          <a:bodyPr wrap="square" rtlCol="0">
            <a:spAutoFit/>
          </a:bodyPr>
          <a:lstStyle/>
          <a:p>
            <a:r>
              <a:rPr lang="en-US" dirty="0" smtClean="0"/>
              <a:t/>
            </a:r>
            <a:br>
              <a:rPr lang="en-US" dirty="0" smtClean="0"/>
            </a:br>
            <a:r>
              <a:rPr lang="en-US" dirty="0" smtClean="0"/>
              <a:t>Fig.3 capacitance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Basic Electrical Elements</a:t>
            </a:r>
            <a:endParaRPr lang="en-IN" b="1" dirty="0">
              <a:solidFill>
                <a:schemeClr val="tx1">
                  <a:lumMod val="75000"/>
                  <a:lumOff val="25000"/>
                </a:schemeClr>
              </a:solidFill>
            </a:endParaRPr>
          </a:p>
        </p:txBody>
      </p:sp>
      <p:sp>
        <p:nvSpPr>
          <p:cNvPr id="3" name="Content Placeholder 2"/>
          <p:cNvSpPr>
            <a:spLocks noGrp="1"/>
          </p:cNvSpPr>
          <p:nvPr>
            <p:ph idx="1"/>
          </p:nvPr>
        </p:nvSpPr>
        <p:spPr>
          <a:xfrm>
            <a:off x="812074" y="1551305"/>
            <a:ext cx="5863046" cy="4351338"/>
          </a:xfrm>
        </p:spPr>
        <p:txBody>
          <a:bodyPr>
            <a:normAutofit/>
          </a:bodyPr>
          <a:lstStyle/>
          <a:p>
            <a:pPr algn="just"/>
            <a:r>
              <a:rPr lang="en-IN" b="1" dirty="0" smtClean="0">
                <a:latin typeface="Casper"/>
                <a:cs typeface="Times New Roman" pitchFamily="18" charset="0"/>
              </a:rPr>
              <a:t>Current: </a:t>
            </a:r>
            <a:r>
              <a:rPr lang="en-US" dirty="0" smtClean="0"/>
              <a:t>The </a:t>
            </a:r>
            <a:r>
              <a:rPr lang="en-US" b="1" dirty="0" smtClean="0"/>
              <a:t>electric current</a:t>
            </a:r>
            <a:r>
              <a:rPr lang="en-US" dirty="0" smtClean="0"/>
              <a:t> is the rate of flow of electric charge through a conducting medium with respect to time. </a:t>
            </a:r>
          </a:p>
          <a:p>
            <a:pPr algn="just"/>
            <a:r>
              <a:rPr lang="en-US" dirty="0" smtClean="0"/>
              <a:t>It is represented by I and its unit is in Ampere.</a:t>
            </a:r>
          </a:p>
          <a:p>
            <a:pPr algn="just"/>
            <a:r>
              <a:rPr lang="en-US" dirty="0" smtClean="0"/>
              <a:t>One ampere of current is defined as one coulomb of electrical charge moving past a unique point in a second.</a:t>
            </a:r>
            <a:endParaRPr lang="en-IN" b="1"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269314" name="Picture 2" descr="Measuring electric current - Stock Image - T356/0597 - Science ..."/>
          <p:cNvPicPr>
            <a:picLocks noChangeAspect="1" noChangeArrowheads="1"/>
          </p:cNvPicPr>
          <p:nvPr/>
        </p:nvPicPr>
        <p:blipFill>
          <a:blip r:embed="rId2" cstate="print"/>
          <a:srcRect/>
          <a:stretch>
            <a:fillRect/>
          </a:stretch>
        </p:blipFill>
        <p:spPr bwMode="auto">
          <a:xfrm>
            <a:off x="7341326" y="1523611"/>
            <a:ext cx="4144099" cy="2761006"/>
          </a:xfrm>
          <a:prstGeom prst="rect">
            <a:avLst/>
          </a:prstGeom>
          <a:noFill/>
        </p:spPr>
      </p:pic>
      <p:sp>
        <p:nvSpPr>
          <p:cNvPr id="7" name="TextBox 6"/>
          <p:cNvSpPr txBox="1"/>
          <p:nvPr/>
        </p:nvSpPr>
        <p:spPr>
          <a:xfrm>
            <a:off x="7158446" y="5408024"/>
            <a:ext cx="4520901" cy="646331"/>
          </a:xfrm>
          <a:prstGeom prst="rect">
            <a:avLst/>
          </a:prstGeom>
          <a:noFill/>
        </p:spPr>
        <p:txBody>
          <a:bodyPr wrap="square" rtlCol="0">
            <a:spAutoFit/>
          </a:bodyPr>
          <a:lstStyle/>
          <a:p>
            <a:r>
              <a:rPr lang="en-US" dirty="0" smtClean="0">
                <a:hlinkClick r:id="rId3"/>
              </a:rPr>
              <a:t>https://www.sciencephoto.com/media/346768/view/measuring-electric-current</a:t>
            </a:r>
            <a:endParaRPr lang="en-US" dirty="0"/>
          </a:p>
        </p:txBody>
      </p:sp>
      <p:sp>
        <p:nvSpPr>
          <p:cNvPr id="8" name="TextBox 7"/>
          <p:cNvSpPr txBox="1"/>
          <p:nvPr/>
        </p:nvSpPr>
        <p:spPr>
          <a:xfrm>
            <a:off x="8752114" y="4558937"/>
            <a:ext cx="1368965" cy="369332"/>
          </a:xfrm>
          <a:prstGeom prst="rect">
            <a:avLst/>
          </a:prstGeom>
          <a:noFill/>
        </p:spPr>
        <p:txBody>
          <a:bodyPr wrap="none" rtlCol="0">
            <a:spAutoFit/>
          </a:bodyPr>
          <a:lstStyle/>
          <a:p>
            <a:r>
              <a:rPr lang="en-US" dirty="0" smtClean="0"/>
              <a:t>Fig.4 current</a:t>
            </a:r>
            <a:endParaRPr lang="en-US" dirty="0"/>
          </a:p>
        </p:txBody>
      </p:sp>
    </p:spTree>
    <p:extLst>
      <p:ext uri="{BB962C8B-B14F-4D97-AF65-F5344CB8AC3E}">
        <p14:creationId xmlns:p14="http://schemas.microsoft.com/office/powerpoint/2010/main" xmlns="" val="2117538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Basic Electrical Elements</a:t>
            </a:r>
            <a:endParaRPr lang="en-IN" b="1" dirty="0">
              <a:solidFill>
                <a:schemeClr val="tx1">
                  <a:lumMod val="75000"/>
                  <a:lumOff val="25000"/>
                </a:schemeClr>
              </a:solidFill>
            </a:endParaRPr>
          </a:p>
        </p:txBody>
      </p:sp>
      <p:sp>
        <p:nvSpPr>
          <p:cNvPr id="3" name="Content Placeholder 2"/>
          <p:cNvSpPr>
            <a:spLocks noGrp="1"/>
          </p:cNvSpPr>
          <p:nvPr>
            <p:ph idx="1"/>
          </p:nvPr>
        </p:nvSpPr>
        <p:spPr>
          <a:xfrm>
            <a:off x="825137" y="1577431"/>
            <a:ext cx="6947263" cy="4351338"/>
          </a:xfrm>
        </p:spPr>
        <p:txBody>
          <a:bodyPr>
            <a:normAutofit/>
          </a:bodyPr>
          <a:lstStyle/>
          <a:p>
            <a:pPr algn="just"/>
            <a:r>
              <a:rPr lang="en-US" b="1" dirty="0" smtClean="0">
                <a:latin typeface="Casper"/>
                <a:cs typeface="Times New Roman" pitchFamily="18" charset="0"/>
              </a:rPr>
              <a:t>Electric Potential Difference: </a:t>
            </a:r>
            <a:r>
              <a:rPr lang="en-US" dirty="0" smtClean="0"/>
              <a:t>It is defined as the amount of work done to carrying a unit charge from one point to another in an electric field. </a:t>
            </a:r>
          </a:p>
          <a:p>
            <a:pPr algn="just"/>
            <a:r>
              <a:rPr lang="en-US" dirty="0" smtClean="0"/>
              <a:t>In other words, the potential difference is defined as the difference in the electric potential of the two charged bodies.</a:t>
            </a:r>
          </a:p>
          <a:p>
            <a:pPr algn="just"/>
            <a:r>
              <a:rPr lang="en-US" dirty="0" smtClean="0">
                <a:latin typeface="Casper"/>
              </a:rPr>
              <a:t>Unit is in volt.</a:t>
            </a:r>
            <a:endParaRPr lang="en-IN"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168962" name="Picture 2"/>
          <p:cNvPicPr>
            <a:picLocks noChangeAspect="1" noChangeArrowheads="1"/>
          </p:cNvPicPr>
          <p:nvPr/>
        </p:nvPicPr>
        <p:blipFill>
          <a:blip r:embed="rId2" cstate="print"/>
          <a:srcRect/>
          <a:stretch>
            <a:fillRect/>
          </a:stretch>
        </p:blipFill>
        <p:spPr bwMode="auto">
          <a:xfrm>
            <a:off x="7968344" y="1912851"/>
            <a:ext cx="3448595" cy="24270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7733211" y="5434150"/>
            <a:ext cx="3821270" cy="923330"/>
          </a:xfrm>
          <a:prstGeom prst="rect">
            <a:avLst/>
          </a:prstGeom>
          <a:noFill/>
        </p:spPr>
        <p:txBody>
          <a:bodyPr wrap="square" rtlCol="0">
            <a:spAutoFit/>
          </a:bodyPr>
          <a:lstStyle/>
          <a:p>
            <a:r>
              <a:rPr lang="en-US" dirty="0" smtClean="0">
                <a:hlinkClick r:id="rId3"/>
              </a:rPr>
              <a:t>https://circuitglobe.com/electric-potential-and-potential-difference.html</a:t>
            </a:r>
            <a:endParaRPr lang="en-US" dirty="0"/>
          </a:p>
        </p:txBody>
      </p:sp>
      <p:sp>
        <p:nvSpPr>
          <p:cNvPr id="7" name="TextBox 6"/>
          <p:cNvSpPr txBox="1"/>
          <p:nvPr/>
        </p:nvSpPr>
        <p:spPr>
          <a:xfrm>
            <a:off x="8033657" y="4885509"/>
            <a:ext cx="3272434" cy="369332"/>
          </a:xfrm>
          <a:prstGeom prst="rect">
            <a:avLst/>
          </a:prstGeom>
          <a:noFill/>
        </p:spPr>
        <p:txBody>
          <a:bodyPr wrap="none" rtlCol="0">
            <a:spAutoFit/>
          </a:bodyPr>
          <a:lstStyle/>
          <a:p>
            <a:r>
              <a:rPr lang="en-US" dirty="0" smtClean="0"/>
              <a:t>Fig.5 electric potential difference</a:t>
            </a:r>
            <a:endParaRPr lang="en-US" dirty="0"/>
          </a:p>
        </p:txBody>
      </p:sp>
    </p:spTree>
    <p:extLst>
      <p:ext uri="{BB962C8B-B14F-4D97-AF65-F5344CB8AC3E}">
        <p14:creationId xmlns:p14="http://schemas.microsoft.com/office/powerpoint/2010/main" xmlns="" val="2117538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Basic Electrical Elements</a:t>
            </a:r>
            <a:endParaRPr lang="en-US" b="1" dirty="0"/>
          </a:p>
        </p:txBody>
      </p:sp>
      <p:sp>
        <p:nvSpPr>
          <p:cNvPr id="3" name="Content Placeholder 2"/>
          <p:cNvSpPr>
            <a:spLocks noGrp="1"/>
          </p:cNvSpPr>
          <p:nvPr>
            <p:ph idx="1"/>
          </p:nvPr>
        </p:nvSpPr>
        <p:spPr>
          <a:xfrm>
            <a:off x="825137" y="1499053"/>
            <a:ext cx="6085114" cy="4351338"/>
          </a:xfrm>
        </p:spPr>
        <p:txBody>
          <a:bodyPr>
            <a:normAutofit/>
          </a:bodyPr>
          <a:lstStyle/>
          <a:p>
            <a:pPr algn="just"/>
            <a:r>
              <a:rPr lang="en-US" b="1" dirty="0" smtClean="0"/>
              <a:t>Voltage: </a:t>
            </a:r>
            <a:r>
              <a:rPr lang="en-US" dirty="0" smtClean="0"/>
              <a:t>It is electric potential energy per unit charge, measured in joules per coulomb ( = volts). </a:t>
            </a:r>
          </a:p>
          <a:p>
            <a:pPr algn="just"/>
            <a:r>
              <a:rPr lang="en-US" dirty="0" smtClean="0"/>
              <a:t>It is often referred to as "electric potential“. </a:t>
            </a:r>
          </a:p>
          <a:p>
            <a:pPr algn="just"/>
            <a:r>
              <a:rPr lang="en-US" dirty="0" smtClean="0"/>
              <a:t>Voltage is the measure of work required to move a unit charge from one location to another, against the force which tries to keep electric charges balanced.</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267266" name="Picture 2" descr="Electrical circuit Facts for Kids"/>
          <p:cNvPicPr>
            <a:picLocks noChangeAspect="1" noChangeArrowheads="1"/>
          </p:cNvPicPr>
          <p:nvPr/>
        </p:nvPicPr>
        <p:blipFill>
          <a:blip r:embed="rId2" cstate="print"/>
          <a:srcRect/>
          <a:stretch>
            <a:fillRect/>
          </a:stretch>
        </p:blipFill>
        <p:spPr bwMode="auto">
          <a:xfrm>
            <a:off x="7432766" y="1466306"/>
            <a:ext cx="3944982" cy="29587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7197634" y="5656228"/>
            <a:ext cx="4459169" cy="369332"/>
          </a:xfrm>
          <a:prstGeom prst="rect">
            <a:avLst/>
          </a:prstGeom>
          <a:noFill/>
        </p:spPr>
        <p:txBody>
          <a:bodyPr wrap="none" rtlCol="0">
            <a:spAutoFit/>
          </a:bodyPr>
          <a:lstStyle/>
          <a:p>
            <a:r>
              <a:rPr lang="en-US" dirty="0" smtClean="0">
                <a:hlinkClick r:id="rId3"/>
              </a:rPr>
              <a:t>https://en.wikipedia.org/wiki/Voltage_source</a:t>
            </a:r>
            <a:endParaRPr lang="en-US" dirty="0"/>
          </a:p>
        </p:txBody>
      </p:sp>
      <p:sp>
        <p:nvSpPr>
          <p:cNvPr id="8" name="TextBox 7"/>
          <p:cNvSpPr txBox="1"/>
          <p:nvPr/>
        </p:nvSpPr>
        <p:spPr>
          <a:xfrm>
            <a:off x="8804366" y="4728754"/>
            <a:ext cx="1416926" cy="369332"/>
          </a:xfrm>
          <a:prstGeom prst="rect">
            <a:avLst/>
          </a:prstGeom>
          <a:noFill/>
        </p:spPr>
        <p:txBody>
          <a:bodyPr wrap="none" rtlCol="0">
            <a:spAutoFit/>
          </a:bodyPr>
          <a:lstStyle/>
          <a:p>
            <a:r>
              <a:rPr lang="en-US" dirty="0" smtClean="0"/>
              <a:t>Fig. 6 voltage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Types of Elements</a:t>
            </a:r>
            <a:endParaRPr lang="en-US" b="1" dirty="0"/>
          </a:p>
        </p:txBody>
      </p:sp>
      <p:sp>
        <p:nvSpPr>
          <p:cNvPr id="3" name="Content Placeholder 2"/>
          <p:cNvSpPr>
            <a:spLocks noGrp="1"/>
          </p:cNvSpPr>
          <p:nvPr>
            <p:ph idx="1"/>
          </p:nvPr>
        </p:nvSpPr>
        <p:spPr/>
        <p:txBody>
          <a:bodyPr/>
          <a:lstStyle/>
          <a:p>
            <a:r>
              <a:rPr lang="en-US" dirty="0" smtClean="0"/>
              <a:t>Active Element</a:t>
            </a:r>
          </a:p>
          <a:p>
            <a:r>
              <a:rPr lang="en-US" dirty="0" smtClean="0"/>
              <a:t>Passive Element</a:t>
            </a:r>
          </a:p>
          <a:p>
            <a:r>
              <a:rPr lang="en-US" dirty="0" smtClean="0"/>
              <a:t>Linear Element</a:t>
            </a:r>
          </a:p>
          <a:p>
            <a:r>
              <a:rPr lang="en-US" dirty="0" smtClean="0"/>
              <a:t>Non-Linear Element</a:t>
            </a:r>
          </a:p>
          <a:p>
            <a:r>
              <a:rPr lang="en-US" dirty="0" smtClean="0"/>
              <a:t>Unilateral Element</a:t>
            </a:r>
          </a:p>
          <a:p>
            <a:r>
              <a:rPr lang="en-US" dirty="0" smtClean="0"/>
              <a:t>Bi-lateral Element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Definitions of Elements</a:t>
            </a:r>
            <a:endParaRPr lang="en-US" b="1" dirty="0"/>
          </a:p>
        </p:txBody>
      </p:sp>
      <p:sp>
        <p:nvSpPr>
          <p:cNvPr id="3" name="Content Placeholder 2"/>
          <p:cNvSpPr>
            <a:spLocks noGrp="1"/>
          </p:cNvSpPr>
          <p:nvPr>
            <p:ph idx="1"/>
          </p:nvPr>
        </p:nvSpPr>
        <p:spPr/>
        <p:txBody>
          <a:bodyPr>
            <a:normAutofit/>
          </a:bodyPr>
          <a:lstStyle/>
          <a:p>
            <a:pPr algn="just"/>
            <a:r>
              <a:rPr lang="en-US" b="1" dirty="0" smtClean="0"/>
              <a:t>Active Element: </a:t>
            </a:r>
            <a:r>
              <a:rPr lang="en-US" dirty="0" smtClean="0"/>
              <a:t>These are those elements which have their own source of energy mean that it does not need any external source of energy.</a:t>
            </a:r>
          </a:p>
          <a:p>
            <a:pPr algn="just">
              <a:buNone/>
            </a:pPr>
            <a:r>
              <a:rPr lang="en-US" dirty="0" err="1" smtClean="0"/>
              <a:t>Exmp</a:t>
            </a:r>
            <a:r>
              <a:rPr lang="en-US" dirty="0" smtClean="0"/>
              <a:t>. voltage source, current source, transistors</a:t>
            </a:r>
          </a:p>
          <a:p>
            <a:pPr algn="just"/>
            <a:r>
              <a:rPr lang="en-US" b="1" dirty="0" smtClean="0"/>
              <a:t>Passive Element: </a:t>
            </a:r>
            <a:r>
              <a:rPr lang="en-US" dirty="0" smtClean="0"/>
              <a:t>These are those elements which have not their own source of energy mean that it needs any external source of energy.</a:t>
            </a:r>
          </a:p>
          <a:p>
            <a:pPr algn="just">
              <a:buNone/>
            </a:pPr>
            <a:r>
              <a:rPr lang="en-US" dirty="0" err="1" smtClean="0"/>
              <a:t>Exmp</a:t>
            </a:r>
            <a:r>
              <a:rPr lang="en-US" dirty="0" smtClean="0"/>
              <a:t>. Resistance, inductance, capacitance</a:t>
            </a:r>
          </a:p>
          <a:p>
            <a:pPr>
              <a:buNone/>
            </a:pPr>
            <a:endParaRPr lang="en-US" sz="2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Definitions of Elements</a:t>
            </a:r>
            <a:endParaRPr lang="en-US" b="1" dirty="0"/>
          </a:p>
        </p:txBody>
      </p:sp>
      <p:sp>
        <p:nvSpPr>
          <p:cNvPr id="3" name="Content Placeholder 2"/>
          <p:cNvSpPr>
            <a:spLocks noGrp="1"/>
          </p:cNvSpPr>
          <p:nvPr>
            <p:ph idx="1"/>
          </p:nvPr>
        </p:nvSpPr>
        <p:spPr>
          <a:xfrm>
            <a:off x="394064" y="1459860"/>
            <a:ext cx="5405846" cy="4351338"/>
          </a:xfrm>
        </p:spPr>
        <p:txBody>
          <a:bodyPr>
            <a:normAutofit fontScale="92500"/>
          </a:bodyPr>
          <a:lstStyle/>
          <a:p>
            <a:pPr algn="just"/>
            <a:r>
              <a:rPr lang="en-US" sz="3000" b="1" dirty="0" smtClean="0"/>
              <a:t>Linear Element: </a:t>
            </a:r>
            <a:r>
              <a:rPr lang="en-US" sz="3000" dirty="0" smtClean="0"/>
              <a:t>These are those elements which have constant characteristics or which shows linear graph. </a:t>
            </a:r>
          </a:p>
          <a:p>
            <a:pPr algn="just">
              <a:buNone/>
            </a:pPr>
            <a:r>
              <a:rPr lang="en-US" sz="3000" dirty="0" err="1" smtClean="0"/>
              <a:t>Exmp</a:t>
            </a:r>
            <a:r>
              <a:rPr lang="en-US" sz="3000" dirty="0" smtClean="0"/>
              <a:t>. Resistor, capacitor, inductor</a:t>
            </a:r>
          </a:p>
          <a:p>
            <a:pPr algn="just"/>
            <a:r>
              <a:rPr lang="en-US" sz="3000" b="1" dirty="0" smtClean="0"/>
              <a:t>Non-linear Element: </a:t>
            </a:r>
            <a:r>
              <a:rPr lang="en-US" sz="3000" dirty="0" smtClean="0"/>
              <a:t>These are those elements which do not have constant characteristics or which shows non- linear graph. </a:t>
            </a:r>
          </a:p>
          <a:p>
            <a:pPr algn="just">
              <a:buNone/>
            </a:pPr>
            <a:r>
              <a:rPr lang="en-US" sz="3000" dirty="0" err="1" smtClean="0"/>
              <a:t>Exmp</a:t>
            </a:r>
            <a:r>
              <a:rPr lang="en-US" sz="3000" dirty="0" smtClean="0"/>
              <a:t>. transistors, vacuum tubes</a:t>
            </a:r>
          </a:p>
          <a:p>
            <a:pPr>
              <a:buNone/>
            </a:pPr>
            <a:endParaRPr lang="en-US" sz="2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
        <p:nvSpPr>
          <p:cNvPr id="8" name="TextBox 7"/>
          <p:cNvSpPr txBox="1"/>
          <p:nvPr/>
        </p:nvSpPr>
        <p:spPr>
          <a:xfrm>
            <a:off x="5995852" y="5355780"/>
            <a:ext cx="5841786"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hlinkClick r:id="rId2"/>
              </a:rPr>
              <a:t>https://bornoporichoystudycenter.blogspot.com/2017/07/electric-circuit-and-network-theorem.html#:~:text=they%20are%20not%20change%20with%20voltage%20and%20current.%20i.e.%20An</a:t>
            </a:r>
            <a:endParaRPr lang="en-US" dirty="0"/>
          </a:p>
        </p:txBody>
      </p:sp>
      <p:sp>
        <p:nvSpPr>
          <p:cNvPr id="7" name="TextBox 6"/>
          <p:cNvSpPr txBox="1"/>
          <p:nvPr/>
        </p:nvSpPr>
        <p:spPr>
          <a:xfrm>
            <a:off x="7328264" y="4833258"/>
            <a:ext cx="3529621" cy="369332"/>
          </a:xfrm>
          <a:prstGeom prst="rect">
            <a:avLst/>
          </a:prstGeom>
          <a:noFill/>
        </p:spPr>
        <p:txBody>
          <a:bodyPr wrap="none" rtlCol="0">
            <a:spAutoFit/>
          </a:bodyPr>
          <a:lstStyle/>
          <a:p>
            <a:r>
              <a:rPr lang="en-US" dirty="0" smtClean="0"/>
              <a:t>Fig. 7 linear and non-linear element</a:t>
            </a:r>
            <a:endParaRPr lang="en-US" dirty="0"/>
          </a:p>
        </p:txBody>
      </p:sp>
      <p:pic>
        <p:nvPicPr>
          <p:cNvPr id="264193" name="Picture 1"/>
          <p:cNvPicPr>
            <a:picLocks noChangeAspect="1" noChangeArrowheads="1"/>
          </p:cNvPicPr>
          <p:nvPr/>
        </p:nvPicPr>
        <p:blipFill>
          <a:blip r:embed="rId3" cstate="print"/>
          <a:srcRect/>
          <a:stretch>
            <a:fillRect/>
          </a:stretch>
        </p:blipFill>
        <p:spPr bwMode="auto">
          <a:xfrm>
            <a:off x="6140088" y="1724297"/>
            <a:ext cx="5603420" cy="28735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Definitions of Elements</a:t>
            </a:r>
            <a:endParaRPr lang="en-US" b="1" dirty="0"/>
          </a:p>
        </p:txBody>
      </p:sp>
      <p:sp>
        <p:nvSpPr>
          <p:cNvPr id="3" name="Content Placeholder 2"/>
          <p:cNvSpPr>
            <a:spLocks noGrp="1"/>
          </p:cNvSpPr>
          <p:nvPr>
            <p:ph idx="1"/>
          </p:nvPr>
        </p:nvSpPr>
        <p:spPr>
          <a:xfrm>
            <a:off x="838200" y="1420672"/>
            <a:ext cx="10515600" cy="4351338"/>
          </a:xfrm>
        </p:spPr>
        <p:txBody>
          <a:bodyPr>
            <a:normAutofit/>
          </a:bodyPr>
          <a:lstStyle/>
          <a:p>
            <a:pPr algn="just"/>
            <a:r>
              <a:rPr lang="en-US" b="1" dirty="0" smtClean="0"/>
              <a:t>Unilateral Element: </a:t>
            </a:r>
            <a:r>
              <a:rPr lang="en-US" dirty="0" smtClean="0"/>
              <a:t>These are those elements in which conduction of current is in one direction only is termed as </a:t>
            </a:r>
            <a:r>
              <a:rPr lang="en-US" b="1" dirty="0" smtClean="0"/>
              <a:t>unilateral</a:t>
            </a:r>
            <a:r>
              <a:rPr lang="en-US" dirty="0" smtClean="0"/>
              <a:t>  </a:t>
            </a:r>
            <a:r>
              <a:rPr lang="en-US" b="1" dirty="0" smtClean="0"/>
              <a:t>element</a:t>
            </a:r>
            <a:r>
              <a:rPr lang="en-US" dirty="0" smtClean="0"/>
              <a:t>. </a:t>
            </a:r>
          </a:p>
          <a:p>
            <a:pPr algn="just">
              <a:buNone/>
            </a:pPr>
            <a:r>
              <a:rPr lang="en-US" dirty="0" err="1" smtClean="0"/>
              <a:t>Exmp</a:t>
            </a:r>
            <a:r>
              <a:rPr lang="en-US" dirty="0" smtClean="0"/>
              <a:t>. Diode, Transistor</a:t>
            </a:r>
          </a:p>
          <a:p>
            <a:pPr algn="just">
              <a:buNone/>
            </a:pPr>
            <a:endParaRPr lang="en-US" dirty="0" smtClean="0"/>
          </a:p>
          <a:p>
            <a:pPr algn="just"/>
            <a:r>
              <a:rPr lang="en-US" b="1" dirty="0" smtClean="0"/>
              <a:t>Bilateral Element: </a:t>
            </a:r>
            <a:r>
              <a:rPr lang="en-US" dirty="0" smtClean="0"/>
              <a:t>These are those elements in which conduction of current is in both directions in an </a:t>
            </a:r>
            <a:r>
              <a:rPr lang="en-US" b="1" dirty="0" smtClean="0"/>
              <a:t>element</a:t>
            </a:r>
            <a:r>
              <a:rPr lang="en-US" dirty="0" smtClean="0"/>
              <a:t> with same magnitude is termed as </a:t>
            </a:r>
            <a:r>
              <a:rPr lang="en-US" b="1" dirty="0" smtClean="0"/>
              <a:t>bilateral element</a:t>
            </a:r>
            <a:r>
              <a:rPr lang="en-US" dirty="0" smtClean="0"/>
              <a:t>.</a:t>
            </a:r>
          </a:p>
          <a:p>
            <a:pPr algn="just">
              <a:buNone/>
            </a:pPr>
            <a:r>
              <a:rPr lang="en-US" dirty="0" err="1" smtClean="0"/>
              <a:t>Exmp</a:t>
            </a:r>
            <a:r>
              <a:rPr lang="en-US" dirty="0" smtClean="0"/>
              <a:t>. Resistance; Inductance; Capacitance</a:t>
            </a:r>
          </a:p>
          <a:p>
            <a:pPr>
              <a:buNone/>
            </a:pPr>
            <a:endParaRPr lang="en-US" sz="2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Types of Supply</a:t>
            </a:r>
            <a:endParaRPr lang="en-US" b="1" dirty="0"/>
          </a:p>
        </p:txBody>
      </p:sp>
      <p:sp>
        <p:nvSpPr>
          <p:cNvPr id="3" name="Content Placeholder 2"/>
          <p:cNvSpPr>
            <a:spLocks noGrp="1"/>
          </p:cNvSpPr>
          <p:nvPr>
            <p:ph idx="1"/>
          </p:nvPr>
        </p:nvSpPr>
        <p:spPr>
          <a:xfrm>
            <a:off x="354874" y="1459865"/>
            <a:ext cx="6333309" cy="4351338"/>
          </a:xfrm>
        </p:spPr>
        <p:txBody>
          <a:bodyPr>
            <a:normAutofit/>
          </a:bodyPr>
          <a:lstStyle/>
          <a:p>
            <a:pPr algn="just">
              <a:buNone/>
            </a:pPr>
            <a:r>
              <a:rPr lang="en-US" b="1" dirty="0" smtClean="0"/>
              <a:t>AC Supply: </a:t>
            </a:r>
            <a:r>
              <a:rPr lang="en-US" dirty="0" smtClean="0"/>
              <a:t>It is referred as alternating current.</a:t>
            </a:r>
          </a:p>
          <a:p>
            <a:pPr algn="just"/>
            <a:r>
              <a:rPr lang="en-US" dirty="0" smtClean="0"/>
              <a:t>The current that changes its magnitude and polarity at regular intervals of time is called an alternating current.</a:t>
            </a:r>
          </a:p>
          <a:p>
            <a:pPr algn="just"/>
            <a:r>
              <a:rPr lang="en-US" dirty="0" smtClean="0"/>
              <a:t>The major advantage of using the alternating current instead of direct current is that the alternating current is easily transformed from higher voltage level to lower voltage level.</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pic>
        <p:nvPicPr>
          <p:cNvPr id="262147" name="Picture 3"/>
          <p:cNvPicPr>
            <a:picLocks noChangeAspect="1" noChangeArrowheads="1"/>
          </p:cNvPicPr>
          <p:nvPr/>
        </p:nvPicPr>
        <p:blipFill>
          <a:blip r:embed="rId2" cstate="print"/>
          <a:srcRect/>
          <a:stretch>
            <a:fillRect/>
          </a:stretch>
        </p:blipFill>
        <p:spPr bwMode="auto">
          <a:xfrm>
            <a:off x="7010264" y="1668100"/>
            <a:ext cx="4676775" cy="2581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6818811" y="5172891"/>
            <a:ext cx="5101076" cy="369332"/>
          </a:xfrm>
          <a:prstGeom prst="rect">
            <a:avLst/>
          </a:prstGeom>
          <a:noFill/>
        </p:spPr>
        <p:txBody>
          <a:bodyPr wrap="none" rtlCol="0">
            <a:spAutoFit/>
          </a:bodyPr>
          <a:lstStyle/>
          <a:p>
            <a:r>
              <a:rPr lang="en-US" dirty="0" smtClean="0">
                <a:hlinkClick r:id="rId3"/>
              </a:rPr>
              <a:t>https://circuitglobe.com/alternating-current-ac.html</a:t>
            </a:r>
            <a:endParaRPr lang="en-US" dirty="0"/>
          </a:p>
        </p:txBody>
      </p:sp>
      <p:sp>
        <p:nvSpPr>
          <p:cNvPr id="7" name="TextBox 6"/>
          <p:cNvSpPr txBox="1"/>
          <p:nvPr/>
        </p:nvSpPr>
        <p:spPr>
          <a:xfrm>
            <a:off x="8281851" y="4663440"/>
            <a:ext cx="1606530" cy="369332"/>
          </a:xfrm>
          <a:prstGeom prst="rect">
            <a:avLst/>
          </a:prstGeom>
          <a:noFill/>
        </p:spPr>
        <p:txBody>
          <a:bodyPr wrap="none" rtlCol="0">
            <a:spAutoFit/>
          </a:bodyPr>
          <a:lstStyle/>
          <a:p>
            <a:r>
              <a:rPr lang="en-US" dirty="0" smtClean="0"/>
              <a:t>Fig. 8 ac supply</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Types of Supply</a:t>
            </a:r>
            <a:endParaRPr lang="en-US" b="1" dirty="0"/>
          </a:p>
        </p:txBody>
      </p:sp>
      <p:sp>
        <p:nvSpPr>
          <p:cNvPr id="3" name="Content Placeholder 2"/>
          <p:cNvSpPr>
            <a:spLocks noGrp="1"/>
          </p:cNvSpPr>
          <p:nvPr>
            <p:ph idx="1"/>
          </p:nvPr>
        </p:nvSpPr>
        <p:spPr>
          <a:xfrm>
            <a:off x="394063" y="1499052"/>
            <a:ext cx="6490063" cy="4836433"/>
          </a:xfrm>
        </p:spPr>
        <p:txBody>
          <a:bodyPr>
            <a:normAutofit/>
          </a:bodyPr>
          <a:lstStyle/>
          <a:p>
            <a:pPr algn="just"/>
            <a:r>
              <a:rPr lang="en-US" b="1" dirty="0" smtClean="0"/>
              <a:t>DC Supply: </a:t>
            </a:r>
            <a:r>
              <a:rPr lang="en-US" dirty="0" smtClean="0"/>
              <a:t>It is referred as direct current. The current which  have same magnitude and polarity at all time is called direct current.</a:t>
            </a:r>
          </a:p>
          <a:p>
            <a:pPr algn="just"/>
            <a:r>
              <a:rPr lang="en-US" dirty="0" smtClean="0"/>
              <a:t>Direct current is the unidirectional flow of an electric charge. An electrochemical cell is a prime example of DC power. </a:t>
            </a:r>
          </a:p>
          <a:p>
            <a:pPr algn="just"/>
            <a:r>
              <a:rPr lang="en-US" dirty="0" smtClean="0"/>
              <a:t>It may flow through a conductor for </a:t>
            </a:r>
            <a:r>
              <a:rPr lang="en-US" dirty="0" err="1" smtClean="0"/>
              <a:t>eaxmples</a:t>
            </a:r>
            <a:r>
              <a:rPr lang="en-US" dirty="0" smtClean="0"/>
              <a:t> semiconductors, insulators, or even through a vacuum as in electron.</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pic>
        <p:nvPicPr>
          <p:cNvPr id="153605" name="Picture 5"/>
          <p:cNvPicPr>
            <a:picLocks noChangeAspect="1" noChangeArrowheads="1"/>
          </p:cNvPicPr>
          <p:nvPr/>
        </p:nvPicPr>
        <p:blipFill>
          <a:blip r:embed="rId2" cstate="print"/>
          <a:srcRect/>
          <a:stretch>
            <a:fillRect/>
          </a:stretch>
        </p:blipFill>
        <p:spPr bwMode="auto">
          <a:xfrm>
            <a:off x="7354390" y="1534069"/>
            <a:ext cx="4358190" cy="28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7667897" y="5512526"/>
            <a:ext cx="3909340" cy="369332"/>
          </a:xfrm>
          <a:prstGeom prst="rect">
            <a:avLst/>
          </a:prstGeom>
          <a:noFill/>
        </p:spPr>
        <p:txBody>
          <a:bodyPr wrap="none" rtlCol="0">
            <a:spAutoFit/>
          </a:bodyPr>
          <a:lstStyle/>
          <a:p>
            <a:r>
              <a:rPr lang="en-US" dirty="0" smtClean="0">
                <a:hlinkClick r:id="rId3"/>
              </a:rPr>
              <a:t>https://circuitglobe.com/dc-circuit.html</a:t>
            </a:r>
            <a:endParaRPr lang="en-US" dirty="0"/>
          </a:p>
        </p:txBody>
      </p:sp>
      <p:sp>
        <p:nvSpPr>
          <p:cNvPr id="8" name="TextBox 7"/>
          <p:cNvSpPr txBox="1"/>
          <p:nvPr/>
        </p:nvSpPr>
        <p:spPr>
          <a:xfrm>
            <a:off x="8569234" y="4781006"/>
            <a:ext cx="1617751" cy="369332"/>
          </a:xfrm>
          <a:prstGeom prst="rect">
            <a:avLst/>
          </a:prstGeom>
          <a:noFill/>
        </p:spPr>
        <p:txBody>
          <a:bodyPr wrap="none" rtlCol="0">
            <a:spAutoFit/>
          </a:bodyPr>
          <a:lstStyle/>
          <a:p>
            <a:r>
              <a:rPr lang="en-US" dirty="0" smtClean="0"/>
              <a:t>Fig. 9 dc supply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592954" y="605949"/>
            <a:ext cx="4456567" cy="1311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a:rPr>
              <a:t>Lecture Objectives</a:t>
            </a:r>
            <a:endParaRPr lang="en-US" sz="4400" b="1" dirty="0">
              <a:latin typeface="Casper"/>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xmlns="" val="1091665859"/>
              </p:ext>
            </p:extLst>
          </p:nvPr>
        </p:nvGraphicFramePr>
        <p:xfrm>
          <a:off x="282009" y="2226080"/>
          <a:ext cx="6536802" cy="3968322"/>
        </p:xfrm>
        <a:graphic>
          <a:graphicData uri="http://schemas.openxmlformats.org/drawingml/2006/table">
            <a:tbl>
              <a:tblPr firstRow="1" firstCol="1" bandRow="1"/>
              <a:tblGrid>
                <a:gridCol w="556819"/>
                <a:gridCol w="5979983"/>
              </a:tblGrid>
              <a:tr h="608316">
                <a:tc>
                  <a:txBody>
                    <a:bodyPr/>
                    <a:lstStyle/>
                    <a:p>
                      <a:pPr algn="ctr" fontAlgn="ctr"/>
                      <a:r>
                        <a:rPr lang="en-US" sz="1200" b="1" i="0" u="none" strike="noStrike" dirty="0" smtClean="0">
                          <a:solidFill>
                            <a:srgbClr val="000000"/>
                          </a:solidFill>
                          <a:effectLst/>
                          <a:latin typeface="+mn-lt"/>
                        </a:rPr>
                        <a:t>S. No.</a:t>
                      </a:r>
                      <a:endParaRPr lang="en-US" sz="1200" b="1"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solidFill>
                            <a:srgbClr val="000000"/>
                          </a:solidFill>
                          <a:effectLst/>
                          <a:latin typeface="+mn-lt"/>
                        </a:rPr>
                        <a:t>Objectives</a:t>
                      </a:r>
                      <a:endParaRPr lang="en-US" sz="1200" b="1"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20396">
                <a:tc>
                  <a:txBody>
                    <a:bodyPr/>
                    <a:lstStyle/>
                    <a:p>
                      <a:pPr algn="ctr" fontAlgn="ctr"/>
                      <a:r>
                        <a:rPr lang="en-US" sz="1200" b="0" i="0" u="none" strike="noStrike" dirty="0" smtClean="0">
                          <a:solidFill>
                            <a:schemeClr val="tx1"/>
                          </a:solidFill>
                          <a:effectLst/>
                          <a:latin typeface="+mn-lt"/>
                        </a:rPr>
                        <a:t>1</a:t>
                      </a:r>
                      <a:endParaRPr lang="en-US" sz="1200" b="0" i="0" u="none" strike="noStrike" dirty="0">
                        <a:solidFill>
                          <a:schemeClr val="tx1"/>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make student</a:t>
                      </a:r>
                      <a:r>
                        <a:rPr lang="en-US" sz="1200" b="0" i="0" kern="1200" baseline="0" dirty="0" smtClean="0">
                          <a:solidFill>
                            <a:schemeClr val="tx1"/>
                          </a:solidFill>
                          <a:latin typeface="+mn-lt"/>
                          <a:ea typeface="+mn-ea"/>
                          <a:cs typeface="+mn-cs"/>
                        </a:rPr>
                        <a:t> aware about the basic  concept of ac and dc circuits.</a:t>
                      </a:r>
                      <a:endParaRPr lang="en-US" sz="1200" b="0" i="0" u="none" strike="noStrike" dirty="0">
                        <a:solidFill>
                          <a:schemeClr val="tx1"/>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200" b="0" i="0" u="none" strike="noStrike" dirty="0" smtClean="0">
                          <a:solidFill>
                            <a:srgbClr val="000000"/>
                          </a:solidFill>
                          <a:effectLst/>
                          <a:latin typeface="+mn-lt"/>
                        </a:rPr>
                        <a:t>2</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aware about</a:t>
                      </a:r>
                      <a:r>
                        <a:rPr lang="en-US" sz="1200" b="0" i="0" kern="1200" baseline="0" dirty="0" smtClean="0">
                          <a:solidFill>
                            <a:schemeClr val="tx1"/>
                          </a:solidFill>
                          <a:latin typeface="+mn-lt"/>
                          <a:ea typeface="+mn-ea"/>
                          <a:cs typeface="+mn-cs"/>
                        </a:rPr>
                        <a:t> need of electricity.</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2472">
                <a:tc>
                  <a:txBody>
                    <a:bodyPr/>
                    <a:lstStyle/>
                    <a:p>
                      <a:pPr algn="ctr" fontAlgn="ctr"/>
                      <a:r>
                        <a:rPr lang="en-US" sz="1200" b="0" i="0" u="none" strike="noStrike" dirty="0" smtClean="0">
                          <a:solidFill>
                            <a:srgbClr val="000000"/>
                          </a:solidFill>
                          <a:effectLst/>
                          <a:latin typeface="+mn-lt"/>
                        </a:rPr>
                        <a:t>3</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provide knowledge about types of supply and difference between them.</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200" b="0" i="0" u="none" strike="noStrike" dirty="0" smtClean="0">
                          <a:solidFill>
                            <a:srgbClr val="000000"/>
                          </a:solidFill>
                          <a:effectLst/>
                          <a:latin typeface="+mn-lt"/>
                        </a:rPr>
                        <a:t>4</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make familiar with types of sources.</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200" b="0" i="0" u="none" strike="noStrike" dirty="0" smtClean="0">
                          <a:solidFill>
                            <a:srgbClr val="000000"/>
                          </a:solidFill>
                          <a:effectLst/>
                          <a:latin typeface="+mn-lt"/>
                        </a:rPr>
                        <a:t>5</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a:r>
                        <a:rPr lang="en-US" sz="1200" b="0" i="0" kern="1200" dirty="0" smtClean="0">
                          <a:solidFill>
                            <a:schemeClr val="tx1"/>
                          </a:solidFill>
                          <a:latin typeface="+mn-lt"/>
                          <a:ea typeface="+mn-ea"/>
                          <a:cs typeface="+mn-cs"/>
                        </a:rPr>
                        <a:t>To give brief knowledge about ohm’s law and its limitations.</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Content Placeholder 6"/>
          <p:cNvSpPr>
            <a:spLocks noGrp="1"/>
          </p:cNvSpPr>
          <p:nvPr>
            <p:ph idx="1"/>
          </p:nvPr>
        </p:nvSpPr>
        <p:spPr>
          <a:xfrm>
            <a:off x="7093130" y="5251268"/>
            <a:ext cx="4428309" cy="609781"/>
          </a:xfrm>
        </p:spPr>
        <p:txBody>
          <a:bodyPr>
            <a:normAutofit/>
          </a:bodyPr>
          <a:lstStyle/>
          <a:p>
            <a:pPr algn="ctr">
              <a:buNone/>
            </a:pPr>
            <a:r>
              <a:rPr lang="en-US" sz="1800" dirty="0" smtClean="0">
                <a:hlinkClick r:id="rId2"/>
              </a:rPr>
              <a:t>https://library.automationdirect.com/basic-electrical-theory/</a:t>
            </a:r>
            <a:endParaRPr lang="en-US" sz="1800" dirty="0">
              <a:solidFill>
                <a:srgbClr val="00B0F0"/>
              </a:solidFill>
            </a:endParaRPr>
          </a:p>
        </p:txBody>
      </p:sp>
      <p:pic>
        <p:nvPicPr>
          <p:cNvPr id="9" name="Picture 1" descr="C:\Users\Administrator\Desktop\circuit.png"/>
          <p:cNvPicPr>
            <a:picLocks noChangeAspect="1" noChangeArrowheads="1"/>
          </p:cNvPicPr>
          <p:nvPr/>
        </p:nvPicPr>
        <p:blipFill>
          <a:blip r:embed="rId3" cstate="print"/>
          <a:srcRect/>
          <a:stretch>
            <a:fillRect/>
          </a:stretch>
        </p:blipFill>
        <p:spPr bwMode="auto">
          <a:xfrm>
            <a:off x="7240363" y="1841862"/>
            <a:ext cx="4688545" cy="33049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018097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Difference Between AC and DC Supply</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graphicFrame>
        <p:nvGraphicFramePr>
          <p:cNvPr id="8" name="Table 7"/>
          <p:cNvGraphicFramePr>
            <a:graphicFrameLocks noGrp="1"/>
          </p:cNvGraphicFramePr>
          <p:nvPr/>
        </p:nvGraphicFramePr>
        <p:xfrm>
          <a:off x="1449977" y="1580606"/>
          <a:ext cx="9300754" cy="4340937"/>
        </p:xfrm>
        <a:graphic>
          <a:graphicData uri="http://schemas.openxmlformats.org/drawingml/2006/table">
            <a:tbl>
              <a:tblPr firstRow="1" bandRow="1">
                <a:tableStyleId>{073A0DAA-6AF3-43AB-8588-CEC1D06C72B9}</a:tableStyleId>
              </a:tblPr>
              <a:tblGrid>
                <a:gridCol w="2592587"/>
                <a:gridCol w="3607916"/>
                <a:gridCol w="3100251"/>
              </a:tblGrid>
              <a:tr h="571646">
                <a:tc>
                  <a:txBody>
                    <a:bodyPr/>
                    <a:lstStyle/>
                    <a:p>
                      <a:pPr algn="ctr"/>
                      <a:r>
                        <a:rPr lang="en-US" sz="2800" dirty="0" smtClean="0"/>
                        <a:t>Parameters</a:t>
                      </a:r>
                      <a:endParaRPr lang="en-US" sz="2800" dirty="0"/>
                    </a:p>
                  </a:txBody>
                  <a:tcPr/>
                </a:tc>
                <a:tc>
                  <a:txBody>
                    <a:bodyPr/>
                    <a:lstStyle/>
                    <a:p>
                      <a:pPr algn="ctr"/>
                      <a:r>
                        <a:rPr lang="en-US" sz="2800" dirty="0" smtClean="0"/>
                        <a:t>AC Supply</a:t>
                      </a:r>
                      <a:endParaRPr lang="en-US" sz="2800" dirty="0"/>
                    </a:p>
                  </a:txBody>
                  <a:tcPr/>
                </a:tc>
                <a:tc>
                  <a:txBody>
                    <a:bodyPr/>
                    <a:lstStyle/>
                    <a:p>
                      <a:pPr algn="ctr"/>
                      <a:r>
                        <a:rPr lang="en-US" sz="2800" dirty="0" smtClean="0"/>
                        <a:t>DC Supply</a:t>
                      </a:r>
                      <a:endParaRPr lang="en-US" sz="2800" dirty="0"/>
                    </a:p>
                  </a:txBody>
                  <a:tcPr/>
                </a:tc>
              </a:tr>
              <a:tr h="1513180">
                <a:tc>
                  <a:txBody>
                    <a:bodyPr/>
                    <a:lstStyle/>
                    <a:p>
                      <a:pPr algn="just"/>
                      <a:r>
                        <a:rPr lang="en-US" sz="2800" kern="1200" dirty="0" smtClean="0"/>
                        <a:t>Definition</a:t>
                      </a:r>
                      <a:endParaRPr lang="en-US" sz="2800" dirty="0"/>
                    </a:p>
                  </a:txBody>
                  <a:tcPr/>
                </a:tc>
                <a:tc>
                  <a:txBody>
                    <a:bodyPr/>
                    <a:lstStyle/>
                    <a:p>
                      <a:pPr algn="just"/>
                      <a:r>
                        <a:rPr lang="en-US" sz="2800" kern="1200" dirty="0" smtClean="0"/>
                        <a:t>The direction of the current reverse periodically.</a:t>
                      </a:r>
                      <a:endParaRPr lang="en-US" sz="2800" dirty="0"/>
                    </a:p>
                  </a:txBody>
                  <a:tcPr/>
                </a:tc>
                <a:tc>
                  <a:txBody>
                    <a:bodyPr/>
                    <a:lstStyle/>
                    <a:p>
                      <a:pPr algn="just"/>
                      <a:r>
                        <a:rPr lang="en-US" sz="2800" kern="1200" dirty="0" smtClean="0"/>
                        <a:t>The direction of the current remain same.</a:t>
                      </a:r>
                      <a:endParaRPr lang="en-US" sz="2800" dirty="0"/>
                    </a:p>
                  </a:txBody>
                  <a:tcPr/>
                </a:tc>
              </a:tr>
              <a:tr h="742931">
                <a:tc>
                  <a:txBody>
                    <a:bodyPr/>
                    <a:lstStyle/>
                    <a:p>
                      <a:pPr algn="just"/>
                      <a:r>
                        <a:rPr lang="en-US" sz="2800" kern="1200" dirty="0" smtClean="0"/>
                        <a:t>Frequency</a:t>
                      </a:r>
                      <a:endParaRPr lang="en-US" sz="2800" dirty="0"/>
                    </a:p>
                  </a:txBody>
                  <a:tcPr/>
                </a:tc>
                <a:tc>
                  <a:txBody>
                    <a:bodyPr/>
                    <a:lstStyle/>
                    <a:p>
                      <a:pPr algn="just"/>
                      <a:r>
                        <a:rPr lang="en-US" sz="2800" kern="1200" dirty="0" smtClean="0"/>
                        <a:t>50 or 60 Hertz</a:t>
                      </a:r>
                      <a:endParaRPr lang="en-US" sz="2800" dirty="0"/>
                    </a:p>
                  </a:txBody>
                  <a:tcPr/>
                </a:tc>
                <a:tc>
                  <a:txBody>
                    <a:bodyPr/>
                    <a:lstStyle/>
                    <a:p>
                      <a:pPr algn="just"/>
                      <a:r>
                        <a:rPr lang="en-US" sz="2800" kern="1200" dirty="0" smtClean="0"/>
                        <a:t>Zero</a:t>
                      </a:r>
                      <a:endParaRPr lang="en-US" sz="2800" dirty="0"/>
                    </a:p>
                  </a:txBody>
                  <a:tcPr/>
                </a:tc>
              </a:tr>
              <a:tr h="1513180">
                <a:tc>
                  <a:txBody>
                    <a:bodyPr/>
                    <a:lstStyle/>
                    <a:p>
                      <a:pPr algn="just"/>
                      <a:r>
                        <a:rPr lang="en-US" sz="2800" kern="1200" dirty="0" smtClean="0"/>
                        <a:t>Direction of flow of electrons</a:t>
                      </a:r>
                      <a:endParaRPr lang="en-US" sz="2800" dirty="0"/>
                    </a:p>
                  </a:txBody>
                  <a:tcPr/>
                </a:tc>
                <a:tc>
                  <a:txBody>
                    <a:bodyPr/>
                    <a:lstStyle/>
                    <a:p>
                      <a:pPr algn="just"/>
                      <a:r>
                        <a:rPr lang="en-US" sz="2800" kern="1200" dirty="0" smtClean="0"/>
                        <a:t>Bidirectional</a:t>
                      </a:r>
                      <a:endParaRPr lang="en-US" sz="2800" dirty="0"/>
                    </a:p>
                  </a:txBody>
                  <a:tcPr/>
                </a:tc>
                <a:tc>
                  <a:txBody>
                    <a:bodyPr/>
                    <a:lstStyle/>
                    <a:p>
                      <a:pPr algn="just"/>
                      <a:r>
                        <a:rPr lang="en-US" sz="2800" kern="1200" dirty="0" smtClean="0"/>
                        <a:t>Unidirectional</a:t>
                      </a:r>
                      <a:endParaRPr lang="en-US" sz="2800" dirty="0"/>
                    </a:p>
                  </a:txBody>
                  <a:tcPr/>
                </a:tc>
              </a:tr>
            </a:tbl>
          </a:graphicData>
        </a:graphic>
      </p:graphicFrame>
      <p:sp>
        <p:nvSpPr>
          <p:cNvPr id="6" name="TextBox 5"/>
          <p:cNvSpPr txBox="1"/>
          <p:nvPr/>
        </p:nvSpPr>
        <p:spPr>
          <a:xfrm>
            <a:off x="4206239" y="6126480"/>
            <a:ext cx="4472186" cy="369332"/>
          </a:xfrm>
          <a:prstGeom prst="rect">
            <a:avLst/>
          </a:prstGeom>
          <a:noFill/>
        </p:spPr>
        <p:txBody>
          <a:bodyPr wrap="none" rtlCol="0">
            <a:spAutoFit/>
          </a:bodyPr>
          <a:lstStyle/>
          <a:p>
            <a:r>
              <a:rPr lang="en-US" dirty="0" smtClean="0"/>
              <a:t>Table.1  Comparison between AC &amp; DC supply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Difference Between AC and DC Supply</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graphicFrame>
        <p:nvGraphicFramePr>
          <p:cNvPr id="8" name="Table 7"/>
          <p:cNvGraphicFramePr>
            <a:graphicFrameLocks noGrp="1"/>
          </p:cNvGraphicFramePr>
          <p:nvPr/>
        </p:nvGraphicFramePr>
        <p:xfrm>
          <a:off x="1058092" y="1621003"/>
          <a:ext cx="10189028" cy="4541617"/>
        </p:xfrm>
        <a:graphic>
          <a:graphicData uri="http://schemas.openxmlformats.org/drawingml/2006/table">
            <a:tbl>
              <a:tblPr firstRow="1" bandRow="1">
                <a:tableStyleId>{073A0DAA-6AF3-43AB-8588-CEC1D06C72B9}</a:tableStyleId>
              </a:tblPr>
              <a:tblGrid>
                <a:gridCol w="2840193"/>
                <a:gridCol w="3952492"/>
                <a:gridCol w="3396343"/>
              </a:tblGrid>
              <a:tr h="643970">
                <a:tc>
                  <a:txBody>
                    <a:bodyPr/>
                    <a:lstStyle/>
                    <a:p>
                      <a:pPr algn="ctr"/>
                      <a:r>
                        <a:rPr lang="en-US" sz="2800" dirty="0" smtClean="0"/>
                        <a:t>Parameters</a:t>
                      </a:r>
                      <a:endParaRPr lang="en-US" sz="2800" dirty="0"/>
                    </a:p>
                  </a:txBody>
                  <a:tcPr/>
                </a:tc>
                <a:tc>
                  <a:txBody>
                    <a:bodyPr/>
                    <a:lstStyle/>
                    <a:p>
                      <a:pPr algn="ctr"/>
                      <a:r>
                        <a:rPr lang="en-US" sz="2800" dirty="0" smtClean="0"/>
                        <a:t>AC Supply</a:t>
                      </a:r>
                      <a:endParaRPr lang="en-US" sz="2800" dirty="0"/>
                    </a:p>
                  </a:txBody>
                  <a:tcPr/>
                </a:tc>
                <a:tc>
                  <a:txBody>
                    <a:bodyPr/>
                    <a:lstStyle/>
                    <a:p>
                      <a:pPr algn="ctr"/>
                      <a:r>
                        <a:rPr lang="en-US" sz="2800" dirty="0" smtClean="0"/>
                        <a:t>DC Supply</a:t>
                      </a:r>
                      <a:endParaRPr lang="en-US" sz="2800" dirty="0"/>
                    </a:p>
                  </a:txBody>
                  <a:tcPr/>
                </a:tc>
              </a:tr>
              <a:tr h="892779">
                <a:tc>
                  <a:txBody>
                    <a:bodyPr/>
                    <a:lstStyle/>
                    <a:p>
                      <a:pPr algn="just"/>
                      <a:r>
                        <a:rPr lang="en-US" sz="2800" kern="1200" dirty="0" smtClean="0"/>
                        <a:t>Obtained From</a:t>
                      </a:r>
                      <a:endParaRPr lang="en-US" sz="2800" dirty="0"/>
                    </a:p>
                  </a:txBody>
                  <a:tcPr/>
                </a:tc>
                <a:tc>
                  <a:txBody>
                    <a:bodyPr/>
                    <a:lstStyle/>
                    <a:p>
                      <a:pPr algn="just"/>
                      <a:r>
                        <a:rPr lang="en-US" sz="2800" kern="1200" dirty="0" smtClean="0"/>
                        <a:t>Alternators</a:t>
                      </a:r>
                      <a:endParaRPr lang="en-US" sz="2800" dirty="0"/>
                    </a:p>
                  </a:txBody>
                  <a:tcPr/>
                </a:tc>
                <a:tc>
                  <a:txBody>
                    <a:bodyPr/>
                    <a:lstStyle/>
                    <a:p>
                      <a:pPr algn="just"/>
                      <a:r>
                        <a:rPr lang="en-US" sz="2800" kern="1200" dirty="0" smtClean="0"/>
                        <a:t>Generators, battery, solar cell, etc.</a:t>
                      </a:r>
                      <a:endParaRPr lang="en-US" sz="2800" dirty="0"/>
                    </a:p>
                  </a:txBody>
                  <a:tcPr/>
                </a:tc>
              </a:tr>
              <a:tr h="892779">
                <a:tc>
                  <a:txBody>
                    <a:bodyPr/>
                    <a:lstStyle/>
                    <a:p>
                      <a:pPr algn="just"/>
                      <a:r>
                        <a:rPr lang="en-US" sz="2800" kern="1200" dirty="0" smtClean="0"/>
                        <a:t>Convertible</a:t>
                      </a:r>
                      <a:endParaRPr lang="en-US" sz="2800" dirty="0"/>
                    </a:p>
                  </a:txBody>
                  <a:tcPr/>
                </a:tc>
                <a:tc>
                  <a:txBody>
                    <a:bodyPr/>
                    <a:lstStyle/>
                    <a:p>
                      <a:pPr algn="just"/>
                      <a:r>
                        <a:rPr lang="en-US" sz="2800" kern="1200" dirty="0" smtClean="0"/>
                        <a:t>Easily convert into direct current</a:t>
                      </a:r>
                      <a:endParaRPr lang="en-US" sz="2800" dirty="0"/>
                    </a:p>
                  </a:txBody>
                  <a:tcPr/>
                </a:tc>
                <a:tc>
                  <a:txBody>
                    <a:bodyPr/>
                    <a:lstStyle/>
                    <a:p>
                      <a:pPr algn="just"/>
                      <a:r>
                        <a:rPr lang="en-US" sz="2800" kern="1200" dirty="0" smtClean="0"/>
                        <a:t>Easily convert into alternating current</a:t>
                      </a:r>
                      <a:endParaRPr lang="en-US" sz="2800" dirty="0"/>
                    </a:p>
                  </a:txBody>
                  <a:tcPr/>
                </a:tc>
              </a:tr>
              <a:tr h="636287">
                <a:tc>
                  <a:txBody>
                    <a:bodyPr/>
                    <a:lstStyle/>
                    <a:p>
                      <a:pPr algn="just"/>
                      <a:r>
                        <a:rPr lang="en-US" sz="2800" kern="1200" dirty="0" smtClean="0"/>
                        <a:t>Hazardous</a:t>
                      </a:r>
                      <a:endParaRPr lang="en-US" sz="2800" dirty="0"/>
                    </a:p>
                  </a:txBody>
                  <a:tcPr/>
                </a:tc>
                <a:tc>
                  <a:txBody>
                    <a:bodyPr/>
                    <a:lstStyle/>
                    <a:p>
                      <a:pPr algn="just"/>
                      <a:r>
                        <a:rPr lang="en-US" sz="2800" kern="1200" dirty="0" smtClean="0"/>
                        <a:t>Dangerous</a:t>
                      </a:r>
                      <a:endParaRPr lang="en-US" sz="2800" dirty="0"/>
                    </a:p>
                  </a:txBody>
                  <a:tcPr/>
                </a:tc>
                <a:tc>
                  <a:txBody>
                    <a:bodyPr/>
                    <a:lstStyle/>
                    <a:p>
                      <a:pPr algn="just"/>
                      <a:r>
                        <a:rPr lang="en-US" sz="2800" kern="1200" dirty="0" smtClean="0"/>
                        <a:t>Very dangerous</a:t>
                      </a:r>
                      <a:endParaRPr lang="en-US" sz="2800" dirty="0"/>
                    </a:p>
                  </a:txBody>
                  <a:tcPr/>
                </a:tc>
              </a:tr>
              <a:tr h="1295970">
                <a:tc>
                  <a:txBody>
                    <a:bodyPr/>
                    <a:lstStyle/>
                    <a:p>
                      <a:pPr algn="just"/>
                      <a:r>
                        <a:rPr lang="en-US" sz="2800" dirty="0" smtClean="0"/>
                        <a:t>Current</a:t>
                      </a:r>
                      <a:endParaRPr lang="en-US" sz="2800" dirty="0"/>
                    </a:p>
                  </a:txBody>
                  <a:tcPr/>
                </a:tc>
                <a:tc>
                  <a:txBody>
                    <a:bodyPr/>
                    <a:lstStyle/>
                    <a:p>
                      <a:pPr algn="just"/>
                      <a:r>
                        <a:rPr lang="en-US" sz="2800" kern="1200" dirty="0" smtClean="0"/>
                        <a:t>It is the current of magnitude varying with time</a:t>
                      </a:r>
                      <a:endParaRPr lang="en-US" sz="2800" dirty="0"/>
                    </a:p>
                  </a:txBody>
                  <a:tcPr/>
                </a:tc>
                <a:tc>
                  <a:txBody>
                    <a:bodyPr/>
                    <a:lstStyle/>
                    <a:p>
                      <a:pPr algn="just"/>
                      <a:r>
                        <a:rPr lang="en-US" sz="2800" kern="1200" dirty="0" smtClean="0"/>
                        <a:t>It is the current of constant magnitude</a:t>
                      </a:r>
                      <a:endParaRPr lang="en-US" sz="2800" dirty="0"/>
                    </a:p>
                  </a:txBody>
                  <a:tcPr/>
                </a:tc>
              </a:tr>
            </a:tbl>
          </a:graphicData>
        </a:graphic>
      </p:graphicFrame>
      <p:sp>
        <p:nvSpPr>
          <p:cNvPr id="5" name="TextBox 4"/>
          <p:cNvSpPr txBox="1"/>
          <p:nvPr/>
        </p:nvSpPr>
        <p:spPr>
          <a:xfrm>
            <a:off x="4180113" y="6309360"/>
            <a:ext cx="5118324" cy="369332"/>
          </a:xfrm>
          <a:prstGeom prst="rect">
            <a:avLst/>
          </a:prstGeom>
          <a:noFill/>
        </p:spPr>
        <p:txBody>
          <a:bodyPr wrap="none" rtlCol="0">
            <a:spAutoFit/>
          </a:bodyPr>
          <a:lstStyle/>
          <a:p>
            <a:r>
              <a:rPr lang="en-US" dirty="0" smtClean="0"/>
              <a:t>Contd. Table.1  Comparison between AC &amp; DC supply</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Types of Sources</a:t>
            </a:r>
            <a:endParaRPr lang="en-US" b="1" dirty="0"/>
          </a:p>
        </p:txBody>
      </p:sp>
      <p:sp>
        <p:nvSpPr>
          <p:cNvPr id="3" name="Content Placeholder 2"/>
          <p:cNvSpPr>
            <a:spLocks noGrp="1"/>
          </p:cNvSpPr>
          <p:nvPr>
            <p:ph idx="1"/>
          </p:nvPr>
        </p:nvSpPr>
        <p:spPr/>
        <p:txBody>
          <a:bodyPr>
            <a:normAutofit/>
          </a:bodyPr>
          <a:lstStyle/>
          <a:p>
            <a:pPr algn="just">
              <a:buNone/>
            </a:pPr>
            <a:r>
              <a:rPr lang="en-US" dirty="0" smtClean="0"/>
              <a:t>There are different types of sources such as:</a:t>
            </a:r>
          </a:p>
          <a:p>
            <a:pPr algn="just">
              <a:buNone/>
            </a:pPr>
            <a:endParaRPr lang="en-US"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pic>
        <p:nvPicPr>
          <p:cNvPr id="157699" name="Picture 3"/>
          <p:cNvPicPr>
            <a:picLocks noChangeAspect="1" noChangeArrowheads="1"/>
          </p:cNvPicPr>
          <p:nvPr/>
        </p:nvPicPr>
        <p:blipFill>
          <a:blip r:embed="rId2" cstate="print"/>
          <a:srcRect/>
          <a:stretch>
            <a:fillRect/>
          </a:stretch>
        </p:blipFill>
        <p:spPr bwMode="auto">
          <a:xfrm>
            <a:off x="3149062" y="2394314"/>
            <a:ext cx="6269257" cy="3105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918858" y="6436416"/>
            <a:ext cx="4622163" cy="369332"/>
          </a:xfrm>
          <a:prstGeom prst="rect">
            <a:avLst/>
          </a:prstGeom>
          <a:noFill/>
        </p:spPr>
        <p:txBody>
          <a:bodyPr wrap="none" rtlCol="0">
            <a:spAutoFit/>
          </a:bodyPr>
          <a:lstStyle/>
          <a:p>
            <a:r>
              <a:rPr lang="en-US" dirty="0" smtClean="0">
                <a:hlinkClick r:id="rId3"/>
              </a:rPr>
              <a:t>https://dipslab.com/concepts-electrical-circuit/</a:t>
            </a:r>
            <a:endParaRPr lang="en-US" dirty="0"/>
          </a:p>
        </p:txBody>
      </p:sp>
      <p:sp>
        <p:nvSpPr>
          <p:cNvPr id="7" name="TextBox 6"/>
          <p:cNvSpPr txBox="1"/>
          <p:nvPr/>
        </p:nvSpPr>
        <p:spPr>
          <a:xfrm>
            <a:off x="5290457" y="5799909"/>
            <a:ext cx="2369367" cy="369332"/>
          </a:xfrm>
          <a:prstGeom prst="rect">
            <a:avLst/>
          </a:prstGeom>
          <a:noFill/>
        </p:spPr>
        <p:txBody>
          <a:bodyPr wrap="none" rtlCol="0">
            <a:spAutoFit/>
          </a:bodyPr>
          <a:lstStyle/>
          <a:p>
            <a:r>
              <a:rPr lang="en-US" dirty="0" smtClean="0"/>
              <a:t>Fig. 10 types of sources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Voltage Source</a:t>
            </a:r>
            <a:endParaRPr lang="en-US" b="1" dirty="0"/>
          </a:p>
        </p:txBody>
      </p:sp>
      <p:sp>
        <p:nvSpPr>
          <p:cNvPr id="3" name="Content Placeholder 2"/>
          <p:cNvSpPr>
            <a:spLocks noGrp="1"/>
          </p:cNvSpPr>
          <p:nvPr>
            <p:ph idx="1"/>
          </p:nvPr>
        </p:nvSpPr>
        <p:spPr>
          <a:xfrm>
            <a:off x="812074" y="1564368"/>
            <a:ext cx="5745480" cy="4351338"/>
          </a:xfrm>
        </p:spPr>
        <p:txBody>
          <a:bodyPr>
            <a:normAutofit lnSpcReduction="10000"/>
          </a:bodyPr>
          <a:lstStyle/>
          <a:p>
            <a:pPr algn="just"/>
            <a:r>
              <a:rPr lang="en-US" dirty="0" smtClean="0"/>
              <a:t>It is as a battery or generator, provides a potential difference (voltage) between two points within an electrical circuit allowing current to flowing around it. </a:t>
            </a:r>
          </a:p>
          <a:p>
            <a:pPr algn="just"/>
            <a:r>
              <a:rPr lang="en-US" dirty="0" smtClean="0"/>
              <a:t>A battery is the most common voltage source for a circuit with the voltage that appears across the positive and negative terminals of the source being called the terminal voltage.</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sp>
        <p:nvSpPr>
          <p:cNvPr id="257026" name="AutoShape 2" descr="Ideal elements and sources | Spinning Numb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7028" name="Picture 4" descr="Eagle Library for schematics drawing - Electrical Engineering ..."/>
          <p:cNvPicPr>
            <a:picLocks noChangeAspect="1" noChangeArrowheads="1"/>
          </p:cNvPicPr>
          <p:nvPr/>
        </p:nvPicPr>
        <p:blipFill>
          <a:blip r:embed="rId2" cstate="print"/>
          <a:srcRect/>
          <a:stretch>
            <a:fillRect/>
          </a:stretch>
        </p:blipFill>
        <p:spPr bwMode="auto">
          <a:xfrm>
            <a:off x="6752317" y="1746840"/>
            <a:ext cx="4733925" cy="22479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6988629" y="5212081"/>
            <a:ext cx="4437529" cy="923330"/>
          </a:xfrm>
          <a:prstGeom prst="rect">
            <a:avLst/>
          </a:prstGeom>
          <a:noFill/>
        </p:spPr>
        <p:txBody>
          <a:bodyPr wrap="square" rtlCol="0">
            <a:spAutoFit/>
          </a:bodyPr>
          <a:lstStyle/>
          <a:p>
            <a:r>
              <a:rPr lang="en-US" dirty="0" smtClean="0">
                <a:hlinkClick r:id="rId3"/>
              </a:rPr>
              <a:t>https://electronics.stackexchange.com/questions/306246/eagle-library-for-schematics-drawing</a:t>
            </a:r>
            <a:endParaRPr lang="en-US" dirty="0"/>
          </a:p>
        </p:txBody>
      </p:sp>
      <p:sp>
        <p:nvSpPr>
          <p:cNvPr id="9" name="TextBox 8"/>
          <p:cNvSpPr txBox="1"/>
          <p:nvPr/>
        </p:nvSpPr>
        <p:spPr>
          <a:xfrm>
            <a:off x="8112035" y="4362994"/>
            <a:ext cx="2247090" cy="369332"/>
          </a:xfrm>
          <a:prstGeom prst="rect">
            <a:avLst/>
          </a:prstGeom>
          <a:noFill/>
        </p:spPr>
        <p:txBody>
          <a:bodyPr wrap="none" rtlCol="0">
            <a:spAutoFit/>
          </a:bodyPr>
          <a:lstStyle/>
          <a:p>
            <a:r>
              <a:rPr lang="en-US" dirty="0" smtClean="0"/>
              <a:t>Fig.11 voltage sources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Current Source</a:t>
            </a:r>
            <a:endParaRPr lang="en-US" b="1" dirty="0"/>
          </a:p>
        </p:txBody>
      </p:sp>
      <p:sp>
        <p:nvSpPr>
          <p:cNvPr id="3" name="Content Placeholder 2"/>
          <p:cNvSpPr>
            <a:spLocks noGrp="1"/>
          </p:cNvSpPr>
          <p:nvPr>
            <p:ph idx="1"/>
          </p:nvPr>
        </p:nvSpPr>
        <p:spPr>
          <a:xfrm>
            <a:off x="825137" y="1499054"/>
            <a:ext cx="5170714" cy="4351338"/>
          </a:xfrm>
        </p:spPr>
        <p:txBody>
          <a:bodyPr>
            <a:normAutofit lnSpcReduction="10000"/>
          </a:bodyPr>
          <a:lstStyle/>
          <a:p>
            <a:pPr algn="just"/>
            <a:r>
              <a:rPr lang="en-US" dirty="0" smtClean="0"/>
              <a:t>A current source is an active circuit element that is capable of supplying a constant current flow to a circuit regardless of the voltage developed across its terminals.</a:t>
            </a:r>
          </a:p>
          <a:p>
            <a:pPr algn="just"/>
            <a:r>
              <a:rPr lang="en-US" dirty="0" smtClean="0"/>
              <a:t>A current source is an electronic circuit that delivers or absorbs an electric current which is independent of the voltage across it.</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pic>
        <p:nvPicPr>
          <p:cNvPr id="256003" name="Picture 3"/>
          <p:cNvPicPr>
            <a:picLocks noChangeAspect="1" noChangeArrowheads="1"/>
          </p:cNvPicPr>
          <p:nvPr/>
        </p:nvPicPr>
        <p:blipFill>
          <a:blip r:embed="rId2" cstate="print"/>
          <a:srcRect/>
          <a:stretch>
            <a:fillRect/>
          </a:stretch>
        </p:blipFill>
        <p:spPr bwMode="auto">
          <a:xfrm>
            <a:off x="7297104" y="1548357"/>
            <a:ext cx="3845513" cy="28589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7158446" y="5590903"/>
            <a:ext cx="4470070" cy="369332"/>
          </a:xfrm>
          <a:prstGeom prst="rect">
            <a:avLst/>
          </a:prstGeom>
          <a:noFill/>
        </p:spPr>
        <p:txBody>
          <a:bodyPr wrap="none" rtlCol="0">
            <a:spAutoFit/>
          </a:bodyPr>
          <a:lstStyle/>
          <a:p>
            <a:r>
              <a:rPr lang="en-US" dirty="0" smtClean="0">
                <a:hlinkClick r:id="rId3"/>
              </a:rPr>
              <a:t>https://en.wikipedia.org/wiki/Current_source</a:t>
            </a:r>
            <a:endParaRPr lang="en-US" dirty="0"/>
          </a:p>
        </p:txBody>
      </p:sp>
      <p:sp>
        <p:nvSpPr>
          <p:cNvPr id="7" name="TextBox 6"/>
          <p:cNvSpPr txBox="1"/>
          <p:nvPr/>
        </p:nvSpPr>
        <p:spPr>
          <a:xfrm>
            <a:off x="8112034" y="4676503"/>
            <a:ext cx="2215158" cy="369332"/>
          </a:xfrm>
          <a:prstGeom prst="rect">
            <a:avLst/>
          </a:prstGeom>
          <a:noFill/>
        </p:spPr>
        <p:txBody>
          <a:bodyPr wrap="none" rtlCol="0">
            <a:spAutoFit/>
          </a:bodyPr>
          <a:lstStyle/>
          <a:p>
            <a:r>
              <a:rPr lang="en-US" dirty="0" smtClean="0"/>
              <a:t>Fig. 12 current source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Ideal and Practical Voltage Source</a:t>
            </a:r>
            <a:endParaRPr lang="en-US" b="1" dirty="0"/>
          </a:p>
        </p:txBody>
      </p:sp>
      <p:sp>
        <p:nvSpPr>
          <p:cNvPr id="3" name="Content Placeholder 2"/>
          <p:cNvSpPr>
            <a:spLocks noGrp="1"/>
          </p:cNvSpPr>
          <p:nvPr>
            <p:ph idx="1"/>
          </p:nvPr>
        </p:nvSpPr>
        <p:spPr>
          <a:xfrm>
            <a:off x="799012" y="1551304"/>
            <a:ext cx="5262154" cy="4640489"/>
          </a:xfrm>
        </p:spPr>
        <p:txBody>
          <a:bodyPr>
            <a:normAutofit fontScale="92500"/>
          </a:bodyPr>
          <a:lstStyle/>
          <a:p>
            <a:pPr algn="just"/>
            <a:r>
              <a:rPr lang="en-US" b="1" dirty="0" smtClean="0"/>
              <a:t>Ideal voltage source: </a:t>
            </a:r>
            <a:r>
              <a:rPr lang="en-US" dirty="0" smtClean="0"/>
              <a:t>An ideal voltage source is defined as a two terminal active element that is capable of supplying and maintaining the same voltage (v) across its terminals regardless of the current (</a:t>
            </a:r>
            <a:r>
              <a:rPr lang="en-US" dirty="0" err="1" smtClean="0"/>
              <a:t>i</a:t>
            </a:r>
            <a:r>
              <a:rPr lang="en-US" dirty="0" smtClean="0"/>
              <a:t>) flowing through it.</a:t>
            </a:r>
          </a:p>
          <a:p>
            <a:pPr algn="just"/>
            <a:r>
              <a:rPr lang="en-US" dirty="0" smtClean="0"/>
              <a:t>Then an ideal voltage source is known as an </a:t>
            </a:r>
            <a:r>
              <a:rPr lang="en-US" b="1" dirty="0" smtClean="0"/>
              <a:t>Independent Voltage Source</a:t>
            </a:r>
            <a:r>
              <a:rPr lang="en-US" dirty="0" smtClean="0"/>
              <a:t> as its voltage does not depend on either the value of the current flowing through the source.</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pic>
        <p:nvPicPr>
          <p:cNvPr id="254978" name="Picture 2" descr="Difference between current source vs voltage source"/>
          <p:cNvPicPr>
            <a:picLocks noChangeAspect="1" noChangeArrowheads="1"/>
          </p:cNvPicPr>
          <p:nvPr/>
        </p:nvPicPr>
        <p:blipFill>
          <a:blip r:embed="rId2" cstate="print"/>
          <a:srcRect/>
          <a:stretch>
            <a:fillRect/>
          </a:stretch>
        </p:blipFill>
        <p:spPr bwMode="auto">
          <a:xfrm>
            <a:off x="6871062" y="1509711"/>
            <a:ext cx="4428309" cy="34032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6505304" y="5603965"/>
            <a:ext cx="5091440" cy="923330"/>
          </a:xfrm>
          <a:prstGeom prst="rect">
            <a:avLst/>
          </a:prstGeom>
          <a:noFill/>
        </p:spPr>
        <p:txBody>
          <a:bodyPr wrap="square" rtlCol="0">
            <a:spAutoFit/>
          </a:bodyPr>
          <a:lstStyle/>
          <a:p>
            <a:r>
              <a:rPr lang="en-US" dirty="0" smtClean="0">
                <a:hlinkClick r:id="rId3"/>
              </a:rPr>
              <a:t>https://www.rfwireless-world.com/Terminology/Current-source-vs-Voltage-source.html</a:t>
            </a:r>
            <a:endParaRPr lang="en-US" dirty="0"/>
          </a:p>
        </p:txBody>
      </p:sp>
      <p:sp>
        <p:nvSpPr>
          <p:cNvPr id="7" name="TextBox 6"/>
          <p:cNvSpPr txBox="1"/>
          <p:nvPr/>
        </p:nvSpPr>
        <p:spPr>
          <a:xfrm>
            <a:off x="6962503" y="5146766"/>
            <a:ext cx="3971665" cy="369332"/>
          </a:xfrm>
          <a:prstGeom prst="rect">
            <a:avLst/>
          </a:prstGeom>
          <a:noFill/>
        </p:spPr>
        <p:txBody>
          <a:bodyPr wrap="none" rtlCol="0">
            <a:spAutoFit/>
          </a:bodyPr>
          <a:lstStyle/>
          <a:p>
            <a:r>
              <a:rPr lang="en-US" dirty="0" smtClean="0"/>
              <a:t>Fig. 13 ideal and practical voltage source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Ideal and Practical Current Source</a:t>
            </a:r>
            <a:endParaRPr lang="en-US" b="1" dirty="0"/>
          </a:p>
        </p:txBody>
      </p:sp>
      <p:sp>
        <p:nvSpPr>
          <p:cNvPr id="3" name="Content Placeholder 2"/>
          <p:cNvSpPr>
            <a:spLocks noGrp="1"/>
          </p:cNvSpPr>
          <p:nvPr>
            <p:ph idx="1"/>
          </p:nvPr>
        </p:nvSpPr>
        <p:spPr>
          <a:xfrm>
            <a:off x="472440" y="1590494"/>
            <a:ext cx="5667103" cy="4351338"/>
          </a:xfrm>
        </p:spPr>
        <p:txBody>
          <a:bodyPr>
            <a:normAutofit/>
          </a:bodyPr>
          <a:lstStyle/>
          <a:p>
            <a:pPr algn="just"/>
            <a:r>
              <a:rPr lang="en-US" b="1" dirty="0" smtClean="0"/>
              <a:t>Ideal current source: </a:t>
            </a:r>
            <a:r>
              <a:rPr lang="en-US" dirty="0" smtClean="0"/>
              <a:t>An </a:t>
            </a:r>
            <a:r>
              <a:rPr lang="en-US" b="1" dirty="0" smtClean="0"/>
              <a:t>ideal current source</a:t>
            </a:r>
            <a:r>
              <a:rPr lang="en-US" dirty="0" smtClean="0"/>
              <a:t> is a </a:t>
            </a:r>
            <a:r>
              <a:rPr lang="en-US" b="1" dirty="0" smtClean="0"/>
              <a:t>current source</a:t>
            </a:r>
            <a:r>
              <a:rPr lang="en-US" dirty="0" smtClean="0"/>
              <a:t> that supplies constant </a:t>
            </a:r>
            <a:r>
              <a:rPr lang="en-US" b="1" dirty="0" smtClean="0"/>
              <a:t>current</a:t>
            </a:r>
            <a:r>
              <a:rPr lang="en-US" dirty="0" smtClean="0"/>
              <a:t> to a circuit despite any other conditions present in the circuit.</a:t>
            </a:r>
          </a:p>
          <a:p>
            <a:pPr algn="just"/>
            <a:r>
              <a:rPr lang="en-US" dirty="0" smtClean="0"/>
              <a:t>An </a:t>
            </a:r>
            <a:r>
              <a:rPr lang="en-US" b="1" dirty="0" smtClean="0"/>
              <a:t>ideal current source</a:t>
            </a:r>
            <a:r>
              <a:rPr lang="en-US" dirty="0" smtClean="0"/>
              <a:t> generates a current that is independent of the voltage changes across it.</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26</a:t>
            </a:fld>
            <a:endParaRPr lang="en-US"/>
          </a:p>
        </p:txBody>
      </p:sp>
      <p:pic>
        <p:nvPicPr>
          <p:cNvPr id="253953" name="Picture 1"/>
          <p:cNvPicPr>
            <a:picLocks noChangeAspect="1" noChangeArrowheads="1"/>
          </p:cNvPicPr>
          <p:nvPr/>
        </p:nvPicPr>
        <p:blipFill>
          <a:blip r:embed="rId2" cstate="print"/>
          <a:srcRect/>
          <a:stretch>
            <a:fillRect/>
          </a:stretch>
        </p:blipFill>
        <p:spPr bwMode="auto">
          <a:xfrm>
            <a:off x="6492241" y="1541418"/>
            <a:ext cx="4611188" cy="29130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5984985" y="5577840"/>
            <a:ext cx="5353575" cy="646331"/>
          </a:xfrm>
          <a:prstGeom prst="rect">
            <a:avLst/>
          </a:prstGeom>
          <a:noFill/>
        </p:spPr>
        <p:txBody>
          <a:bodyPr wrap="square" rtlCol="0">
            <a:spAutoFit/>
          </a:bodyPr>
          <a:lstStyle/>
          <a:p>
            <a:r>
              <a:rPr lang="en-US" dirty="0" smtClean="0">
                <a:hlinkClick r:id="rId3"/>
              </a:rPr>
              <a:t>https://circuitglobe.com/voltage-source-and-current-source.html</a:t>
            </a:r>
            <a:endParaRPr lang="en-US" dirty="0"/>
          </a:p>
        </p:txBody>
      </p:sp>
      <p:sp>
        <p:nvSpPr>
          <p:cNvPr id="7" name="TextBox 6"/>
          <p:cNvSpPr txBox="1"/>
          <p:nvPr/>
        </p:nvSpPr>
        <p:spPr>
          <a:xfrm>
            <a:off x="6844936" y="4741818"/>
            <a:ext cx="3923703" cy="369332"/>
          </a:xfrm>
          <a:prstGeom prst="rect">
            <a:avLst/>
          </a:prstGeom>
          <a:noFill/>
        </p:spPr>
        <p:txBody>
          <a:bodyPr wrap="none" rtlCol="0">
            <a:spAutoFit/>
          </a:bodyPr>
          <a:lstStyle/>
          <a:p>
            <a:r>
              <a:rPr lang="en-US" dirty="0" smtClean="0"/>
              <a:t>Fig.14 ideal and practical current source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Dependent Source</a:t>
            </a:r>
            <a:endParaRPr lang="en-US" b="1" dirty="0"/>
          </a:p>
        </p:txBody>
      </p:sp>
      <p:sp>
        <p:nvSpPr>
          <p:cNvPr id="3" name="Content Placeholder 2"/>
          <p:cNvSpPr>
            <a:spLocks noGrp="1"/>
          </p:cNvSpPr>
          <p:nvPr>
            <p:ph idx="1"/>
          </p:nvPr>
        </p:nvSpPr>
        <p:spPr>
          <a:xfrm>
            <a:off x="838201" y="1551304"/>
            <a:ext cx="5902234" cy="4875621"/>
          </a:xfrm>
        </p:spPr>
        <p:txBody>
          <a:bodyPr>
            <a:normAutofit lnSpcReduction="10000"/>
          </a:bodyPr>
          <a:lstStyle/>
          <a:p>
            <a:pPr algn="just"/>
            <a:r>
              <a:rPr lang="en-US" b="1" dirty="0" smtClean="0"/>
              <a:t>Dependent Source: </a:t>
            </a:r>
            <a:r>
              <a:rPr lang="en-US" dirty="0" smtClean="0"/>
              <a:t>A </a:t>
            </a:r>
            <a:r>
              <a:rPr lang="en-US" b="1" dirty="0" smtClean="0"/>
              <a:t>dependent source</a:t>
            </a:r>
            <a:r>
              <a:rPr lang="en-US" dirty="0" smtClean="0"/>
              <a:t> is a voltage </a:t>
            </a:r>
            <a:r>
              <a:rPr lang="en-US" b="1" dirty="0" smtClean="0"/>
              <a:t>source</a:t>
            </a:r>
            <a:r>
              <a:rPr lang="en-US" dirty="0" smtClean="0"/>
              <a:t> or a current </a:t>
            </a:r>
            <a:r>
              <a:rPr lang="en-US" b="1" dirty="0" smtClean="0"/>
              <a:t>source</a:t>
            </a:r>
            <a:r>
              <a:rPr lang="en-US" dirty="0" smtClean="0"/>
              <a:t> whose value depends on a voltage or current elsewhere in the network.</a:t>
            </a:r>
          </a:p>
          <a:p>
            <a:pPr algn="just"/>
            <a:r>
              <a:rPr lang="en-US" dirty="0" smtClean="0"/>
              <a:t>Some voltage (current) sources have their voltage (current) values varying with some other variables. </a:t>
            </a:r>
          </a:p>
          <a:p>
            <a:pPr algn="just"/>
            <a:r>
              <a:rPr lang="en-US" dirty="0" smtClean="0"/>
              <a:t>They are called dependent   voltage (current) sources or controlled voltage (current) sources.</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27</a:t>
            </a:fld>
            <a:endParaRPr lang="en-US"/>
          </a:p>
        </p:txBody>
      </p:sp>
      <p:pic>
        <p:nvPicPr>
          <p:cNvPr id="252929" name="Picture 1"/>
          <p:cNvPicPr>
            <a:picLocks noChangeAspect="1" noChangeArrowheads="1"/>
          </p:cNvPicPr>
          <p:nvPr/>
        </p:nvPicPr>
        <p:blipFill>
          <a:blip r:embed="rId2" cstate="print"/>
          <a:srcRect/>
          <a:stretch>
            <a:fillRect/>
          </a:stretch>
        </p:blipFill>
        <p:spPr bwMode="auto">
          <a:xfrm>
            <a:off x="6966466" y="1614760"/>
            <a:ext cx="4680296" cy="26306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7276011" y="5525588"/>
            <a:ext cx="3984232" cy="369332"/>
          </a:xfrm>
          <a:prstGeom prst="rect">
            <a:avLst/>
          </a:prstGeom>
          <a:noFill/>
        </p:spPr>
        <p:txBody>
          <a:bodyPr wrap="none" rtlCol="0">
            <a:spAutoFit/>
          </a:bodyPr>
          <a:lstStyle/>
          <a:p>
            <a:r>
              <a:rPr lang="en-US" dirty="0" smtClean="0">
                <a:hlinkClick r:id="rId3"/>
              </a:rPr>
              <a:t>https://slideplayer.com/slide/10541158/</a:t>
            </a:r>
            <a:endParaRPr lang="en-US" dirty="0"/>
          </a:p>
        </p:txBody>
      </p:sp>
      <p:sp>
        <p:nvSpPr>
          <p:cNvPr id="8" name="TextBox 7"/>
          <p:cNvSpPr txBox="1"/>
          <p:nvPr/>
        </p:nvSpPr>
        <p:spPr>
          <a:xfrm>
            <a:off x="8020594" y="4598125"/>
            <a:ext cx="2556405" cy="369332"/>
          </a:xfrm>
          <a:prstGeom prst="rect">
            <a:avLst/>
          </a:prstGeom>
          <a:noFill/>
        </p:spPr>
        <p:txBody>
          <a:bodyPr wrap="none" rtlCol="0">
            <a:spAutoFit/>
          </a:bodyPr>
          <a:lstStyle/>
          <a:p>
            <a:r>
              <a:rPr lang="en-US" dirty="0" smtClean="0"/>
              <a:t>Fig. 15 dependent source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Independent Source</a:t>
            </a:r>
            <a:endParaRPr lang="en-US" b="1" dirty="0"/>
          </a:p>
        </p:txBody>
      </p:sp>
      <p:sp>
        <p:nvSpPr>
          <p:cNvPr id="3" name="Content Placeholder 2"/>
          <p:cNvSpPr>
            <a:spLocks noGrp="1"/>
          </p:cNvSpPr>
          <p:nvPr>
            <p:ph idx="1"/>
          </p:nvPr>
        </p:nvSpPr>
        <p:spPr>
          <a:xfrm>
            <a:off x="838199" y="1603557"/>
            <a:ext cx="6307183" cy="4784180"/>
          </a:xfrm>
        </p:spPr>
        <p:txBody>
          <a:bodyPr>
            <a:normAutofit/>
          </a:bodyPr>
          <a:lstStyle/>
          <a:p>
            <a:pPr algn="just"/>
            <a:r>
              <a:rPr lang="en-US" b="1" dirty="0" smtClean="0"/>
              <a:t>Independent Source: Independent Sources</a:t>
            </a:r>
            <a:r>
              <a:rPr lang="en-US" dirty="0" smtClean="0"/>
              <a:t> are the </a:t>
            </a:r>
            <a:r>
              <a:rPr lang="en-US" b="1" dirty="0" smtClean="0"/>
              <a:t>sources</a:t>
            </a:r>
            <a:r>
              <a:rPr lang="en-US" dirty="0" smtClean="0"/>
              <a:t>, whose output value does not depend upon the circuit parameters like voltage and current.</a:t>
            </a:r>
          </a:p>
          <a:p>
            <a:pPr algn="just"/>
            <a:r>
              <a:rPr lang="en-US" dirty="0" smtClean="0"/>
              <a:t>An independent voltage source  maintains a voltage which is not affected by any other quantity. </a:t>
            </a:r>
          </a:p>
          <a:p>
            <a:pPr algn="just"/>
            <a:r>
              <a:rPr lang="en-US" dirty="0" smtClean="0"/>
              <a:t>Similarly an independent current source  maintains a current (fixed or time-varying) which is unaffected by any other quantity.</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28</a:t>
            </a:fld>
            <a:endParaRPr lang="en-US"/>
          </a:p>
        </p:txBody>
      </p:sp>
      <p:pic>
        <p:nvPicPr>
          <p:cNvPr id="251905" name="Picture 1"/>
          <p:cNvPicPr>
            <a:picLocks noChangeAspect="1" noChangeArrowheads="1"/>
          </p:cNvPicPr>
          <p:nvPr/>
        </p:nvPicPr>
        <p:blipFill>
          <a:blip r:embed="rId2" cstate="print"/>
          <a:srcRect/>
          <a:stretch>
            <a:fillRect/>
          </a:stretch>
        </p:blipFill>
        <p:spPr bwMode="auto">
          <a:xfrm>
            <a:off x="7726679" y="1643879"/>
            <a:ext cx="4016829" cy="28889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7753190" y="5514831"/>
            <a:ext cx="3972645" cy="646331"/>
          </a:xfrm>
          <a:prstGeom prst="rect">
            <a:avLst/>
          </a:prstGeom>
          <a:noFill/>
        </p:spPr>
        <p:txBody>
          <a:bodyPr wrap="square" rtlCol="0">
            <a:spAutoFit/>
          </a:bodyPr>
          <a:lstStyle/>
          <a:p>
            <a:r>
              <a:rPr lang="en-US" dirty="0" smtClean="0">
                <a:hlinkClick r:id="rId3"/>
              </a:rPr>
              <a:t>https://www.slideshare.net/3dadmin/electrical-circuit-lecture</a:t>
            </a:r>
            <a:endParaRPr lang="en-US" dirty="0"/>
          </a:p>
        </p:txBody>
      </p:sp>
      <p:sp>
        <p:nvSpPr>
          <p:cNvPr id="7" name="TextBox 6"/>
          <p:cNvSpPr txBox="1"/>
          <p:nvPr/>
        </p:nvSpPr>
        <p:spPr>
          <a:xfrm>
            <a:off x="8255726" y="4885508"/>
            <a:ext cx="2731132" cy="369332"/>
          </a:xfrm>
          <a:prstGeom prst="rect">
            <a:avLst/>
          </a:prstGeom>
          <a:noFill/>
        </p:spPr>
        <p:txBody>
          <a:bodyPr wrap="none" rtlCol="0">
            <a:spAutoFit/>
          </a:bodyPr>
          <a:lstStyle/>
          <a:p>
            <a:r>
              <a:rPr lang="en-US" dirty="0" smtClean="0"/>
              <a:t>Fig. 16 independent source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Applications of AC Supply</a:t>
            </a:r>
            <a:endParaRPr lang="en-US" b="1" dirty="0"/>
          </a:p>
        </p:txBody>
      </p:sp>
      <p:sp>
        <p:nvSpPr>
          <p:cNvPr id="3" name="Content Placeholder 2"/>
          <p:cNvSpPr>
            <a:spLocks noGrp="1"/>
          </p:cNvSpPr>
          <p:nvPr>
            <p:ph idx="1"/>
          </p:nvPr>
        </p:nvSpPr>
        <p:spPr/>
        <p:txBody>
          <a:bodyPr/>
          <a:lstStyle/>
          <a:p>
            <a:r>
              <a:rPr lang="en-US" dirty="0" smtClean="0"/>
              <a:t>Electric motors</a:t>
            </a:r>
          </a:p>
          <a:p>
            <a:r>
              <a:rPr lang="en-US" dirty="0" smtClean="0"/>
              <a:t>Generators</a:t>
            </a:r>
          </a:p>
          <a:p>
            <a:r>
              <a:rPr lang="en-US" dirty="0" smtClean="0"/>
              <a:t>Refrigerators</a:t>
            </a:r>
          </a:p>
          <a:p>
            <a:r>
              <a:rPr lang="en-US" dirty="0" smtClean="0"/>
              <a:t>Dishwashers</a:t>
            </a:r>
          </a:p>
          <a:p>
            <a:r>
              <a:rPr lang="en-US" dirty="0" smtClean="0"/>
              <a:t>Transformers</a:t>
            </a:r>
          </a:p>
          <a:p>
            <a:r>
              <a:rPr lang="en-US" dirty="0" smtClean="0"/>
              <a:t>Washing machines</a:t>
            </a:r>
          </a:p>
          <a:p>
            <a:r>
              <a:rPr lang="en-US" dirty="0" smtClean="0"/>
              <a:t>Drilling machines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8" name="Title 7"/>
          <p:cNvSpPr txBox="1">
            <a:spLocks noGrp="1" noChangeArrowheads="1"/>
          </p:cNvSpPr>
          <p:nvPr>
            <p:ph type="title"/>
          </p:nvPr>
        </p:nvSpPr>
        <p:spPr bwMode="auto">
          <a:xfrm>
            <a:off x="592954" y="605949"/>
            <a:ext cx="4456567" cy="1311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a:rPr>
              <a:t>Course Objectives</a:t>
            </a:r>
            <a:endParaRPr lang="en-US" sz="4400" b="1" dirty="0">
              <a:latin typeface="Casper"/>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xmlns="" val="1091665859"/>
              </p:ext>
            </p:extLst>
          </p:nvPr>
        </p:nvGraphicFramePr>
        <p:xfrm>
          <a:off x="282009" y="2226080"/>
          <a:ext cx="6536802" cy="3339276"/>
        </p:xfrm>
        <a:graphic>
          <a:graphicData uri="http://schemas.openxmlformats.org/drawingml/2006/table">
            <a:tbl>
              <a:tblPr firstRow="1" firstCol="1" bandRow="1"/>
              <a:tblGrid>
                <a:gridCol w="556819"/>
                <a:gridCol w="5979983"/>
              </a:tblGrid>
              <a:tr h="608316">
                <a:tc>
                  <a:txBody>
                    <a:bodyPr/>
                    <a:lstStyle/>
                    <a:p>
                      <a:pPr algn="ctr" fontAlgn="ctr"/>
                      <a:r>
                        <a:rPr lang="en-US" sz="1200" b="1" i="0" u="none" strike="noStrike" dirty="0" smtClean="0">
                          <a:solidFill>
                            <a:srgbClr val="000000"/>
                          </a:solidFill>
                          <a:effectLst/>
                          <a:latin typeface="+mn-lt"/>
                        </a:rPr>
                        <a:t>S. No.</a:t>
                      </a:r>
                      <a:endParaRPr lang="en-US" sz="1200" b="1"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solidFill>
                            <a:srgbClr val="000000"/>
                          </a:solidFill>
                          <a:effectLst/>
                          <a:latin typeface="+mn-lt"/>
                        </a:rPr>
                        <a:t>Objectives</a:t>
                      </a:r>
                      <a:endParaRPr lang="en-US" sz="1200" b="1"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20396">
                <a:tc>
                  <a:txBody>
                    <a:bodyPr/>
                    <a:lstStyle/>
                    <a:p>
                      <a:pPr algn="ctr" fontAlgn="ctr"/>
                      <a:r>
                        <a:rPr lang="en-US" sz="1200" b="0" i="0" u="none" strike="noStrike" dirty="0" smtClean="0">
                          <a:solidFill>
                            <a:schemeClr val="tx1"/>
                          </a:solidFill>
                          <a:effectLst/>
                          <a:latin typeface="+mn-lt"/>
                        </a:rPr>
                        <a:t>1</a:t>
                      </a:r>
                      <a:endParaRPr lang="en-US" sz="1200" b="0" i="0" u="none" strike="noStrike" dirty="0">
                        <a:solidFill>
                          <a:schemeClr val="tx1"/>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meet students with basic knowledge of dc circuits, electromagnetism and ac fundamentals.</a:t>
                      </a:r>
                      <a:endParaRPr lang="en-US" sz="1200" b="0" i="0" u="none" strike="noStrike" dirty="0">
                        <a:solidFill>
                          <a:schemeClr val="tx1"/>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200" b="0" i="0" u="none" strike="noStrike" dirty="0" smtClean="0">
                          <a:solidFill>
                            <a:srgbClr val="000000"/>
                          </a:solidFill>
                          <a:effectLst/>
                          <a:latin typeface="+mn-lt"/>
                        </a:rPr>
                        <a:t>2</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aware about introduction to single and three phase ac circuit with their construction and working principles.</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2472">
                <a:tc>
                  <a:txBody>
                    <a:bodyPr/>
                    <a:lstStyle/>
                    <a:p>
                      <a:pPr algn="ctr" fontAlgn="ctr"/>
                      <a:r>
                        <a:rPr lang="en-US" sz="1200" b="0" i="0" u="none" strike="noStrike" dirty="0" smtClean="0">
                          <a:solidFill>
                            <a:srgbClr val="000000"/>
                          </a:solidFill>
                          <a:effectLst/>
                          <a:latin typeface="+mn-lt"/>
                        </a:rPr>
                        <a:t>3</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provide knowledge about electrical and electronics engineering fundamentals.</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200" b="0" i="0" u="none" strike="noStrike" dirty="0" smtClean="0">
                          <a:solidFill>
                            <a:srgbClr val="000000"/>
                          </a:solidFill>
                          <a:effectLst/>
                          <a:latin typeface="+mn-lt"/>
                        </a:rPr>
                        <a:t>4</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acquire specific knowledge</a:t>
                      </a:r>
                      <a:r>
                        <a:rPr lang="en-US" sz="1200" b="0" i="0" kern="1200" baseline="0" dirty="0" smtClean="0">
                          <a:solidFill>
                            <a:schemeClr val="tx1"/>
                          </a:solidFill>
                          <a:latin typeface="+mn-lt"/>
                          <a:ea typeface="+mn-ea"/>
                          <a:cs typeface="+mn-cs"/>
                        </a:rPr>
                        <a:t> skills so as to comprehend how electric, magnetic and electronic circuits are applied in practice.</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Content Placeholder 6"/>
          <p:cNvSpPr>
            <a:spLocks noGrp="1"/>
          </p:cNvSpPr>
          <p:nvPr>
            <p:ph idx="1"/>
          </p:nvPr>
        </p:nvSpPr>
        <p:spPr>
          <a:xfrm>
            <a:off x="7093130" y="5251268"/>
            <a:ext cx="4428309" cy="609781"/>
          </a:xfrm>
        </p:spPr>
        <p:txBody>
          <a:bodyPr>
            <a:normAutofit/>
          </a:bodyPr>
          <a:lstStyle/>
          <a:p>
            <a:pPr algn="ctr">
              <a:buNone/>
            </a:pPr>
            <a:r>
              <a:rPr lang="en-US" sz="1800" dirty="0" smtClean="0">
                <a:hlinkClick r:id="rId2"/>
              </a:rPr>
              <a:t>https://library.automationdirect.com/basic-electrical-theory/</a:t>
            </a:r>
            <a:endParaRPr lang="en-US" sz="1800" dirty="0">
              <a:solidFill>
                <a:srgbClr val="00B0F0"/>
              </a:solidFill>
            </a:endParaRPr>
          </a:p>
        </p:txBody>
      </p:sp>
      <p:pic>
        <p:nvPicPr>
          <p:cNvPr id="9" name="Picture 1" descr="C:\Users\Administrator\Desktop\circuit.png"/>
          <p:cNvPicPr>
            <a:picLocks noChangeAspect="1" noChangeArrowheads="1"/>
          </p:cNvPicPr>
          <p:nvPr/>
        </p:nvPicPr>
        <p:blipFill>
          <a:blip r:embed="rId3" cstate="print"/>
          <a:srcRect/>
          <a:stretch>
            <a:fillRect/>
          </a:stretch>
        </p:blipFill>
        <p:spPr bwMode="auto">
          <a:xfrm>
            <a:off x="7122797" y="1789611"/>
            <a:ext cx="4688545" cy="33049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018097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Applications of DC Supply</a:t>
            </a:r>
            <a:endParaRPr lang="en-US" b="1" dirty="0"/>
          </a:p>
        </p:txBody>
      </p:sp>
      <p:sp>
        <p:nvSpPr>
          <p:cNvPr id="3" name="Content Placeholder 2"/>
          <p:cNvSpPr>
            <a:spLocks noGrp="1"/>
          </p:cNvSpPr>
          <p:nvPr>
            <p:ph idx="1"/>
          </p:nvPr>
        </p:nvSpPr>
        <p:spPr/>
        <p:txBody>
          <a:bodyPr/>
          <a:lstStyle/>
          <a:p>
            <a:r>
              <a:rPr lang="en-US" dirty="0" smtClean="0"/>
              <a:t>Cell phones</a:t>
            </a:r>
          </a:p>
          <a:p>
            <a:r>
              <a:rPr lang="en-US" dirty="0" smtClean="0"/>
              <a:t>Flashlights</a:t>
            </a:r>
          </a:p>
          <a:p>
            <a:r>
              <a:rPr lang="en-US" dirty="0" smtClean="0"/>
              <a:t>Flat screen TVs (AC goes into TVs and then converted into DC)</a:t>
            </a:r>
          </a:p>
          <a:p>
            <a:r>
              <a:rPr lang="en-US" dirty="0" smtClean="0"/>
              <a:t>Electric vehicles</a:t>
            </a:r>
          </a:p>
          <a:p>
            <a:r>
              <a:rPr lang="en-US" dirty="0" smtClean="0"/>
              <a:t>Solar PV system</a:t>
            </a:r>
          </a:p>
          <a:p>
            <a:r>
              <a:rPr lang="en-US" dirty="0" smtClean="0"/>
              <a:t>Laptops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Advantages of AC Circuit Over DC Circuit</a:t>
            </a:r>
            <a:endParaRPr lang="en-US" b="1" dirty="0"/>
          </a:p>
        </p:txBody>
      </p:sp>
      <p:sp>
        <p:nvSpPr>
          <p:cNvPr id="3" name="Content Placeholder 2"/>
          <p:cNvSpPr>
            <a:spLocks noGrp="1"/>
          </p:cNvSpPr>
          <p:nvPr>
            <p:ph idx="1"/>
          </p:nvPr>
        </p:nvSpPr>
        <p:spPr/>
        <p:txBody>
          <a:bodyPr/>
          <a:lstStyle/>
          <a:p>
            <a:pPr algn="just"/>
            <a:r>
              <a:rPr lang="en-US" dirty="0" smtClean="0"/>
              <a:t>AC is easier than DC supply and easy to generate.</a:t>
            </a:r>
          </a:p>
          <a:p>
            <a:pPr algn="just"/>
            <a:r>
              <a:rPr lang="en-US" dirty="0" smtClean="0"/>
              <a:t>AC can be transferred to over long distances as compared to DC.</a:t>
            </a:r>
          </a:p>
          <a:p>
            <a:pPr algn="just"/>
            <a:r>
              <a:rPr lang="en-US" dirty="0" smtClean="0"/>
              <a:t>Power loss in AC supply is less as compared to DC supply during transmission.</a:t>
            </a:r>
          </a:p>
          <a:p>
            <a:pPr algn="just"/>
            <a:r>
              <a:rPr lang="en-US" dirty="0" smtClean="0"/>
              <a:t>AC can be easily converted into DC.</a:t>
            </a:r>
          </a:p>
          <a:p>
            <a:pPr algn="just"/>
            <a:r>
              <a:rPr lang="en-US" dirty="0" smtClean="0"/>
              <a:t>AC generators have higher efficiency than DC generators.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Ohm’s Law</a:t>
            </a:r>
            <a:endParaRPr lang="en-US" b="1" dirty="0"/>
          </a:p>
        </p:txBody>
      </p:sp>
      <p:sp>
        <p:nvSpPr>
          <p:cNvPr id="3" name="Content Placeholder 2"/>
          <p:cNvSpPr>
            <a:spLocks noGrp="1"/>
          </p:cNvSpPr>
          <p:nvPr>
            <p:ph idx="1"/>
          </p:nvPr>
        </p:nvSpPr>
        <p:spPr>
          <a:xfrm>
            <a:off x="838200" y="1551302"/>
            <a:ext cx="10515600" cy="4351338"/>
          </a:xfrm>
        </p:spPr>
        <p:txBody>
          <a:bodyPr>
            <a:normAutofit/>
          </a:bodyPr>
          <a:lstStyle/>
          <a:p>
            <a:pPr algn="just"/>
            <a:r>
              <a:rPr lang="en-US" dirty="0" smtClean="0"/>
              <a:t>When an electric potential difference </a:t>
            </a:r>
            <a:r>
              <a:rPr lang="en-US" b="1" dirty="0" smtClean="0"/>
              <a:t>(V)</a:t>
            </a:r>
            <a:r>
              <a:rPr lang="en-US" dirty="0" smtClean="0"/>
              <a:t> is applied across a conductor as shown in the figure below, some current </a:t>
            </a:r>
            <a:r>
              <a:rPr lang="en-US" b="1" dirty="0" smtClean="0"/>
              <a:t>(I)</a:t>
            </a:r>
            <a:r>
              <a:rPr lang="en-US" dirty="0" smtClean="0"/>
              <a:t> flows through it. </a:t>
            </a:r>
          </a:p>
          <a:p>
            <a:pPr algn="just"/>
            <a:r>
              <a:rPr lang="en-US" dirty="0" smtClean="0"/>
              <a:t>The flow of current is opposed by the resistance of the conductor and circuit.</a:t>
            </a:r>
          </a:p>
          <a:p>
            <a:pPr algn="just"/>
            <a:r>
              <a:rPr lang="en-US" dirty="0" smtClean="0"/>
              <a:t>Ohm’s laws state that the current through any two points of the conductor is directly proportional to the potential difference applied across the conductor, provided physical conditions i.e. temperature, etc. do not change. It is measured in (</a:t>
            </a:r>
            <a:r>
              <a:rPr lang="en-US" b="1" dirty="0" smtClean="0"/>
              <a:t>Ω</a:t>
            </a:r>
            <a:r>
              <a:rPr lang="en-US" dirty="0" smtClean="0"/>
              <a:t>) </a:t>
            </a:r>
            <a:r>
              <a:rPr lang="en-US" b="1" dirty="0" smtClean="0"/>
              <a:t>ohm.</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Ohm’s Law</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33</a:t>
            </a:fld>
            <a:endParaRPr lang="en-US"/>
          </a:p>
        </p:txBody>
      </p:sp>
      <p:pic>
        <p:nvPicPr>
          <p:cNvPr id="246786" name="Picture 2" descr="Ohm's Law - How Voltage, Current, and Resistance Relate | Ohm's ..."/>
          <p:cNvPicPr>
            <a:picLocks noChangeAspect="1" noChangeArrowheads="1"/>
          </p:cNvPicPr>
          <p:nvPr/>
        </p:nvPicPr>
        <p:blipFill>
          <a:blip r:embed="rId2" cstate="print"/>
          <a:srcRect/>
          <a:stretch>
            <a:fillRect/>
          </a:stretch>
        </p:blipFill>
        <p:spPr bwMode="auto">
          <a:xfrm>
            <a:off x="769530" y="1799726"/>
            <a:ext cx="4800600" cy="3000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613955" y="5721533"/>
            <a:ext cx="4950823" cy="646331"/>
          </a:xfrm>
          <a:prstGeom prst="rect">
            <a:avLst/>
          </a:prstGeom>
          <a:noFill/>
        </p:spPr>
        <p:txBody>
          <a:bodyPr wrap="square" rtlCol="0">
            <a:spAutoFit/>
          </a:bodyPr>
          <a:lstStyle/>
          <a:p>
            <a:r>
              <a:rPr lang="en-US" dirty="0" smtClean="0">
                <a:hlinkClick r:id="rId3"/>
              </a:rPr>
              <a:t>https://www.allaboutcircuits.com/textbook/direct-current/chpt-2/voltage-current-resistance-relate/</a:t>
            </a:r>
            <a:endParaRPr lang="en-US" dirty="0"/>
          </a:p>
        </p:txBody>
      </p:sp>
      <p:pic>
        <p:nvPicPr>
          <p:cNvPr id="246787" name="Picture 3"/>
          <p:cNvPicPr>
            <a:picLocks noChangeAspect="1" noChangeArrowheads="1"/>
          </p:cNvPicPr>
          <p:nvPr/>
        </p:nvPicPr>
        <p:blipFill>
          <a:blip r:embed="rId4" cstate="print"/>
          <a:srcRect/>
          <a:stretch>
            <a:fillRect/>
          </a:stretch>
        </p:blipFill>
        <p:spPr bwMode="auto">
          <a:xfrm>
            <a:off x="6709299" y="1711235"/>
            <a:ext cx="4354939" cy="31448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6283235" y="5773782"/>
            <a:ext cx="5158676" cy="646331"/>
          </a:xfrm>
          <a:prstGeom prst="rect">
            <a:avLst/>
          </a:prstGeom>
          <a:noFill/>
        </p:spPr>
        <p:txBody>
          <a:bodyPr wrap="square" rtlCol="0">
            <a:spAutoFit/>
          </a:bodyPr>
          <a:lstStyle/>
          <a:p>
            <a:r>
              <a:rPr lang="en-US" dirty="0" smtClean="0">
                <a:hlinkClick r:id="rId5"/>
              </a:rPr>
              <a:t>https://www.electrical4u.net/electrical-basic/ohms-law-simple-concept-eee-student/</a:t>
            </a:r>
            <a:endParaRPr lang="en-US" dirty="0"/>
          </a:p>
        </p:txBody>
      </p:sp>
      <p:sp>
        <p:nvSpPr>
          <p:cNvPr id="8" name="TextBox 7"/>
          <p:cNvSpPr txBox="1"/>
          <p:nvPr/>
        </p:nvSpPr>
        <p:spPr>
          <a:xfrm>
            <a:off x="1802674" y="5107577"/>
            <a:ext cx="1745799" cy="369332"/>
          </a:xfrm>
          <a:prstGeom prst="rect">
            <a:avLst/>
          </a:prstGeom>
          <a:noFill/>
        </p:spPr>
        <p:txBody>
          <a:bodyPr wrap="none" rtlCol="0">
            <a:spAutoFit/>
          </a:bodyPr>
          <a:lstStyle/>
          <a:p>
            <a:r>
              <a:rPr lang="en-US" dirty="0" smtClean="0"/>
              <a:t>Fig. 17 DC circuit</a:t>
            </a:r>
            <a:endParaRPr lang="en-US" dirty="0"/>
          </a:p>
        </p:txBody>
      </p:sp>
      <p:sp>
        <p:nvSpPr>
          <p:cNvPr id="10" name="TextBox 9"/>
          <p:cNvSpPr txBox="1"/>
          <p:nvPr/>
        </p:nvSpPr>
        <p:spPr>
          <a:xfrm>
            <a:off x="7715795" y="5194662"/>
            <a:ext cx="2491580" cy="369332"/>
          </a:xfrm>
          <a:prstGeom prst="rect">
            <a:avLst/>
          </a:prstGeom>
          <a:noFill/>
        </p:spPr>
        <p:txBody>
          <a:bodyPr wrap="none" rtlCol="0">
            <a:spAutoFit/>
          </a:bodyPr>
          <a:lstStyle/>
          <a:p>
            <a:r>
              <a:rPr lang="en-US" dirty="0" smtClean="0"/>
              <a:t>Fig. 18  Ohm’s Law curve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Ohm’s Law</a:t>
            </a:r>
            <a:endParaRPr lang="en-US" b="1" dirty="0"/>
          </a:p>
        </p:txBody>
      </p:sp>
      <p:sp>
        <p:nvSpPr>
          <p:cNvPr id="3" name="Content Placeholder 2"/>
          <p:cNvSpPr>
            <a:spLocks noGrp="1"/>
          </p:cNvSpPr>
          <p:nvPr>
            <p:ph idx="1"/>
          </p:nvPr>
        </p:nvSpPr>
        <p:spPr>
          <a:xfrm>
            <a:off x="838200" y="1368425"/>
            <a:ext cx="10515600" cy="4888684"/>
          </a:xfrm>
        </p:spPr>
        <p:txBody>
          <a:bodyPr>
            <a:normAutofit/>
          </a:bodyPr>
          <a:lstStyle/>
          <a:p>
            <a:pPr algn="just">
              <a:buNone/>
            </a:pPr>
            <a:r>
              <a:rPr lang="en-US" dirty="0" smtClean="0"/>
              <a:t>Mathematically it is expressed as:</a:t>
            </a:r>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r>
              <a:rPr lang="en-US" dirty="0" smtClean="0"/>
              <a:t>In other words, Ohm’s law can also be stated as;</a:t>
            </a:r>
          </a:p>
          <a:p>
            <a:pPr algn="just"/>
            <a:r>
              <a:rPr lang="en-US" dirty="0" smtClean="0"/>
              <a:t>Hence ratio of voltage and current is always equal when physical conditions are constant.</a:t>
            </a:r>
          </a:p>
          <a:p>
            <a:pPr>
              <a:buNone/>
            </a:pPr>
            <a:endParaRPr lang="en-US"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34</a:t>
            </a:fld>
            <a:endParaRPr lang="en-US"/>
          </a:p>
        </p:txBody>
      </p:sp>
      <p:pic>
        <p:nvPicPr>
          <p:cNvPr id="166914" name="Picture 2" descr="ohms-law-1"/>
          <p:cNvPicPr>
            <a:picLocks noChangeAspect="1" noChangeArrowheads="1"/>
          </p:cNvPicPr>
          <p:nvPr/>
        </p:nvPicPr>
        <p:blipFill>
          <a:blip r:embed="rId2" cstate="print"/>
          <a:srcRect/>
          <a:stretch>
            <a:fillRect/>
          </a:stretch>
        </p:blipFill>
        <p:spPr bwMode="auto">
          <a:xfrm>
            <a:off x="4415246" y="2012632"/>
            <a:ext cx="3108960" cy="1865378"/>
          </a:xfrm>
          <a:prstGeom prst="rect">
            <a:avLst/>
          </a:prstGeom>
          <a:noFill/>
        </p:spPr>
      </p:pic>
      <p:sp>
        <p:nvSpPr>
          <p:cNvPr id="6" name="TextBox 5"/>
          <p:cNvSpPr txBox="1"/>
          <p:nvPr/>
        </p:nvSpPr>
        <p:spPr>
          <a:xfrm>
            <a:off x="7027818" y="1907177"/>
            <a:ext cx="3409908" cy="523220"/>
          </a:xfrm>
          <a:prstGeom prst="rect">
            <a:avLst/>
          </a:prstGeom>
          <a:noFill/>
        </p:spPr>
        <p:txBody>
          <a:bodyPr wrap="none" rtlCol="0">
            <a:spAutoFit/>
          </a:bodyPr>
          <a:lstStyle/>
          <a:p>
            <a:r>
              <a:rPr lang="en-US" sz="2800" dirty="0" smtClean="0"/>
              <a:t>…………………………….(1)</a:t>
            </a:r>
            <a:endParaRPr lang="en-US" sz="2800" dirty="0"/>
          </a:p>
        </p:txBody>
      </p:sp>
      <p:sp>
        <p:nvSpPr>
          <p:cNvPr id="7" name="TextBox 6"/>
          <p:cNvSpPr txBox="1"/>
          <p:nvPr/>
        </p:nvSpPr>
        <p:spPr>
          <a:xfrm>
            <a:off x="7036527" y="2542903"/>
            <a:ext cx="3409908" cy="523220"/>
          </a:xfrm>
          <a:prstGeom prst="rect">
            <a:avLst/>
          </a:prstGeom>
          <a:noFill/>
        </p:spPr>
        <p:txBody>
          <a:bodyPr wrap="none" rtlCol="0">
            <a:spAutoFit/>
          </a:bodyPr>
          <a:lstStyle/>
          <a:p>
            <a:r>
              <a:rPr lang="en-US" sz="2800" dirty="0" smtClean="0"/>
              <a:t>…………………………….(2)</a:t>
            </a:r>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Ohm’s Law</a:t>
            </a:r>
            <a:endParaRPr lang="en-US" b="1" dirty="0"/>
          </a:p>
        </p:txBody>
      </p:sp>
      <p:sp>
        <p:nvSpPr>
          <p:cNvPr id="3" name="Content Placeholder 2"/>
          <p:cNvSpPr>
            <a:spLocks noGrp="1"/>
          </p:cNvSpPr>
          <p:nvPr>
            <p:ph idx="1"/>
          </p:nvPr>
        </p:nvSpPr>
        <p:spPr>
          <a:xfrm>
            <a:off x="838200" y="1381488"/>
            <a:ext cx="10515600" cy="4771118"/>
          </a:xfrm>
        </p:spPr>
        <p:txBody>
          <a:bodyPr>
            <a:normAutofit lnSpcReduction="10000"/>
          </a:bodyPr>
          <a:lstStyle/>
          <a:p>
            <a:pPr algn="just"/>
            <a:r>
              <a:rPr lang="en-US" dirty="0" smtClean="0"/>
              <a:t>This constant is also called the resistance (R) of the conductor (or circuit).</a:t>
            </a:r>
          </a:p>
          <a:p>
            <a:pPr algn="just">
              <a:buNone/>
            </a:pPr>
            <a:endParaRPr lang="en-US" dirty="0" smtClean="0"/>
          </a:p>
          <a:p>
            <a:pPr algn="just">
              <a:buNone/>
            </a:pPr>
            <a:endParaRPr lang="en-US" dirty="0" smtClean="0"/>
          </a:p>
          <a:p>
            <a:pPr algn="just"/>
            <a:r>
              <a:rPr lang="en-US" dirty="0" smtClean="0"/>
              <a:t>It can be written as</a:t>
            </a:r>
          </a:p>
          <a:p>
            <a:pPr algn="just"/>
            <a:endParaRPr lang="en-US" dirty="0" smtClean="0"/>
          </a:p>
          <a:p>
            <a:pPr algn="just"/>
            <a:endParaRPr lang="en-US" dirty="0" smtClean="0"/>
          </a:p>
          <a:p>
            <a:pPr algn="just"/>
            <a:endParaRPr lang="en-US" dirty="0" smtClean="0"/>
          </a:p>
          <a:p>
            <a:pPr algn="just"/>
            <a:r>
              <a:rPr lang="en-US" dirty="0" smtClean="0"/>
              <a:t>In a circuit, when current flows through a resistor, the potential difference across the resistor is known as voltage drops across it, i.e.,</a:t>
            </a:r>
            <a:r>
              <a:rPr lang="en-US" b="1" dirty="0" smtClean="0"/>
              <a:t> V = IR.</a:t>
            </a:r>
            <a:endParaRPr lang="en-US" dirty="0" smtClean="0"/>
          </a:p>
          <a:p>
            <a:pPr>
              <a:buNone/>
            </a:pPr>
            <a:endParaRPr lang="en-US"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35</a:t>
            </a:fld>
            <a:endParaRPr lang="en-US"/>
          </a:p>
        </p:txBody>
      </p:sp>
      <p:pic>
        <p:nvPicPr>
          <p:cNvPr id="167938" name="Picture 2" descr="ohms-law-2"/>
          <p:cNvPicPr>
            <a:picLocks noChangeAspect="1" noChangeArrowheads="1"/>
          </p:cNvPicPr>
          <p:nvPr/>
        </p:nvPicPr>
        <p:blipFill>
          <a:blip r:embed="rId2" cstate="print"/>
          <a:srcRect/>
          <a:stretch>
            <a:fillRect/>
          </a:stretch>
        </p:blipFill>
        <p:spPr bwMode="auto">
          <a:xfrm>
            <a:off x="4884329" y="2266406"/>
            <a:ext cx="967831" cy="806526"/>
          </a:xfrm>
          <a:prstGeom prst="rect">
            <a:avLst/>
          </a:prstGeom>
          <a:noFill/>
        </p:spPr>
      </p:pic>
      <p:pic>
        <p:nvPicPr>
          <p:cNvPr id="167940" name="Picture 4" descr="ohms-laws-3-"/>
          <p:cNvPicPr>
            <a:picLocks noChangeAspect="1" noChangeArrowheads="1"/>
          </p:cNvPicPr>
          <p:nvPr/>
        </p:nvPicPr>
        <p:blipFill>
          <a:blip r:embed="rId3" cstate="print"/>
          <a:srcRect/>
          <a:stretch>
            <a:fillRect/>
          </a:stretch>
        </p:blipFill>
        <p:spPr bwMode="auto">
          <a:xfrm>
            <a:off x="5014957" y="3620906"/>
            <a:ext cx="1020083" cy="855071"/>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Limitations of Ohm’s Law</a:t>
            </a:r>
            <a:endParaRPr lang="en-US" b="1" dirty="0"/>
          </a:p>
        </p:txBody>
      </p:sp>
      <p:sp>
        <p:nvSpPr>
          <p:cNvPr id="3" name="Content Placeholder 2"/>
          <p:cNvSpPr>
            <a:spLocks noGrp="1"/>
          </p:cNvSpPr>
          <p:nvPr>
            <p:ph idx="1"/>
          </p:nvPr>
        </p:nvSpPr>
        <p:spPr>
          <a:xfrm>
            <a:off x="812074" y="1512116"/>
            <a:ext cx="10515600" cy="4351338"/>
          </a:xfrm>
        </p:spPr>
        <p:txBody>
          <a:bodyPr>
            <a:normAutofit/>
          </a:bodyPr>
          <a:lstStyle/>
          <a:p>
            <a:pPr algn="just"/>
            <a:r>
              <a:rPr lang="en-US" dirty="0" smtClean="0"/>
              <a:t>Not applicable in unilateral networks. </a:t>
            </a:r>
          </a:p>
          <a:p>
            <a:pPr algn="just"/>
            <a:r>
              <a:rPr lang="en-US" dirty="0" smtClean="0"/>
              <a:t>It is not applicable for the non-linear network. </a:t>
            </a:r>
          </a:p>
          <a:p>
            <a:pPr algn="just"/>
            <a:r>
              <a:rPr lang="en-US" dirty="0" smtClean="0"/>
              <a:t>Their parameter likes resistance, inductance, capacitance and frequency, etc., not remain constant with the times. </a:t>
            </a:r>
          </a:p>
          <a:p>
            <a:pPr algn="just"/>
            <a:r>
              <a:rPr lang="en-US" dirty="0" smtClean="0"/>
              <a:t>So ohms law is not applicable to the nonlinear network.</a:t>
            </a:r>
          </a:p>
          <a:p>
            <a:pPr algn="just"/>
            <a:endParaRPr lang="en-US"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Summary</a:t>
            </a:r>
            <a:endParaRPr lang="en-US" b="1" dirty="0"/>
          </a:p>
        </p:txBody>
      </p:sp>
      <p:sp>
        <p:nvSpPr>
          <p:cNvPr id="3" name="Content Placeholder 2"/>
          <p:cNvSpPr>
            <a:spLocks noGrp="1"/>
          </p:cNvSpPr>
          <p:nvPr>
            <p:ph idx="1"/>
          </p:nvPr>
        </p:nvSpPr>
        <p:spPr>
          <a:xfrm>
            <a:off x="825137" y="1603557"/>
            <a:ext cx="10515600" cy="4351338"/>
          </a:xfrm>
        </p:spPr>
        <p:txBody>
          <a:bodyPr/>
          <a:lstStyle/>
          <a:p>
            <a:pPr>
              <a:buFont typeface="Wingdings" pitchFamily="2" charset="2"/>
              <a:buChar char="ü"/>
            </a:pPr>
            <a:r>
              <a:rPr lang="en-US" dirty="0" smtClean="0"/>
              <a:t>Introduction to dc and ac circuits.</a:t>
            </a:r>
          </a:p>
          <a:p>
            <a:pPr>
              <a:buFont typeface="Wingdings" pitchFamily="2" charset="2"/>
              <a:buChar char="ü"/>
            </a:pPr>
            <a:r>
              <a:rPr lang="en-US" dirty="0" smtClean="0"/>
              <a:t>Various types of elements.</a:t>
            </a:r>
          </a:p>
          <a:p>
            <a:pPr>
              <a:buFont typeface="Wingdings" pitchFamily="2" charset="2"/>
              <a:buChar char="ü"/>
            </a:pPr>
            <a:r>
              <a:rPr lang="en-US" dirty="0" smtClean="0"/>
              <a:t>Differentiation between ac and dc supply.</a:t>
            </a:r>
          </a:p>
          <a:p>
            <a:pPr>
              <a:buFont typeface="Wingdings" pitchFamily="2" charset="2"/>
              <a:buChar char="ü"/>
            </a:pPr>
            <a:r>
              <a:rPr lang="en-US" dirty="0" smtClean="0"/>
              <a:t>Different types of sources used in electric circuits.</a:t>
            </a:r>
          </a:p>
          <a:p>
            <a:pPr>
              <a:buFont typeface="Wingdings" pitchFamily="2" charset="2"/>
              <a:buChar char="ü"/>
            </a:pPr>
            <a:r>
              <a:rPr lang="en-US" dirty="0" smtClean="0"/>
              <a:t>Introduction to ohm’s laws and its limitations.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Frequently Asked Questions</a:t>
            </a:r>
            <a:endParaRPr lang="en-US" b="1" dirty="0"/>
          </a:p>
        </p:txBody>
      </p:sp>
      <p:sp>
        <p:nvSpPr>
          <p:cNvPr id="3" name="Content Placeholder 2"/>
          <p:cNvSpPr>
            <a:spLocks noGrp="1"/>
          </p:cNvSpPr>
          <p:nvPr>
            <p:ph idx="1"/>
          </p:nvPr>
        </p:nvSpPr>
        <p:spPr/>
        <p:txBody>
          <a:bodyPr/>
          <a:lstStyle/>
          <a:p>
            <a:pPr algn="just">
              <a:buFont typeface="Wingdings" pitchFamily="2" charset="2"/>
              <a:buChar char="q"/>
            </a:pPr>
            <a:r>
              <a:rPr lang="en-US" dirty="0" smtClean="0"/>
              <a:t>What is the difference between ac and dc supply?</a:t>
            </a:r>
          </a:p>
          <a:p>
            <a:pPr algn="just">
              <a:buFont typeface="Wingdings" pitchFamily="2" charset="2"/>
              <a:buChar char="q"/>
            </a:pPr>
            <a:r>
              <a:rPr lang="en-US" dirty="0" smtClean="0"/>
              <a:t>Give the difference between ideal and practical voltage source.</a:t>
            </a:r>
          </a:p>
          <a:p>
            <a:pPr algn="just">
              <a:buFont typeface="Wingdings" pitchFamily="2" charset="2"/>
              <a:buChar char="q"/>
            </a:pPr>
            <a:r>
              <a:rPr lang="en-US" dirty="0" smtClean="0"/>
              <a:t>Which is more dangerous ac or dc supply?</a:t>
            </a:r>
          </a:p>
          <a:p>
            <a:pPr algn="just">
              <a:buFont typeface="Wingdings" pitchFamily="2" charset="2"/>
              <a:buChar char="q"/>
            </a:pPr>
            <a:r>
              <a:rPr lang="en-US" dirty="0" smtClean="0"/>
              <a:t>Give statement of ohm’s law.</a:t>
            </a:r>
          </a:p>
          <a:p>
            <a:pPr algn="just">
              <a:buFont typeface="Wingdings" pitchFamily="2" charset="2"/>
              <a:buChar char="q"/>
            </a:pPr>
            <a:r>
              <a:rPr lang="en-US" dirty="0" smtClean="0"/>
              <a:t>What are the applications of ohm’s law?</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Practice Questions</a:t>
            </a:r>
            <a:endParaRPr lang="en-US" b="1" dirty="0"/>
          </a:p>
        </p:txBody>
      </p:sp>
      <p:sp>
        <p:nvSpPr>
          <p:cNvPr id="3" name="Content Placeholder 2"/>
          <p:cNvSpPr>
            <a:spLocks noGrp="1"/>
          </p:cNvSpPr>
          <p:nvPr>
            <p:ph idx="1"/>
          </p:nvPr>
        </p:nvSpPr>
        <p:spPr/>
        <p:txBody>
          <a:bodyPr/>
          <a:lstStyle/>
          <a:p>
            <a:r>
              <a:rPr lang="en-US" dirty="0" smtClean="0"/>
              <a:t>In a circuit if supply voltage is 12 volt and current is 4A so what will be the resistance of entire circuit?</a:t>
            </a:r>
          </a:p>
          <a:p>
            <a:r>
              <a:rPr lang="en-US" dirty="0" smtClean="0"/>
              <a:t>Judge the location of I-V curve when we have fixed resistance of 5ohm, 15ohm, 25ohm.</a:t>
            </a:r>
          </a:p>
          <a:p>
            <a:r>
              <a:rPr lang="en-US" dirty="0" smtClean="0"/>
              <a:t>In a heater it takes 2A current in a coil when we give 100 volte supply what will be the resistance of coil?</a:t>
            </a:r>
          </a:p>
          <a:p>
            <a:r>
              <a:rPr lang="en-US" dirty="0" smtClean="0"/>
              <a:t>Evaluate the voltage drop across a toaster of 2kW which draws 3A </a:t>
            </a:r>
            <a:r>
              <a:rPr lang="en-US" smtClean="0"/>
              <a:t>of current.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4</a:t>
            </a:fld>
            <a:endParaRPr lang="en-US" dirty="0"/>
          </a:p>
        </p:txBody>
      </p:sp>
      <p:sp>
        <p:nvSpPr>
          <p:cNvPr id="8" name="Title 7"/>
          <p:cNvSpPr txBox="1">
            <a:spLocks noGrp="1" noChangeArrowheads="1"/>
          </p:cNvSpPr>
          <p:nvPr>
            <p:ph type="title"/>
          </p:nvPr>
        </p:nvSpPr>
        <p:spPr bwMode="auto">
          <a:xfrm>
            <a:off x="592954" y="605949"/>
            <a:ext cx="4456567" cy="1311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a:rPr>
              <a:t>Course Outcomes</a:t>
            </a:r>
            <a:endParaRPr lang="en-US" sz="4400" b="1" dirty="0">
              <a:latin typeface="Casper"/>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xmlns="" val="1091665859"/>
              </p:ext>
            </p:extLst>
          </p:nvPr>
        </p:nvGraphicFramePr>
        <p:xfrm>
          <a:off x="282010" y="2037805"/>
          <a:ext cx="5870596" cy="4486885"/>
        </p:xfrm>
        <a:graphic>
          <a:graphicData uri="http://schemas.openxmlformats.org/drawingml/2006/table">
            <a:tbl>
              <a:tblPr firstRow="1" firstCol="1" bandRow="1"/>
              <a:tblGrid>
                <a:gridCol w="488699"/>
                <a:gridCol w="4598125"/>
                <a:gridCol w="783772"/>
              </a:tblGrid>
              <a:tr h="548641">
                <a:tc>
                  <a:txBody>
                    <a:bodyPr/>
                    <a:lstStyle/>
                    <a:p>
                      <a:pPr algn="ctr" fontAlgn="ctr"/>
                      <a:r>
                        <a:rPr lang="en-US" sz="1200" b="1" i="0" u="none" strike="noStrike" dirty="0">
                          <a:solidFill>
                            <a:srgbClr val="000000"/>
                          </a:solidFill>
                          <a:effectLst/>
                          <a:latin typeface="+mn-lt"/>
                        </a:rPr>
                        <a:t>CO Number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mn-lt"/>
                        </a:rPr>
                        <a:t>Title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mn-lt"/>
                        </a:rPr>
                        <a:t>Level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59721">
                <a:tc>
                  <a:txBody>
                    <a:bodyPr/>
                    <a:lstStyle/>
                    <a:p>
                      <a:pPr algn="ctr" fontAlgn="ctr"/>
                      <a:r>
                        <a:rPr lang="en-US" sz="1200" b="0" i="0" u="none" strike="noStrike" dirty="0">
                          <a:solidFill>
                            <a:schemeClr val="tx1"/>
                          </a:solidFill>
                          <a:effectLst/>
                          <a:latin typeface="+mn-lt"/>
                        </a:rPr>
                        <a:t>CO1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kern="1200" dirty="0" smtClean="0">
                          <a:solidFill>
                            <a:schemeClr val="tx1"/>
                          </a:solidFill>
                          <a:latin typeface="+mn-lt"/>
                          <a:ea typeface="+mn-ea"/>
                          <a:cs typeface="+mn-cs"/>
                        </a:rPr>
                        <a:t>Identify the different types of electrical elements and the basic op-amp circuit elements and to illustrate the various types of motors, transducers and batteries.</a:t>
                      </a:r>
                      <a:endParaRPr lang="en-US" sz="1200" b="0" i="0" u="none" strike="noStrike" dirty="0">
                        <a:solidFill>
                          <a:schemeClr val="tx1"/>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chemeClr val="tx1"/>
                          </a:solidFill>
                          <a:effectLst/>
                          <a:latin typeface="+mn-lt"/>
                        </a:rPr>
                        <a:t>Remember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35875">
                <a:tc>
                  <a:txBody>
                    <a:bodyPr/>
                    <a:lstStyle/>
                    <a:p>
                      <a:pPr algn="ctr" fontAlgn="ctr"/>
                      <a:r>
                        <a:rPr lang="en-US" sz="1200" b="0" i="0" u="none" strike="noStrike">
                          <a:solidFill>
                            <a:srgbClr val="000000"/>
                          </a:solidFill>
                          <a:effectLst/>
                          <a:latin typeface="+mn-lt"/>
                        </a:rPr>
                        <a:t>CO2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kern="1200" dirty="0" smtClean="0">
                          <a:solidFill>
                            <a:schemeClr val="tx1"/>
                          </a:solidFill>
                          <a:latin typeface="+mn-lt"/>
                          <a:ea typeface="+mn-ea"/>
                          <a:cs typeface="+mn-cs"/>
                        </a:rPr>
                        <a:t>Understand basic principles of transformers, transducers, op-amps, DC and AC motors and to compare the different methods for analyzing electrical and magnetic circuits.</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Understand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63279">
                <a:tc>
                  <a:txBody>
                    <a:bodyPr/>
                    <a:lstStyle/>
                    <a:p>
                      <a:pPr algn="ctr" fontAlgn="ctr"/>
                      <a:r>
                        <a:rPr lang="en-US" sz="1200" b="0" i="0" u="none" strike="noStrike">
                          <a:solidFill>
                            <a:srgbClr val="000000"/>
                          </a:solidFill>
                          <a:effectLst/>
                          <a:latin typeface="+mn-lt"/>
                        </a:rPr>
                        <a:t>CO3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kern="1200" dirty="0" smtClean="0">
                          <a:solidFill>
                            <a:schemeClr val="tx1"/>
                          </a:solidFill>
                          <a:latin typeface="+mn-lt"/>
                          <a:ea typeface="+mn-ea"/>
                          <a:cs typeface="+mn-cs"/>
                        </a:rPr>
                        <a:t>Derive the relationships between parameters in electric and magnetic circuits and motors and to determine specifications of op-amps.</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smtClean="0">
                          <a:solidFill>
                            <a:srgbClr val="000000"/>
                          </a:solidFill>
                          <a:effectLst/>
                          <a:latin typeface="+mn-lt"/>
                        </a:rPr>
                        <a:t>Analyze</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35875">
                <a:tc>
                  <a:txBody>
                    <a:bodyPr/>
                    <a:lstStyle/>
                    <a:p>
                      <a:pPr algn="ctr" fontAlgn="ctr"/>
                      <a:r>
                        <a:rPr lang="en-US" sz="1200" b="0" i="0" u="none" strike="noStrike" dirty="0">
                          <a:solidFill>
                            <a:srgbClr val="000000"/>
                          </a:solidFill>
                          <a:effectLst/>
                          <a:latin typeface="+mn-lt"/>
                        </a:rPr>
                        <a:t>CO4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kern="1200" dirty="0" smtClean="0">
                          <a:solidFill>
                            <a:schemeClr val="tx1"/>
                          </a:solidFill>
                          <a:latin typeface="+mn-lt"/>
                          <a:ea typeface="+mn-ea"/>
                          <a:cs typeface="+mn-cs"/>
                        </a:rPr>
                        <a:t>Solve the basic problems related to electric circuits, magnetic circuits and motors and to assess the characteristics of different configurations of op-amps.</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smtClean="0">
                          <a:solidFill>
                            <a:srgbClr val="000000"/>
                          </a:solidFill>
                          <a:effectLst/>
                          <a:latin typeface="+mn-lt"/>
                        </a:rPr>
                        <a:t>Evaluate</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35875">
                <a:tc>
                  <a:txBody>
                    <a:bodyPr/>
                    <a:lstStyle/>
                    <a:p>
                      <a:pPr algn="ctr" fontAlgn="ctr"/>
                      <a:r>
                        <a:rPr lang="en-US" sz="1200" b="0" i="0" u="none" strike="noStrike" dirty="0" smtClean="0">
                          <a:solidFill>
                            <a:srgbClr val="000000"/>
                          </a:solidFill>
                          <a:effectLst/>
                          <a:latin typeface="+mn-lt"/>
                        </a:rPr>
                        <a:t>CO5</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just" defTabSz="914400" rtl="0" eaLnBrk="1" fontAlgn="ctr"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Design the different applications of transducers, motors as well as the op-amps like adders, </a:t>
                      </a:r>
                      <a:r>
                        <a:rPr lang="en-US" sz="1200" kern="1200" dirty="0" err="1" smtClean="0">
                          <a:solidFill>
                            <a:schemeClr val="tx1"/>
                          </a:solidFill>
                          <a:latin typeface="+mn-lt"/>
                          <a:ea typeface="+mn-ea"/>
                          <a:cs typeface="+mn-cs"/>
                        </a:rPr>
                        <a:t>subtractor</a:t>
                      </a:r>
                      <a:r>
                        <a:rPr lang="en-US" sz="1200" kern="1200" dirty="0" smtClean="0">
                          <a:solidFill>
                            <a:schemeClr val="tx1"/>
                          </a:solidFill>
                          <a:latin typeface="+mn-lt"/>
                          <a:ea typeface="+mn-ea"/>
                          <a:cs typeface="+mn-cs"/>
                        </a:rPr>
                        <a:t> and comparators.</a:t>
                      </a:r>
                    </a:p>
                    <a:p>
                      <a:pPr algn="just" fontAlgn="ct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smtClean="0">
                          <a:solidFill>
                            <a:srgbClr val="000000"/>
                          </a:solidFill>
                          <a:effectLst/>
                          <a:latin typeface="+mn-lt"/>
                        </a:rPr>
                        <a:t>Create</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Content Placeholder 8"/>
          <p:cNvSpPr>
            <a:spLocks noGrp="1"/>
          </p:cNvSpPr>
          <p:nvPr>
            <p:ph idx="1"/>
          </p:nvPr>
        </p:nvSpPr>
        <p:spPr>
          <a:xfrm>
            <a:off x="6609807" y="5329646"/>
            <a:ext cx="4915398" cy="518341"/>
          </a:xfrm>
        </p:spPr>
        <p:txBody>
          <a:bodyPr>
            <a:normAutofit fontScale="92500" lnSpcReduction="20000"/>
          </a:bodyPr>
          <a:lstStyle/>
          <a:p>
            <a:pPr algn="ctr">
              <a:buNone/>
            </a:pPr>
            <a:r>
              <a:rPr lang="en-US" sz="2000" dirty="0" smtClean="0">
                <a:hlinkClick r:id="rId2"/>
              </a:rPr>
              <a:t>https://library.automationdirect.com/basic-electrical-theory/</a:t>
            </a:r>
            <a:endParaRPr lang="en-US" sz="2000" dirty="0">
              <a:solidFill>
                <a:srgbClr val="00B0F0"/>
              </a:solidFill>
            </a:endParaRPr>
          </a:p>
        </p:txBody>
      </p:sp>
      <p:pic>
        <p:nvPicPr>
          <p:cNvPr id="11" name="Picture 1" descr="C:\Users\Administrator\Desktop\circuit.png"/>
          <p:cNvPicPr>
            <a:picLocks noChangeAspect="1" noChangeArrowheads="1"/>
          </p:cNvPicPr>
          <p:nvPr/>
        </p:nvPicPr>
        <p:blipFill>
          <a:blip r:embed="rId3" cstate="print"/>
          <a:srcRect/>
          <a:stretch>
            <a:fillRect/>
          </a:stretch>
        </p:blipFill>
        <p:spPr bwMode="auto">
          <a:xfrm>
            <a:off x="6730911" y="1763486"/>
            <a:ext cx="4688545" cy="33049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0180973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1" y="1028702"/>
            <a:ext cx="5778500" cy="4873625"/>
          </a:xfrm>
        </p:spPr>
        <p:txBody>
          <a:bodyPr>
            <a:normAutofit lnSpcReduction="10000"/>
          </a:bodyPr>
          <a:lstStyle/>
          <a:p>
            <a:pPr marL="0" indent="0">
              <a:buNone/>
            </a:pPr>
            <a:r>
              <a:rPr lang="en-IN" sz="2800" dirty="0" smtClean="0">
                <a:latin typeface="Times New Roman" pitchFamily="18" charset="0"/>
                <a:cs typeface="Times New Roman" pitchFamily="18" charset="0"/>
              </a:rPr>
              <a:t> </a:t>
            </a:r>
            <a:r>
              <a:rPr lang="en-IN" sz="2800" dirty="0" smtClean="0">
                <a:latin typeface="Casper"/>
                <a:cs typeface="Times New Roman" pitchFamily="18" charset="0"/>
              </a:rPr>
              <a:t>To </a:t>
            </a:r>
            <a:r>
              <a:rPr lang="en-IN" sz="2800" dirty="0">
                <a:latin typeface="Casper"/>
                <a:cs typeface="Times New Roman" pitchFamily="18" charset="0"/>
              </a:rPr>
              <a:t>make students </a:t>
            </a:r>
            <a:r>
              <a:rPr lang="en-IN" sz="2800" dirty="0" smtClean="0">
                <a:latin typeface="Casper"/>
                <a:cs typeface="Times New Roman" pitchFamily="18" charset="0"/>
              </a:rPr>
              <a:t>understand</a:t>
            </a:r>
            <a:endParaRPr lang="en-IN" sz="2800" dirty="0">
              <a:latin typeface="Casper"/>
              <a:cs typeface="Times New Roman" pitchFamily="18" charset="0"/>
            </a:endParaRPr>
          </a:p>
          <a:p>
            <a:r>
              <a:rPr lang="en-US" sz="2800" dirty="0">
                <a:latin typeface="Casper"/>
              </a:rPr>
              <a:t> </a:t>
            </a:r>
            <a:r>
              <a:rPr lang="en-US" sz="2800" dirty="0" smtClean="0">
                <a:latin typeface="Casper"/>
              </a:rPr>
              <a:t>Concepts </a:t>
            </a:r>
            <a:r>
              <a:rPr lang="en-US" sz="2800" dirty="0">
                <a:latin typeface="Casper"/>
              </a:rPr>
              <a:t>of electricity and relate them to practical engineering systems.</a:t>
            </a:r>
          </a:p>
          <a:p>
            <a:endParaRPr lang="en-US" sz="2800" dirty="0">
              <a:latin typeface="Casper"/>
            </a:endParaRPr>
          </a:p>
          <a:p>
            <a:r>
              <a:rPr lang="en-US" sz="2800" dirty="0" smtClean="0">
                <a:latin typeface="Casper"/>
              </a:rPr>
              <a:t>Importance </a:t>
            </a:r>
            <a:r>
              <a:rPr lang="en-US" sz="2800" dirty="0">
                <a:latin typeface="Casper"/>
              </a:rPr>
              <a:t>of comprehension of electrical systems from electrical safety point of view.</a:t>
            </a:r>
          </a:p>
          <a:p>
            <a:endParaRPr lang="en-US" sz="2800" dirty="0">
              <a:latin typeface="Casper"/>
            </a:endParaRPr>
          </a:p>
          <a:p>
            <a:r>
              <a:rPr lang="en-US" sz="2800" dirty="0" smtClean="0">
                <a:latin typeface="Casper"/>
              </a:rPr>
              <a:t>Fundamentals </a:t>
            </a:r>
            <a:r>
              <a:rPr lang="en-US" sz="2800" dirty="0">
                <a:latin typeface="Casper"/>
              </a:rPr>
              <a:t>of electric current and its associated quantities.</a:t>
            </a:r>
          </a:p>
          <a:p>
            <a:endParaRPr lang="en-US" sz="2400" dirty="0">
              <a:latin typeface="Times New Roman" pitchFamily="18" charset="0"/>
              <a:cs typeface="Times New Roman" pitchFamily="18" charset="0"/>
            </a:endParaRPr>
          </a:p>
          <a:p>
            <a:endParaRPr lang="en-US" sz="2400" dirty="0"/>
          </a:p>
          <a:p>
            <a:endParaRPr lang="en-US" sz="2400" dirty="0" smtClean="0">
              <a:latin typeface="Casper" panose="02000506000000020004" pitchFamily="2" charset="0"/>
              <a:cs typeface="Arial" panose="020B0604020202020204" pitchFamily="34" charset="0"/>
            </a:endParaRPr>
          </a:p>
          <a:p>
            <a:pPr marL="0" indent="0">
              <a:buNone/>
            </a:pPr>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2"/>
            <a:ext cx="2743200" cy="365125"/>
          </a:xfrm>
        </p:spPr>
        <p:txBody>
          <a:bodyPr/>
          <a:lstStyle/>
          <a:p>
            <a:fld id="{BDCDBBEF-AA6C-4BA6-85B2-A17D7F280E38}" type="slidenum">
              <a:rPr lang="en-US" smtClean="0"/>
              <a:pPr/>
              <a:t>40</a:t>
            </a:fld>
            <a:endParaRPr lang="en-US" dirty="0"/>
          </a:p>
        </p:txBody>
      </p:sp>
      <p:sp>
        <p:nvSpPr>
          <p:cNvPr id="8" name="Title 7"/>
          <p:cNvSpPr txBox="1">
            <a:spLocks noGrp="1" noChangeArrowheads="1"/>
          </p:cNvSpPr>
          <p:nvPr>
            <p:ph type="title"/>
          </p:nvPr>
        </p:nvSpPr>
        <p:spPr bwMode="auto">
          <a:xfrm>
            <a:off x="383949" y="1681522"/>
            <a:ext cx="4456567" cy="19205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a:ea typeface="Karla" pitchFamily="2" charset="0"/>
                <a:cs typeface="Karla" pitchFamily="2" charset="0"/>
              </a:rPr>
              <a:t>LEARNING OUTCOMES</a:t>
            </a:r>
            <a:r>
              <a:rPr lang="en-US" sz="4400" b="1" dirty="0">
                <a:latin typeface="Casper"/>
                <a:ea typeface="Karla" pitchFamily="2" charset="0"/>
                <a:cs typeface="Karla" pitchFamily="2" charset="0"/>
              </a:rPr>
              <a:t/>
            </a:r>
            <a:br>
              <a:rPr lang="en-US" sz="4400" b="1" dirty="0">
                <a:latin typeface="Casper"/>
                <a:ea typeface="Karla" pitchFamily="2" charset="0"/>
                <a:cs typeface="Karla" pitchFamily="2" charset="0"/>
              </a:rPr>
            </a:br>
            <a:endParaRPr lang="en-US" sz="4400" dirty="0">
              <a:latin typeface="Casper"/>
            </a:endParaRPr>
          </a:p>
        </p:txBody>
      </p:sp>
      <p:sp>
        <p:nvSpPr>
          <p:cNvPr id="2" name="Rectangle 1"/>
          <p:cNvSpPr/>
          <p:nvPr/>
        </p:nvSpPr>
        <p:spPr>
          <a:xfrm>
            <a:off x="5295900" y="511627"/>
            <a:ext cx="5867400" cy="58369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7" y="6324602"/>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5"/>
          <p:cNvPicPr>
            <a:picLocks noChangeAspect="1" noChangeArrowheads="1"/>
          </p:cNvPicPr>
          <p:nvPr/>
        </p:nvPicPr>
        <p:blipFill>
          <a:blip r:embed="rId2" cstate="print"/>
          <a:srcRect/>
          <a:stretch>
            <a:fillRect/>
          </a:stretch>
        </p:blipFill>
        <p:spPr bwMode="auto">
          <a:xfrm>
            <a:off x="304800" y="304801"/>
            <a:ext cx="812800" cy="976065"/>
          </a:xfrm>
          <a:prstGeom prst="rect">
            <a:avLst/>
          </a:prstGeom>
          <a:noFill/>
          <a:ln w="9525">
            <a:noFill/>
            <a:miter lim="800000"/>
            <a:headEnd/>
            <a:tailEnd/>
          </a:ln>
        </p:spPr>
      </p:pic>
    </p:spTree>
    <p:extLst>
      <p:ext uri="{BB962C8B-B14F-4D97-AF65-F5344CB8AC3E}">
        <p14:creationId xmlns:p14="http://schemas.microsoft.com/office/powerpoint/2010/main" xmlns="" val="6938015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Course Outcome to Program Outcome Relationship</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41</a:t>
            </a:fld>
            <a:endParaRPr lang="en-US"/>
          </a:p>
        </p:txBody>
      </p:sp>
      <p:graphicFrame>
        <p:nvGraphicFramePr>
          <p:cNvPr id="5" name="Table 4"/>
          <p:cNvGraphicFramePr>
            <a:graphicFrameLocks noGrp="1"/>
          </p:cNvGraphicFramePr>
          <p:nvPr/>
        </p:nvGraphicFramePr>
        <p:xfrm>
          <a:off x="352693" y="1750431"/>
          <a:ext cx="10907489" cy="4650372"/>
        </p:xfrm>
        <a:graphic>
          <a:graphicData uri="http://schemas.openxmlformats.org/drawingml/2006/table">
            <a:tbl>
              <a:tblPr/>
              <a:tblGrid>
                <a:gridCol w="753222"/>
                <a:gridCol w="506776"/>
                <a:gridCol w="629551"/>
                <a:gridCol w="629551"/>
                <a:gridCol w="630448"/>
                <a:gridCol w="630448"/>
                <a:gridCol w="631346"/>
                <a:gridCol w="631346"/>
                <a:gridCol w="631346"/>
                <a:gridCol w="631346"/>
                <a:gridCol w="802304"/>
                <a:gridCol w="766917"/>
                <a:gridCol w="758222"/>
                <a:gridCol w="758222"/>
                <a:gridCol w="758222"/>
                <a:gridCol w="758222"/>
              </a:tblGrid>
              <a:tr h="375590">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marL="457200" marR="0" indent="-457200" algn="ctr">
                        <a:lnSpc>
                          <a:spcPct val="107000"/>
                        </a:lnSpc>
                        <a:spcBef>
                          <a:spcPts val="0"/>
                        </a:spcBef>
                        <a:spcAft>
                          <a:spcPts val="0"/>
                        </a:spcAft>
                      </a:pPr>
                      <a:r>
                        <a:rPr lang="en-US" sz="2000" b="1" dirty="0" smtClean="0">
                          <a:solidFill>
                            <a:srgbClr val="000000"/>
                          </a:solidFill>
                          <a:latin typeface="Calibri"/>
                          <a:ea typeface="Calibri"/>
                          <a:cs typeface="Times New Roman"/>
                        </a:rPr>
                        <a:t>     (21ELH-101) </a:t>
                      </a:r>
                      <a:r>
                        <a:rPr lang="en-US" sz="2000" b="1" dirty="0">
                          <a:solidFill>
                            <a:srgbClr val="000000"/>
                          </a:solidFill>
                          <a:latin typeface="Calibri"/>
                          <a:ea typeface="Calibri"/>
                          <a:cs typeface="Times New Roman"/>
                        </a:rPr>
                        <a:t>BEEE</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971">
                <a:tc>
                  <a:txBody>
                    <a:bodyPr/>
                    <a:lstStyle/>
                    <a:p>
                      <a:pPr marL="457200" marR="0" indent="-457200" algn="r">
                        <a:lnSpc>
                          <a:spcPct val="107000"/>
                        </a:lnSpc>
                        <a:spcBef>
                          <a:spcPts val="0"/>
                        </a:spcBef>
                        <a:spcAft>
                          <a:spcPts val="0"/>
                        </a:spcAft>
                      </a:pPr>
                      <a:r>
                        <a:rPr lang="en-US" sz="2000" b="1" dirty="0" smtClean="0">
                          <a:solidFill>
                            <a:srgbClr val="000000"/>
                          </a:solidFill>
                          <a:latin typeface="Calibri"/>
                          <a:ea typeface="Calibri"/>
                          <a:cs typeface="Times New Roman"/>
                        </a:rPr>
                        <a:t>PO→</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4956">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CO↓</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PO3</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PO4</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PO5</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PO6</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PO7</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PO8</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PO9</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PO10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PO11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PO12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smtClean="0">
                          <a:latin typeface="Calibri"/>
                          <a:ea typeface="Calibri"/>
                          <a:cs typeface="Times New Roman"/>
                        </a:rPr>
                        <a:t>PSO1</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smtClean="0">
                          <a:latin typeface="Calibri"/>
                          <a:ea typeface="Calibri"/>
                          <a:cs typeface="Times New Roman"/>
                        </a:rPr>
                        <a:t>PSO2</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smtClean="0">
                          <a:latin typeface="Calibri"/>
                          <a:ea typeface="Calibri"/>
                          <a:cs typeface="Times New Roman"/>
                        </a:rPr>
                        <a:t>PSO3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971">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CO1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a:solidFill>
                            <a:srgbClr val="000000"/>
                          </a:solidFill>
                          <a:latin typeface="Calibri"/>
                          <a:ea typeface="Calibri"/>
                          <a:cs typeface="Times New Roman"/>
                        </a:rPr>
                        <a:t>3</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a:solidFill>
                            <a:srgbClr val="000000"/>
                          </a:solidFill>
                          <a:latin typeface="Calibri"/>
                          <a:ea typeface="Calibri"/>
                          <a:cs typeface="Times New Roman"/>
                        </a:rPr>
                        <a:t>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971">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CO2</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a:solidFill>
                            <a:srgbClr val="000000"/>
                          </a:solidFill>
                          <a:latin typeface="Calibri"/>
                          <a:ea typeface="Calibri"/>
                          <a:cs typeface="Times New Roman"/>
                        </a:rPr>
                        <a:t>3</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a:solidFill>
                            <a:srgbClr val="000000"/>
                          </a:solidFill>
                          <a:latin typeface="Calibri"/>
                          <a:ea typeface="Calibri"/>
                          <a:cs typeface="Times New Roman"/>
                        </a:rPr>
                        <a:t>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971">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CO3</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a:solidFill>
                            <a:srgbClr val="000000"/>
                          </a:solidFill>
                          <a:latin typeface="Calibri"/>
                          <a:ea typeface="Calibri"/>
                          <a:cs typeface="Times New Roman"/>
                        </a:rPr>
                        <a:t>3</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a:solidFill>
                            <a:srgbClr val="000000"/>
                          </a:solidFill>
                          <a:latin typeface="Calibri"/>
                          <a:ea typeface="Calibri"/>
                          <a:cs typeface="Times New Roman"/>
                        </a:rPr>
                        <a:t>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971">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CO4</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a:solidFill>
                            <a:srgbClr val="000000"/>
                          </a:solidFill>
                          <a:latin typeface="Calibri"/>
                          <a:ea typeface="Calibri"/>
                          <a:cs typeface="Times New Roman"/>
                        </a:rPr>
                        <a:t>3</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a:solidFill>
                            <a:srgbClr val="000000"/>
                          </a:solidFill>
                          <a:latin typeface="Calibri"/>
                          <a:ea typeface="Calibri"/>
                          <a:cs typeface="Times New Roman"/>
                        </a:rPr>
                        <a:t>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971">
                <a:tc>
                  <a:txBody>
                    <a:bodyPr/>
                    <a:lstStyle/>
                    <a:p>
                      <a:pPr marL="457200" marR="0" indent="-457200" algn="r">
                        <a:lnSpc>
                          <a:spcPct val="107000"/>
                        </a:lnSpc>
                        <a:spcBef>
                          <a:spcPts val="0"/>
                        </a:spcBef>
                        <a:spcAft>
                          <a:spcPts val="0"/>
                        </a:spcAft>
                      </a:pPr>
                      <a:r>
                        <a:rPr lang="en-US" sz="2000" b="1" dirty="0" smtClean="0">
                          <a:latin typeface="Calibri"/>
                          <a:ea typeface="Calibri"/>
                          <a:cs typeface="Times New Roman"/>
                        </a:rPr>
                        <a:t>CO5</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2</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550"/>
            <a:ext cx="10515600" cy="1325563"/>
          </a:xfrm>
        </p:spPr>
        <p:txBody>
          <a:bodyPr/>
          <a:lstStyle/>
          <a:p>
            <a:pPr algn="ctr"/>
            <a:r>
              <a:rPr lang="en-US" b="1" dirty="0" smtClean="0"/>
              <a:t>Assessment Pattern</a:t>
            </a:r>
            <a:endParaRPr lang="en-US" b="1" dirty="0"/>
          </a:p>
        </p:txBody>
      </p:sp>
      <p:sp>
        <p:nvSpPr>
          <p:cNvPr id="3" name="Content Placeholder 2"/>
          <p:cNvSpPr>
            <a:spLocks noGrp="1"/>
          </p:cNvSpPr>
          <p:nvPr>
            <p:ph idx="1"/>
          </p:nvPr>
        </p:nvSpPr>
        <p:spPr>
          <a:xfrm>
            <a:off x="838199" y="1146352"/>
            <a:ext cx="10696303" cy="4940939"/>
          </a:xfrm>
        </p:spPr>
        <p:txBody>
          <a:bodyPr>
            <a:normAutofit/>
          </a:bodyPr>
          <a:lstStyle/>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42</a:t>
            </a:fld>
            <a:endParaRPr lang="en-US"/>
          </a:p>
        </p:txBody>
      </p:sp>
      <p:graphicFrame>
        <p:nvGraphicFramePr>
          <p:cNvPr id="5" name="Table 4"/>
          <p:cNvGraphicFramePr>
            <a:graphicFrameLocks noGrp="1"/>
          </p:cNvGraphicFramePr>
          <p:nvPr/>
        </p:nvGraphicFramePr>
        <p:xfrm>
          <a:off x="770711" y="1968136"/>
          <a:ext cx="10855229" cy="2115978"/>
        </p:xfrm>
        <a:graphic>
          <a:graphicData uri="http://schemas.openxmlformats.org/drawingml/2006/table">
            <a:tbl>
              <a:tblPr firstRow="1" bandRow="1">
                <a:tableStyleId>{073A0DAA-6AF3-43AB-8588-CEC1D06C72B9}</a:tableStyleId>
              </a:tblPr>
              <a:tblGrid>
                <a:gridCol w="1550747"/>
                <a:gridCol w="1550747"/>
                <a:gridCol w="1550747"/>
                <a:gridCol w="1550747"/>
                <a:gridCol w="1550747"/>
                <a:gridCol w="1550747"/>
                <a:gridCol w="1550747"/>
              </a:tblGrid>
              <a:tr h="1493725">
                <a:tc>
                  <a:txBody>
                    <a:bodyPr/>
                    <a:lstStyle/>
                    <a:p>
                      <a:pPr algn="ctr"/>
                      <a:r>
                        <a:rPr lang="en-US" dirty="0" smtClean="0"/>
                        <a:t>     A</a:t>
                      </a:r>
                    </a:p>
                    <a:p>
                      <a:pPr algn="ctr"/>
                      <a:r>
                        <a:rPr lang="en-US" dirty="0" smtClean="0"/>
                        <a:t>Assignment (each assignment)</a:t>
                      </a:r>
                      <a:endParaRPr lang="en-US" dirty="0"/>
                    </a:p>
                  </a:txBody>
                  <a:tcPr/>
                </a:tc>
                <a:tc>
                  <a:txBody>
                    <a:bodyPr/>
                    <a:lstStyle/>
                    <a:p>
                      <a:pPr algn="ctr"/>
                      <a:r>
                        <a:rPr lang="en-US" dirty="0" smtClean="0"/>
                        <a:t>   B</a:t>
                      </a:r>
                    </a:p>
                    <a:p>
                      <a:pPr algn="ctr"/>
                      <a:r>
                        <a:rPr lang="en-US" dirty="0" smtClean="0"/>
                        <a:t>Time Bound Surprise</a:t>
                      </a:r>
                      <a:r>
                        <a:rPr lang="en-US" baseline="0" dirty="0" smtClean="0"/>
                        <a:t> Test (each test)</a:t>
                      </a:r>
                      <a:endParaRPr lang="en-US" dirty="0"/>
                    </a:p>
                  </a:txBody>
                  <a:tcPr/>
                </a:tc>
                <a:tc>
                  <a:txBody>
                    <a:bodyPr/>
                    <a:lstStyle/>
                    <a:p>
                      <a:pPr algn="ctr"/>
                      <a:r>
                        <a:rPr lang="en-US" dirty="0" smtClean="0"/>
                        <a:t>C</a:t>
                      </a:r>
                    </a:p>
                    <a:p>
                      <a:pPr algn="ctr"/>
                      <a:r>
                        <a:rPr lang="en-US" dirty="0" smtClean="0"/>
                        <a:t>Quiz (each quiz)</a:t>
                      </a:r>
                      <a:endParaRPr lang="en-US" dirty="0"/>
                    </a:p>
                  </a:txBody>
                  <a:tcPr/>
                </a:tc>
                <a:tc>
                  <a:txBody>
                    <a:bodyPr/>
                    <a:lstStyle/>
                    <a:p>
                      <a:pPr algn="ctr"/>
                      <a:r>
                        <a:rPr lang="en-US" dirty="0" smtClean="0"/>
                        <a:t>   D</a:t>
                      </a:r>
                    </a:p>
                    <a:p>
                      <a:pPr algn="ctr"/>
                      <a:r>
                        <a:rPr lang="en-US" dirty="0" smtClean="0"/>
                        <a:t>Mid</a:t>
                      </a:r>
                      <a:r>
                        <a:rPr lang="en-US" baseline="0" dirty="0" smtClean="0"/>
                        <a:t> Semester Test(one per test)</a:t>
                      </a:r>
                      <a:endParaRPr lang="en-US" dirty="0"/>
                    </a:p>
                  </a:txBody>
                  <a:tcPr/>
                </a:tc>
                <a:tc>
                  <a:txBody>
                    <a:bodyPr/>
                    <a:lstStyle/>
                    <a:p>
                      <a:pPr algn="ctr"/>
                      <a:r>
                        <a:rPr lang="en-US" dirty="0" smtClean="0"/>
                        <a:t>    E</a:t>
                      </a:r>
                    </a:p>
                    <a:p>
                      <a:pPr algn="ctr"/>
                      <a:r>
                        <a:rPr lang="en-US" dirty="0" smtClean="0"/>
                        <a:t>Homework</a:t>
                      </a:r>
                      <a:endParaRPr lang="en-US" dirty="0"/>
                    </a:p>
                  </a:txBody>
                  <a:tcPr/>
                </a:tc>
                <a:tc>
                  <a:txBody>
                    <a:bodyPr/>
                    <a:lstStyle/>
                    <a:p>
                      <a:pPr algn="ctr"/>
                      <a:r>
                        <a:rPr lang="en-US" dirty="0" smtClean="0"/>
                        <a:t>     F</a:t>
                      </a:r>
                    </a:p>
                    <a:p>
                      <a:pPr algn="ctr"/>
                      <a:r>
                        <a:rPr lang="en-US" dirty="0" smtClean="0"/>
                        <a:t>Discussion Forums</a:t>
                      </a:r>
                      <a:endParaRPr lang="en-US" dirty="0"/>
                    </a:p>
                  </a:txBody>
                  <a:tcPr/>
                </a:tc>
                <a:tc>
                  <a:txBody>
                    <a:bodyPr/>
                    <a:lstStyle/>
                    <a:p>
                      <a:pPr algn="ctr"/>
                      <a:r>
                        <a:rPr lang="en-US" dirty="0" smtClean="0"/>
                        <a:t>    G</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Attendance and  engagement Score on BB</a:t>
                      </a:r>
                    </a:p>
                    <a:p>
                      <a:pPr algn="ctr"/>
                      <a:endParaRPr lang="en-US" dirty="0"/>
                    </a:p>
                  </a:txBody>
                  <a:tcPr/>
                </a:tc>
              </a:tr>
              <a:tr h="378618">
                <a:tc>
                  <a:txBody>
                    <a:bodyPr/>
                    <a:lstStyle/>
                    <a:p>
                      <a:pPr algn="ctr"/>
                      <a:r>
                        <a:rPr lang="en-US" dirty="0" smtClean="0"/>
                        <a:t>10</a:t>
                      </a:r>
                      <a:endParaRPr lang="en-US" dirty="0"/>
                    </a:p>
                  </a:txBody>
                  <a:tcPr/>
                </a:tc>
                <a:tc>
                  <a:txBody>
                    <a:bodyPr/>
                    <a:lstStyle/>
                    <a:p>
                      <a:pPr algn="ctr"/>
                      <a:r>
                        <a:rPr lang="en-US" dirty="0" smtClean="0"/>
                        <a:t>   12</a:t>
                      </a:r>
                      <a:endParaRPr lang="en-US" dirty="0"/>
                    </a:p>
                  </a:txBody>
                  <a:tcPr/>
                </a:tc>
                <a:tc>
                  <a:txBody>
                    <a:bodyPr/>
                    <a:lstStyle/>
                    <a:p>
                      <a:pPr algn="ctr"/>
                      <a:r>
                        <a:rPr lang="en-US" dirty="0" smtClean="0"/>
                        <a:t>4</a:t>
                      </a:r>
                      <a:endParaRPr lang="en-US" dirty="0"/>
                    </a:p>
                  </a:txBody>
                  <a:tcPr/>
                </a:tc>
                <a:tc>
                  <a:txBody>
                    <a:bodyPr/>
                    <a:lstStyle/>
                    <a:p>
                      <a:pPr algn="ctr"/>
                      <a:r>
                        <a:rPr lang="en-US" dirty="0" smtClean="0"/>
                        <a:t>   20</a:t>
                      </a:r>
                      <a:endParaRPr lang="en-US" dirty="0"/>
                    </a:p>
                  </a:txBody>
                  <a:tcPr/>
                </a:tc>
                <a:tc>
                  <a:txBody>
                    <a:bodyPr/>
                    <a:lstStyle/>
                    <a:p>
                      <a:pPr algn="ctr"/>
                      <a:r>
                        <a:rPr lang="en-US" dirty="0" smtClean="0"/>
                        <a:t>NA</a:t>
                      </a:r>
                      <a:endParaRPr lang="en-US" dirty="0"/>
                    </a:p>
                  </a:txBody>
                  <a:tcPr/>
                </a:tc>
                <a:tc>
                  <a:txBody>
                    <a:bodyPr/>
                    <a:lstStyle/>
                    <a:p>
                      <a:pPr algn="ctr"/>
                      <a:r>
                        <a:rPr lang="en-US" dirty="0" smtClean="0"/>
                        <a:t>    NA</a:t>
                      </a:r>
                      <a:endParaRPr lang="en-US" dirty="0"/>
                    </a:p>
                  </a:txBody>
                  <a:tcPr/>
                </a:tc>
                <a:tc>
                  <a:txBody>
                    <a:bodyPr/>
                    <a:lstStyle/>
                    <a:p>
                      <a:pPr algn="ctr"/>
                      <a:r>
                        <a:rPr lang="en-US" dirty="0" smtClean="0"/>
                        <a:t>    2</a:t>
                      </a:r>
                      <a:endParaRPr lang="en-US" dirty="0"/>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References</a:t>
            </a:r>
            <a:endParaRPr lang="en-US" b="1" dirty="0"/>
          </a:p>
        </p:txBody>
      </p:sp>
      <p:sp>
        <p:nvSpPr>
          <p:cNvPr id="3" name="Content Placeholder 2"/>
          <p:cNvSpPr>
            <a:spLocks noGrp="1"/>
          </p:cNvSpPr>
          <p:nvPr>
            <p:ph idx="1"/>
          </p:nvPr>
        </p:nvSpPr>
        <p:spPr>
          <a:xfrm>
            <a:off x="785948" y="1603556"/>
            <a:ext cx="10515600" cy="4351338"/>
          </a:xfrm>
        </p:spPr>
        <p:txBody>
          <a:bodyPr>
            <a:normAutofit fontScale="92500" lnSpcReduction="20000"/>
          </a:bodyPr>
          <a:lstStyle/>
          <a:p>
            <a:pPr>
              <a:buNone/>
            </a:pPr>
            <a:r>
              <a:rPr lang="en-US" sz="3000" b="1" dirty="0" smtClean="0"/>
              <a:t>Textbooks of Basic Electrical &amp; Electronics Engineering:</a:t>
            </a:r>
            <a:endParaRPr lang="en-US" sz="3000" dirty="0" smtClean="0"/>
          </a:p>
          <a:p>
            <a:pPr>
              <a:buFont typeface="Wingdings" pitchFamily="2" charset="2"/>
              <a:buChar char="Ø"/>
            </a:pPr>
            <a:r>
              <a:rPr lang="en-US" sz="3000" dirty="0" smtClean="0"/>
              <a:t>Fundamentals of Electrical Circuits by Charles k.</a:t>
            </a:r>
          </a:p>
          <a:p>
            <a:pPr>
              <a:buFont typeface="Wingdings" pitchFamily="2" charset="2"/>
              <a:buChar char="Ø"/>
            </a:pPr>
            <a:r>
              <a:rPr lang="en-US" sz="3000" dirty="0" smtClean="0"/>
              <a:t>Electrical Technology by </a:t>
            </a:r>
            <a:r>
              <a:rPr lang="en-US" sz="3000" dirty="0" err="1" smtClean="0"/>
              <a:t>Surinder</a:t>
            </a:r>
            <a:r>
              <a:rPr lang="en-US" sz="3000" dirty="0" smtClean="0"/>
              <a:t> Pal Bali, Pearson Publications. </a:t>
            </a:r>
          </a:p>
          <a:p>
            <a:pPr>
              <a:buNone/>
            </a:pPr>
            <a:endParaRPr lang="en-US" sz="3000" dirty="0" smtClean="0"/>
          </a:p>
          <a:p>
            <a:pPr>
              <a:buNone/>
            </a:pPr>
            <a:r>
              <a:rPr lang="en-US" sz="3000" b="1" dirty="0" smtClean="0"/>
              <a:t>Websites:</a:t>
            </a:r>
            <a:endParaRPr lang="en-US" sz="3000" b="1" u="sng" dirty="0" smtClean="0">
              <a:hlinkClick r:id="rId2"/>
            </a:endParaRPr>
          </a:p>
          <a:p>
            <a:pPr>
              <a:buFont typeface="Wingdings" pitchFamily="2" charset="2"/>
              <a:buChar char="Ø"/>
            </a:pPr>
            <a:r>
              <a:rPr lang="en-US" u="sng" dirty="0" smtClean="0">
                <a:hlinkClick r:id="rId2"/>
              </a:rPr>
              <a:t>https://www.electronics-tutorials.ws/dccircuits/dcp_4.html</a:t>
            </a:r>
            <a:endParaRPr lang="en-US" u="sng" dirty="0" smtClean="0"/>
          </a:p>
          <a:p>
            <a:pPr>
              <a:buFont typeface="Wingdings" pitchFamily="2" charset="2"/>
              <a:buChar char="Ø"/>
            </a:pPr>
            <a:r>
              <a:rPr lang="en-US" u="sng" dirty="0" smtClean="0">
                <a:hlinkClick r:id="rId3"/>
              </a:rPr>
              <a:t>https://circuitglobe.com/independent-dependent-voltage-and-current-source.html</a:t>
            </a:r>
            <a:endParaRPr lang="en-US" u="sng" dirty="0" smtClean="0"/>
          </a:p>
          <a:p>
            <a:pPr>
              <a:buFont typeface="Wingdings" pitchFamily="2" charset="2"/>
              <a:buChar char="Ø"/>
            </a:pPr>
            <a:r>
              <a:rPr lang="en-US" u="sng" dirty="0" smtClean="0">
                <a:hlinkClick r:id="rId4"/>
              </a:rPr>
              <a:t>https://circuitglobe.com/voltage-source-and-current-source.html</a:t>
            </a:r>
            <a:endParaRPr lang="en-US" u="sng" dirty="0" smtClean="0"/>
          </a:p>
          <a:p>
            <a:pPr>
              <a:buFont typeface="Wingdings" pitchFamily="2" charset="2"/>
              <a:buChar char="Ø"/>
            </a:pPr>
            <a:r>
              <a:rPr lang="en-US" u="sng" dirty="0" smtClean="0">
                <a:hlinkClick r:id="rId5"/>
              </a:rPr>
              <a:t>https://www.electrical4u.com/electrical-engineering-articles/basic-electrical/</a:t>
            </a:r>
            <a:endParaRPr lang="en-US" u="sng"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9"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7" y="6294599"/>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7" y="5129691"/>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3"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601"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3" name="Group 28"/>
          <p:cNvGrpSpPr/>
          <p:nvPr/>
        </p:nvGrpSpPr>
        <p:grpSpPr>
          <a:xfrm>
            <a:off x="237521"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xmlns="" val="4059142145"/>
                </p:ext>
              </p:extLst>
            </p:nvPr>
          </p:nvGraphicFramePr>
          <p:xfrm>
            <a:off x="100420" y="236973"/>
            <a:ext cx="183878" cy="183422"/>
          </p:xfrm>
          <a:graphic>
            <a:graphicData uri="http://schemas.openxmlformats.org/presentationml/2006/ole">
              <p:oleObj spid="_x0000_s158722" name="CorelDRAW" r:id="rId3" imgW="2169000" imgH="2169360" progId="">
                <p:embed/>
              </p:oleObj>
            </a:graphicData>
          </a:graphic>
        </p:graphicFrame>
      </p:grpSp>
      <p:sp>
        <p:nvSpPr>
          <p:cNvPr id="2" name="Rectangle 1"/>
          <p:cNvSpPr/>
          <p:nvPr/>
        </p:nvSpPr>
        <p:spPr>
          <a:xfrm>
            <a:off x="4114005" y="5394449"/>
            <a:ext cx="3586238" cy="646331"/>
          </a:xfrm>
          <a:prstGeom prst="rect">
            <a:avLst/>
          </a:prstGeom>
        </p:spPr>
        <p:txBody>
          <a:bodyPr wrap="non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akhilnigam.eee@cumail.in</a:t>
            </a:r>
            <a:endParaRPr lang="en-US" dirty="0"/>
          </a:p>
        </p:txBody>
      </p:sp>
    </p:spTree>
    <p:extLst>
      <p:ext uri="{BB962C8B-B14F-4D97-AF65-F5344CB8AC3E}">
        <p14:creationId xmlns:p14="http://schemas.microsoft.com/office/powerpoint/2010/main" xmlns="" val="2656501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b="1" dirty="0" smtClean="0">
                <a:cs typeface="Arial" panose="020B0604020202020204" pitchFamily="34" charset="0"/>
              </a:rPr>
              <a:t>Importance of Basic Electrical &amp; Electronics Engineering</a:t>
            </a:r>
            <a:r>
              <a:rPr lang="en-US" b="1" dirty="0" smtClean="0">
                <a:latin typeface="Casper"/>
                <a:cs typeface="Arial" panose="020B0604020202020204" pitchFamily="34" charset="0"/>
              </a:rPr>
              <a:t> </a:t>
            </a:r>
            <a:r>
              <a:rPr lang="en-US" b="1" dirty="0" smtClean="0">
                <a:latin typeface="Casper"/>
              </a:rPr>
              <a:t>  </a:t>
            </a:r>
            <a:endParaRPr lang="en-US" b="1" dirty="0">
              <a:latin typeface="Casper"/>
            </a:endParaRPr>
          </a:p>
        </p:txBody>
      </p:sp>
      <p:sp>
        <p:nvSpPr>
          <p:cNvPr id="3" name="Content Placeholder 2"/>
          <p:cNvSpPr>
            <a:spLocks noGrp="1"/>
          </p:cNvSpPr>
          <p:nvPr>
            <p:ph idx="1"/>
          </p:nvPr>
        </p:nvSpPr>
        <p:spPr/>
        <p:txBody>
          <a:bodyPr>
            <a:normAutofit/>
          </a:bodyPr>
          <a:lstStyle/>
          <a:p>
            <a:pPr marL="342900" lvl="0" indent="-342900" algn="just">
              <a:lnSpc>
                <a:spcPct val="100000"/>
              </a:lnSpc>
              <a:spcBef>
                <a:spcPts val="0"/>
              </a:spcBef>
            </a:pPr>
            <a:r>
              <a:rPr lang="en-IN" dirty="0" smtClean="0">
                <a:solidFill>
                  <a:prstClr val="black"/>
                </a:solidFill>
                <a:cs typeface="Times New Roman" pitchFamily="18" charset="0"/>
              </a:rPr>
              <a:t>Use from home appliances to industrial plants. </a:t>
            </a:r>
          </a:p>
          <a:p>
            <a:pPr marL="342900" lvl="0" indent="-342900" algn="just">
              <a:lnSpc>
                <a:spcPct val="100000"/>
              </a:lnSpc>
              <a:spcBef>
                <a:spcPts val="0"/>
              </a:spcBef>
            </a:pPr>
            <a:r>
              <a:rPr lang="en-IN" dirty="0" smtClean="0">
                <a:solidFill>
                  <a:prstClr val="black"/>
                </a:solidFill>
                <a:cs typeface="Times New Roman" pitchFamily="18" charset="0"/>
              </a:rPr>
              <a:t>Usage in communication and satellite navigation system.</a:t>
            </a:r>
          </a:p>
          <a:p>
            <a:pPr marL="342900" lvl="0" indent="-342900" algn="just">
              <a:lnSpc>
                <a:spcPct val="100000"/>
              </a:lnSpc>
              <a:spcBef>
                <a:spcPts val="0"/>
              </a:spcBef>
            </a:pPr>
            <a:r>
              <a:rPr lang="en-IN" dirty="0" smtClean="0">
                <a:solidFill>
                  <a:prstClr val="black"/>
                </a:solidFill>
                <a:cs typeface="Times New Roman" pitchFamily="18" charset="0"/>
              </a:rPr>
              <a:t>Handles in electronics equipment and computers.</a:t>
            </a:r>
          </a:p>
          <a:p>
            <a:pPr marL="342900" lvl="0" indent="-342900" algn="just">
              <a:lnSpc>
                <a:spcPct val="100000"/>
              </a:lnSpc>
              <a:spcBef>
                <a:spcPts val="0"/>
              </a:spcBef>
            </a:pPr>
            <a:r>
              <a:rPr lang="en-IN" dirty="0" smtClean="0">
                <a:solidFill>
                  <a:prstClr val="black"/>
                </a:solidFill>
                <a:cs typeface="Times New Roman" pitchFamily="18" charset="0"/>
              </a:rPr>
              <a:t>Deals with the problem of power transmission and motor control.</a:t>
            </a:r>
          </a:p>
          <a:p>
            <a:pPr marL="342900" lvl="0" indent="-342900" algn="just">
              <a:lnSpc>
                <a:spcPct val="100000"/>
              </a:lnSpc>
              <a:spcBef>
                <a:spcPts val="0"/>
              </a:spcBef>
            </a:pPr>
            <a:r>
              <a:rPr lang="en-IN" dirty="0" smtClean="0">
                <a:solidFill>
                  <a:prstClr val="black"/>
                </a:solidFill>
                <a:cs typeface="Times New Roman" pitchFamily="18" charset="0"/>
              </a:rPr>
              <a:t>Control and monitor the medical appliances in hospitals.</a:t>
            </a:r>
          </a:p>
          <a:p>
            <a:pPr marL="342900" lvl="0" indent="-342900" algn="just">
              <a:lnSpc>
                <a:spcPct val="100000"/>
              </a:lnSpc>
              <a:spcBef>
                <a:spcPts val="0"/>
              </a:spcBef>
            </a:pPr>
            <a:r>
              <a:rPr lang="en-IN" dirty="0" smtClean="0">
                <a:solidFill>
                  <a:prstClr val="black"/>
                </a:solidFill>
                <a:cs typeface="Times New Roman" pitchFamily="18" charset="0"/>
              </a:rPr>
              <a:t>High voltage applications with heavy current.</a:t>
            </a:r>
          </a:p>
          <a:p>
            <a:pPr marL="342900" lvl="0" indent="-342900" algn="just">
              <a:lnSpc>
                <a:spcPct val="100000"/>
              </a:lnSpc>
              <a:spcBef>
                <a:spcPts val="0"/>
              </a:spcBef>
            </a:pPr>
            <a:r>
              <a:rPr lang="en-IN" dirty="0" smtClean="0">
                <a:solidFill>
                  <a:prstClr val="black"/>
                </a:solidFill>
                <a:cs typeface="Times New Roman" pitchFamily="18" charset="0"/>
              </a:rPr>
              <a:t>Robotics applications.</a:t>
            </a:r>
          </a:p>
          <a:p>
            <a:pPr marL="342900" lvl="0" indent="-342900" algn="just">
              <a:lnSpc>
                <a:spcPct val="100000"/>
              </a:lnSpc>
              <a:spcBef>
                <a:spcPts val="0"/>
              </a:spcBef>
            </a:pPr>
            <a:r>
              <a:rPr lang="en-IN" dirty="0" smtClean="0">
                <a:solidFill>
                  <a:prstClr val="black"/>
                </a:solidFill>
                <a:cs typeface="Times New Roman" pitchFamily="18" charset="0"/>
              </a:rPr>
              <a:t>Product designing and development.</a:t>
            </a:r>
          </a:p>
          <a:p>
            <a:pPr marL="342900" lvl="0" indent="-342900">
              <a:lnSpc>
                <a:spcPct val="100000"/>
              </a:lnSpc>
              <a:spcBef>
                <a:spcPts val="0"/>
              </a:spcBef>
              <a:buAutoNum type="arabicPeriod"/>
            </a:pPr>
            <a:endParaRPr lang="en-IN" dirty="0" smtClean="0">
              <a:solidFill>
                <a:prstClr val="black"/>
              </a:solidFill>
              <a:latin typeface="Casper"/>
              <a:cs typeface="Times New Roman" pitchFamily="18" charset="0"/>
            </a:endParaRPr>
          </a:p>
          <a:p>
            <a:pPr marL="342900" lvl="0" indent="-342900">
              <a:lnSpc>
                <a:spcPct val="100000"/>
              </a:lnSpc>
              <a:spcBef>
                <a:spcPts val="0"/>
              </a:spcBef>
              <a:buAutoNum type="arabicPeriod"/>
            </a:pPr>
            <a:endParaRPr lang="en-IN" dirty="0" smtClean="0">
              <a:solidFill>
                <a:prstClr val="black"/>
              </a:solidFill>
              <a:latin typeface="Casper"/>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237023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b="1" dirty="0" smtClean="0">
                <a:cs typeface="Arial" panose="020B0604020202020204" pitchFamily="34" charset="0"/>
              </a:rPr>
              <a:t>Content</a:t>
            </a:r>
            <a:r>
              <a:rPr lang="en-US" b="1" dirty="0" smtClean="0">
                <a:latin typeface="Casper"/>
                <a:cs typeface="Arial" panose="020B0604020202020204" pitchFamily="34" charset="0"/>
              </a:rPr>
              <a:t> </a:t>
            </a:r>
            <a:r>
              <a:rPr lang="en-US" b="1" dirty="0" smtClean="0">
                <a:latin typeface="Casper"/>
              </a:rPr>
              <a:t>  </a:t>
            </a:r>
            <a:endParaRPr lang="en-US" b="1" dirty="0">
              <a:latin typeface="Casper"/>
            </a:endParaRPr>
          </a:p>
        </p:txBody>
      </p:sp>
      <p:sp>
        <p:nvSpPr>
          <p:cNvPr id="3" name="Content Placeholder 2"/>
          <p:cNvSpPr>
            <a:spLocks noGrp="1"/>
          </p:cNvSpPr>
          <p:nvPr>
            <p:ph idx="1"/>
          </p:nvPr>
        </p:nvSpPr>
        <p:spPr/>
        <p:txBody>
          <a:bodyPr>
            <a:normAutofit/>
          </a:bodyPr>
          <a:lstStyle/>
          <a:p>
            <a:pPr marL="342900" lvl="0" indent="-342900">
              <a:lnSpc>
                <a:spcPct val="100000"/>
              </a:lnSpc>
              <a:spcBef>
                <a:spcPts val="0"/>
              </a:spcBef>
              <a:buFont typeface="Wingdings" pitchFamily="2" charset="2"/>
              <a:buChar char="v"/>
            </a:pPr>
            <a:r>
              <a:rPr lang="en-IN" dirty="0" smtClean="0">
                <a:solidFill>
                  <a:prstClr val="black"/>
                </a:solidFill>
                <a:cs typeface="Times New Roman" pitchFamily="18" charset="0"/>
              </a:rPr>
              <a:t>Why we need electricity ?</a:t>
            </a:r>
          </a:p>
          <a:p>
            <a:pPr marL="342900" lvl="0" indent="-342900">
              <a:lnSpc>
                <a:spcPct val="100000"/>
              </a:lnSpc>
              <a:spcBef>
                <a:spcPts val="0"/>
              </a:spcBef>
              <a:buFont typeface="Wingdings" pitchFamily="2" charset="2"/>
              <a:buChar char="v"/>
            </a:pPr>
            <a:r>
              <a:rPr lang="en-IN" dirty="0" smtClean="0">
                <a:solidFill>
                  <a:prstClr val="black"/>
                </a:solidFill>
                <a:cs typeface="Times New Roman" pitchFamily="18" charset="0"/>
              </a:rPr>
              <a:t>Basic introduction to different electrical elements.</a:t>
            </a:r>
          </a:p>
          <a:p>
            <a:pPr marL="342900" lvl="0" indent="-342900">
              <a:lnSpc>
                <a:spcPct val="100000"/>
              </a:lnSpc>
              <a:spcBef>
                <a:spcPts val="0"/>
              </a:spcBef>
              <a:buFont typeface="Wingdings" pitchFamily="2" charset="2"/>
              <a:buChar char="v"/>
            </a:pPr>
            <a:r>
              <a:rPr lang="en-IN" dirty="0" smtClean="0">
                <a:solidFill>
                  <a:prstClr val="black"/>
                </a:solidFill>
                <a:cs typeface="Times New Roman" pitchFamily="18" charset="0"/>
              </a:rPr>
              <a:t>Types of elements.</a:t>
            </a:r>
          </a:p>
          <a:p>
            <a:pPr marL="342900" lvl="0" indent="-342900">
              <a:lnSpc>
                <a:spcPct val="100000"/>
              </a:lnSpc>
              <a:spcBef>
                <a:spcPts val="0"/>
              </a:spcBef>
              <a:buFont typeface="Wingdings" pitchFamily="2" charset="2"/>
              <a:buChar char="v"/>
            </a:pPr>
            <a:r>
              <a:rPr lang="en-IN" dirty="0" smtClean="0">
                <a:solidFill>
                  <a:prstClr val="black"/>
                </a:solidFill>
                <a:cs typeface="Times New Roman" pitchFamily="18" charset="0"/>
              </a:rPr>
              <a:t>Types of supply.</a:t>
            </a:r>
          </a:p>
          <a:p>
            <a:pPr marL="342900" lvl="0" indent="-342900">
              <a:lnSpc>
                <a:spcPct val="100000"/>
              </a:lnSpc>
              <a:spcBef>
                <a:spcPts val="0"/>
              </a:spcBef>
              <a:buFont typeface="Wingdings" pitchFamily="2" charset="2"/>
              <a:buChar char="v"/>
            </a:pPr>
            <a:r>
              <a:rPr lang="en-IN" dirty="0" smtClean="0">
                <a:solidFill>
                  <a:prstClr val="black"/>
                </a:solidFill>
                <a:cs typeface="Times New Roman" pitchFamily="18" charset="0"/>
              </a:rPr>
              <a:t>Difference between ac &amp; dc supply.</a:t>
            </a:r>
          </a:p>
          <a:p>
            <a:pPr marL="342900" lvl="0" indent="-342900">
              <a:lnSpc>
                <a:spcPct val="100000"/>
              </a:lnSpc>
              <a:spcBef>
                <a:spcPts val="0"/>
              </a:spcBef>
              <a:buFont typeface="Wingdings" pitchFamily="2" charset="2"/>
              <a:buChar char="v"/>
            </a:pPr>
            <a:r>
              <a:rPr lang="en-IN" dirty="0" smtClean="0">
                <a:solidFill>
                  <a:prstClr val="black"/>
                </a:solidFill>
                <a:cs typeface="Times New Roman" pitchFamily="18" charset="0"/>
              </a:rPr>
              <a:t>Types of sources.</a:t>
            </a:r>
          </a:p>
          <a:p>
            <a:pPr marL="342900" lvl="0" indent="-342900">
              <a:lnSpc>
                <a:spcPct val="100000"/>
              </a:lnSpc>
              <a:spcBef>
                <a:spcPts val="0"/>
              </a:spcBef>
              <a:buFont typeface="Wingdings" pitchFamily="2" charset="2"/>
              <a:buChar char="v"/>
            </a:pPr>
            <a:r>
              <a:rPr lang="en-IN" dirty="0" smtClean="0">
                <a:solidFill>
                  <a:prstClr val="black"/>
                </a:solidFill>
                <a:cs typeface="Times New Roman" pitchFamily="18" charset="0"/>
              </a:rPr>
              <a:t>Advantages of AC over DC supply.</a:t>
            </a:r>
          </a:p>
          <a:p>
            <a:pPr marL="342900" lvl="0" indent="-342900">
              <a:lnSpc>
                <a:spcPct val="100000"/>
              </a:lnSpc>
              <a:spcBef>
                <a:spcPts val="0"/>
              </a:spcBef>
              <a:buFont typeface="Wingdings" pitchFamily="2" charset="2"/>
              <a:buChar char="v"/>
            </a:pPr>
            <a:r>
              <a:rPr lang="en-IN" dirty="0" smtClean="0">
                <a:solidFill>
                  <a:prstClr val="black"/>
                </a:solidFill>
                <a:cs typeface="Times New Roman" pitchFamily="18" charset="0"/>
              </a:rPr>
              <a:t>What is ohm’s law?</a:t>
            </a:r>
            <a:endParaRPr lang="en-IN" dirty="0">
              <a:solidFill>
                <a:prstClr val="black"/>
              </a:solidFill>
              <a:cs typeface="Times New Roman" pitchFamily="18" charset="0"/>
            </a:endParaRPr>
          </a:p>
          <a:p>
            <a:pPr marL="342900" lvl="0" indent="-342900">
              <a:lnSpc>
                <a:spcPct val="100000"/>
              </a:lnSpc>
              <a:spcBef>
                <a:spcPts val="0"/>
              </a:spcBef>
              <a:buFont typeface="Wingdings" pitchFamily="2" charset="2"/>
              <a:buChar char="v"/>
            </a:pPr>
            <a:r>
              <a:rPr lang="en-IN" dirty="0" smtClean="0">
                <a:solidFill>
                  <a:prstClr val="black"/>
                </a:solidFill>
                <a:cs typeface="Times New Roman" pitchFamily="18" charset="0"/>
              </a:rPr>
              <a:t>Limitations of ohm’s law.</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2370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16" dur="500"/>
                                        <p:tgtEl>
                                          <p:spTgt spid="3">
                                            <p:txEl>
                                              <p:pRg st="1" end="1"/>
                                            </p:txEl>
                                          </p:spTgt>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22" dur="500"/>
                                        <p:tgtEl>
                                          <p:spTgt spid="3">
                                            <p:txEl>
                                              <p:pRg st="2" end="2"/>
                                            </p:txEl>
                                          </p:spTgt>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28" dur="500"/>
                                        <p:tgtEl>
                                          <p:spTgt spid="3">
                                            <p:txEl>
                                              <p:pRg st="3" end="3"/>
                                            </p:txEl>
                                          </p:spTgt>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34" dur="500"/>
                                        <p:tgtEl>
                                          <p:spTgt spid="3">
                                            <p:txEl>
                                              <p:pRg st="4" end="4"/>
                                            </p:txEl>
                                          </p:spTgt>
                                        </p:tgtEl>
                                      </p:cBhvr>
                                    </p:animEffect>
                                  </p:childTnLst>
                                </p:cTn>
                              </p:par>
                              <p:par>
                                <p:cTn id="35" presetID="49" presetClass="entr" presetSubtype="0" decel="10000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500" fill="hold"/>
                                        <p:tgtEl>
                                          <p:spTgt spid="3">
                                            <p:txEl>
                                              <p:pRg st="5" end="5"/>
                                            </p:txEl>
                                          </p:spTgt>
                                        </p:tgtEl>
                                        <p:attrNameLst>
                                          <p:attrName>style.rotation</p:attrName>
                                        </p:attrNameLst>
                                      </p:cBhvr>
                                      <p:tavLst>
                                        <p:tav tm="0">
                                          <p:val>
                                            <p:fltVal val="360"/>
                                          </p:val>
                                        </p:tav>
                                        <p:tav tm="100000">
                                          <p:val>
                                            <p:fltVal val="0"/>
                                          </p:val>
                                        </p:tav>
                                      </p:tavLst>
                                    </p:anim>
                                    <p:animEffect transition="in" filter="fade">
                                      <p:cBhvr>
                                        <p:cTn id="40" dur="500"/>
                                        <p:tgtEl>
                                          <p:spTgt spid="3">
                                            <p:txEl>
                                              <p:pRg st="5" end="5"/>
                                            </p:txEl>
                                          </p:spTgt>
                                        </p:tgtEl>
                                      </p:cBhvr>
                                    </p:animEffect>
                                  </p:childTnLst>
                                </p:cTn>
                              </p:par>
                              <p:par>
                                <p:cTn id="41" presetID="49" presetClass="entr" presetSubtype="0" decel="10000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5" dur="500" fill="hold"/>
                                        <p:tgtEl>
                                          <p:spTgt spid="3">
                                            <p:txEl>
                                              <p:pRg st="6" end="6"/>
                                            </p:txEl>
                                          </p:spTgt>
                                        </p:tgtEl>
                                        <p:attrNameLst>
                                          <p:attrName>style.rotation</p:attrName>
                                        </p:attrNameLst>
                                      </p:cBhvr>
                                      <p:tavLst>
                                        <p:tav tm="0">
                                          <p:val>
                                            <p:fltVal val="360"/>
                                          </p:val>
                                        </p:tav>
                                        <p:tav tm="100000">
                                          <p:val>
                                            <p:fltVal val="0"/>
                                          </p:val>
                                        </p:tav>
                                      </p:tavLst>
                                    </p:anim>
                                    <p:animEffect transition="in" filter="fade">
                                      <p:cBhvr>
                                        <p:cTn id="46" dur="500"/>
                                        <p:tgtEl>
                                          <p:spTgt spid="3">
                                            <p:txEl>
                                              <p:pRg st="6" end="6"/>
                                            </p:txEl>
                                          </p:spTgt>
                                        </p:tgtEl>
                                      </p:cBhvr>
                                    </p:animEffect>
                                  </p:childTnLst>
                                </p:cTn>
                              </p:par>
                              <p:par>
                                <p:cTn id="47" presetID="49" presetClass="entr" presetSubtype="0" decel="10000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1" dur="500" fill="hold"/>
                                        <p:tgtEl>
                                          <p:spTgt spid="3">
                                            <p:txEl>
                                              <p:pRg st="7" end="7"/>
                                            </p:txEl>
                                          </p:spTgt>
                                        </p:tgtEl>
                                        <p:attrNameLst>
                                          <p:attrName>style.rotation</p:attrName>
                                        </p:attrNameLst>
                                      </p:cBhvr>
                                      <p:tavLst>
                                        <p:tav tm="0">
                                          <p:val>
                                            <p:fltVal val="360"/>
                                          </p:val>
                                        </p:tav>
                                        <p:tav tm="100000">
                                          <p:val>
                                            <p:fltVal val="0"/>
                                          </p:val>
                                        </p:tav>
                                      </p:tavLst>
                                    </p:anim>
                                    <p:animEffect transition="in" filter="fade">
                                      <p:cBhvr>
                                        <p:cTn id="52" dur="500"/>
                                        <p:tgtEl>
                                          <p:spTgt spid="3">
                                            <p:txEl>
                                              <p:pRg st="7" end="7"/>
                                            </p:txEl>
                                          </p:spTgt>
                                        </p:tgtEl>
                                      </p:cBhvr>
                                    </p:animEffect>
                                  </p:childTnLst>
                                </p:cTn>
                              </p:par>
                              <p:par>
                                <p:cTn id="53" presetID="49" presetClass="entr" presetSubtype="0" decel="100000"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p:cTn id="55"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6" dur="500" fill="hold"/>
                                        <p:tgtEl>
                                          <p:spTgt spid="3">
                                            <p:txEl>
                                              <p:pRg st="8" end="8"/>
                                            </p:txEl>
                                          </p:spTgt>
                                        </p:tgtEl>
                                        <p:attrNameLst>
                                          <p:attrName>ppt_h</p:attrName>
                                        </p:attrNameLst>
                                      </p:cBhvr>
                                      <p:tavLst>
                                        <p:tav tm="0">
                                          <p:val>
                                            <p:fltVal val="0"/>
                                          </p:val>
                                        </p:tav>
                                        <p:tav tm="100000">
                                          <p:val>
                                            <p:strVal val="#ppt_h"/>
                                          </p:val>
                                        </p:tav>
                                      </p:tavLst>
                                    </p:anim>
                                    <p:anim calcmode="lin" valueType="num">
                                      <p:cBhvr>
                                        <p:cTn id="57" dur="500" fill="hold"/>
                                        <p:tgtEl>
                                          <p:spTgt spid="3">
                                            <p:txEl>
                                              <p:pRg st="8" end="8"/>
                                            </p:txEl>
                                          </p:spTgt>
                                        </p:tgtEl>
                                        <p:attrNameLst>
                                          <p:attrName>style.rotation</p:attrName>
                                        </p:attrNameLst>
                                      </p:cBhvr>
                                      <p:tavLst>
                                        <p:tav tm="0">
                                          <p:val>
                                            <p:fltVal val="360"/>
                                          </p:val>
                                        </p:tav>
                                        <p:tav tm="100000">
                                          <p:val>
                                            <p:fltVal val="0"/>
                                          </p:val>
                                        </p:tav>
                                      </p:tavLst>
                                    </p:anim>
                                    <p:animEffect transition="in" filter="fade">
                                      <p:cBhvr>
                                        <p:cTn id="5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IN" b="1" dirty="0" smtClean="0"/>
              <a:t>Why We Need Electricity?</a:t>
            </a:r>
            <a:endParaRPr lang="en-IN" b="1" dirty="0"/>
          </a:p>
        </p:txBody>
      </p:sp>
      <p:sp>
        <p:nvSpPr>
          <p:cNvPr id="3" name="Content Placeholder 2"/>
          <p:cNvSpPr>
            <a:spLocks noGrp="1"/>
          </p:cNvSpPr>
          <p:nvPr>
            <p:ph idx="1"/>
          </p:nvPr>
        </p:nvSpPr>
        <p:spPr>
          <a:xfrm>
            <a:off x="772886" y="1655810"/>
            <a:ext cx="10515600" cy="4351338"/>
          </a:xfrm>
        </p:spPr>
        <p:txBody>
          <a:bodyPr>
            <a:noAutofit/>
          </a:bodyPr>
          <a:lstStyle/>
          <a:p>
            <a:pPr marL="342900" indent="-342900" algn="just"/>
            <a:r>
              <a:rPr lang="en-US" b="1" dirty="0" smtClean="0"/>
              <a:t>Electricity</a:t>
            </a:r>
            <a:r>
              <a:rPr lang="en-US" dirty="0" smtClean="0"/>
              <a:t> is the most versatile and easily controlled form of energy. At the point of use it is practically loss-free and essentially non-polluting. </a:t>
            </a:r>
          </a:p>
          <a:p>
            <a:pPr marL="342900" indent="-342900" algn="just"/>
            <a:r>
              <a:rPr lang="en-US" b="1" dirty="0" smtClean="0"/>
              <a:t>Electricity</a:t>
            </a:r>
            <a:r>
              <a:rPr lang="en-US" dirty="0" smtClean="0"/>
              <a:t> is weightless, easier to transport and distribute, and it represents the most efficient way of consuming energy.</a:t>
            </a:r>
          </a:p>
          <a:p>
            <a:pPr marL="342900" indent="-342900" algn="just"/>
            <a:r>
              <a:rPr lang="en-US" b="1" dirty="0" smtClean="0"/>
              <a:t>Electricity</a:t>
            </a:r>
            <a:r>
              <a:rPr lang="en-US" dirty="0" smtClean="0"/>
              <a:t> is needed to turn computers, refrigerators, televisions and all other electrical objects to work.</a:t>
            </a:r>
          </a:p>
          <a:p>
            <a:pPr marL="342900" indent="-342900" algn="just"/>
            <a:r>
              <a:rPr lang="en-US" b="1" dirty="0" smtClean="0"/>
              <a:t>Electricity</a:t>
            </a:r>
            <a:r>
              <a:rPr lang="en-US" dirty="0" smtClean="0"/>
              <a:t> is also further required to operate electrical vehicles.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xmlns="" val="604911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Basic Electrical Elements</a:t>
            </a:r>
            <a:endParaRPr lang="en-US" b="1" dirty="0"/>
          </a:p>
        </p:txBody>
      </p:sp>
      <p:sp>
        <p:nvSpPr>
          <p:cNvPr id="3" name="Content Placeholder 2"/>
          <p:cNvSpPr>
            <a:spLocks noGrp="1"/>
          </p:cNvSpPr>
          <p:nvPr>
            <p:ph idx="1"/>
          </p:nvPr>
        </p:nvSpPr>
        <p:spPr>
          <a:xfrm>
            <a:off x="838200" y="1590494"/>
            <a:ext cx="10515600" cy="4351338"/>
          </a:xfrm>
        </p:spPr>
        <p:txBody>
          <a:bodyPr>
            <a:normAutofit/>
          </a:bodyPr>
          <a:lstStyle/>
          <a:p>
            <a:pPr algn="just"/>
            <a:r>
              <a:rPr lang="en-US" b="1" dirty="0" smtClean="0"/>
              <a:t>Resistance: </a:t>
            </a:r>
            <a:r>
              <a:rPr lang="en-US" dirty="0" smtClean="0"/>
              <a:t>Resistance is a measure of the opposition to current flow in an electrical circuit. Resistance is measured in ohms. </a:t>
            </a:r>
          </a:p>
          <a:p>
            <a:pPr algn="just"/>
            <a:r>
              <a:rPr lang="en-US" dirty="0" smtClean="0"/>
              <a:t>Resistance is the opposition that a substance offers to the flow of electric current. </a:t>
            </a:r>
          </a:p>
          <a:p>
            <a:pPr algn="just"/>
            <a:r>
              <a:rPr lang="en-US" dirty="0" smtClean="0"/>
              <a:t>When an electric current of one ampere passes through a component across which a potential difference (voltage) of one volt exists, then the resistance of that component is one ohm.</a:t>
            </a:r>
          </a:p>
          <a:p>
            <a:pPr algn="just">
              <a:buNone/>
            </a:pPr>
            <a:endParaRPr lang="en-US" sz="2200" dirty="0" smtClean="0"/>
          </a:p>
          <a:p>
            <a:endParaRPr lang="en-US"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128002" name="AutoShape 2" descr="Is the symbol of resistance and resistor the same? - Qu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8004" name="AutoShape 4" descr="Is the symbol of resistance and resistor the same? - Qu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72386" name="Picture 2" descr="File:Resistor symbol America.svg - Wikimedia Commons"/>
          <p:cNvPicPr>
            <a:picLocks noChangeAspect="1" noChangeArrowheads="1"/>
          </p:cNvPicPr>
          <p:nvPr/>
        </p:nvPicPr>
        <p:blipFill>
          <a:blip r:embed="rId2" cstate="print"/>
          <a:srcRect/>
          <a:stretch>
            <a:fillRect/>
          </a:stretch>
        </p:blipFill>
        <p:spPr bwMode="auto">
          <a:xfrm>
            <a:off x="4176272" y="4664076"/>
            <a:ext cx="2959221" cy="11097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2351312" y="6309365"/>
            <a:ext cx="6922151" cy="369332"/>
          </a:xfrm>
          <a:prstGeom prst="rect">
            <a:avLst/>
          </a:prstGeom>
          <a:noFill/>
        </p:spPr>
        <p:txBody>
          <a:bodyPr wrap="none" rtlCol="0">
            <a:spAutoFit/>
          </a:bodyPr>
          <a:lstStyle/>
          <a:p>
            <a:r>
              <a:rPr lang="en-US" dirty="0" smtClean="0">
                <a:hlinkClick r:id="rId3"/>
              </a:rPr>
              <a:t>https://commons.wikimedia.org/wiki/File:Resistor_symbol_America.svg</a:t>
            </a:r>
            <a:endParaRPr lang="en-US" dirty="0"/>
          </a:p>
        </p:txBody>
      </p:sp>
      <p:sp>
        <p:nvSpPr>
          <p:cNvPr id="11" name="TextBox 10"/>
          <p:cNvSpPr txBox="1"/>
          <p:nvPr/>
        </p:nvSpPr>
        <p:spPr>
          <a:xfrm>
            <a:off x="4898571" y="5969725"/>
            <a:ext cx="1675074" cy="369332"/>
          </a:xfrm>
          <a:prstGeom prst="rect">
            <a:avLst/>
          </a:prstGeom>
          <a:noFill/>
        </p:spPr>
        <p:txBody>
          <a:bodyPr wrap="none" rtlCol="0">
            <a:spAutoFit/>
          </a:bodyPr>
          <a:lstStyle/>
          <a:p>
            <a:r>
              <a:rPr lang="en-US" dirty="0" smtClean="0"/>
              <a:t>Fig.1  resistance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Basic Electrical Elements</a:t>
            </a:r>
            <a:endParaRPr lang="en-US" b="1" dirty="0"/>
          </a:p>
        </p:txBody>
      </p:sp>
      <p:sp>
        <p:nvSpPr>
          <p:cNvPr id="3" name="Content Placeholder 2"/>
          <p:cNvSpPr>
            <a:spLocks noGrp="1"/>
          </p:cNvSpPr>
          <p:nvPr>
            <p:ph idx="1"/>
          </p:nvPr>
        </p:nvSpPr>
        <p:spPr>
          <a:xfrm>
            <a:off x="838200" y="1616619"/>
            <a:ext cx="10515600" cy="4351338"/>
          </a:xfrm>
        </p:spPr>
        <p:txBody>
          <a:bodyPr>
            <a:normAutofit/>
          </a:bodyPr>
          <a:lstStyle/>
          <a:p>
            <a:pPr algn="just"/>
            <a:r>
              <a:rPr lang="en-US" b="1" dirty="0" smtClean="0"/>
              <a:t>Inductance: </a:t>
            </a:r>
            <a:r>
              <a:rPr lang="en-US" dirty="0" smtClean="0"/>
              <a:t>An </a:t>
            </a:r>
            <a:r>
              <a:rPr lang="en-US" b="1" dirty="0" smtClean="0"/>
              <a:t>inductor</a:t>
            </a:r>
            <a:r>
              <a:rPr lang="en-US" dirty="0" smtClean="0"/>
              <a:t> is an energy storage device which stores energy in form of magnetic field and its property is called inductance. It is measured in </a:t>
            </a:r>
            <a:r>
              <a:rPr lang="en-US" b="1" dirty="0" err="1" smtClean="0"/>
              <a:t>henry</a:t>
            </a:r>
            <a:r>
              <a:rPr lang="en-US" dirty="0" smtClean="0"/>
              <a:t>.</a:t>
            </a:r>
          </a:p>
          <a:p>
            <a:pPr algn="just"/>
            <a:r>
              <a:rPr lang="en-US" dirty="0" smtClean="0"/>
              <a:t>A current generated in a conductor by a changing magnetic field is proportional to the rate of change of the magnetic field. </a:t>
            </a:r>
          </a:p>
          <a:p>
            <a:pPr algn="just"/>
            <a:r>
              <a:rPr lang="en-US" dirty="0" smtClean="0"/>
              <a:t>This effect is called INDUCTANCE and is given the symbol L.</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239617" name="Picture 1"/>
          <p:cNvPicPr>
            <a:picLocks noChangeAspect="1" noChangeArrowheads="1"/>
          </p:cNvPicPr>
          <p:nvPr/>
        </p:nvPicPr>
        <p:blipFill>
          <a:blip r:embed="rId2" cstate="print"/>
          <a:srcRect/>
          <a:stretch>
            <a:fillRect/>
          </a:stretch>
        </p:blipFill>
        <p:spPr bwMode="auto">
          <a:xfrm>
            <a:off x="4454707" y="4499202"/>
            <a:ext cx="2838450" cy="733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306286" y="5930537"/>
            <a:ext cx="9870651" cy="369332"/>
          </a:xfrm>
          <a:prstGeom prst="rect">
            <a:avLst/>
          </a:prstGeom>
          <a:noFill/>
        </p:spPr>
        <p:txBody>
          <a:bodyPr wrap="none" rtlCol="0">
            <a:spAutoFit/>
          </a:bodyPr>
          <a:lstStyle/>
          <a:p>
            <a:r>
              <a:rPr lang="en-US" dirty="0" smtClean="0">
                <a:hlinkClick r:id="rId3"/>
              </a:rPr>
              <a:t>https://www.electronics-notes.com/articles/basic_concepts/inductance/inductance-basics-tutorial.php</a:t>
            </a:r>
            <a:endParaRPr lang="en-US" dirty="0"/>
          </a:p>
        </p:txBody>
      </p:sp>
      <p:sp>
        <p:nvSpPr>
          <p:cNvPr id="7" name="TextBox 6"/>
          <p:cNvSpPr txBox="1"/>
          <p:nvPr/>
        </p:nvSpPr>
        <p:spPr>
          <a:xfrm>
            <a:off x="4976949" y="5525589"/>
            <a:ext cx="1715919" cy="369332"/>
          </a:xfrm>
          <a:prstGeom prst="rect">
            <a:avLst/>
          </a:prstGeom>
          <a:noFill/>
        </p:spPr>
        <p:txBody>
          <a:bodyPr wrap="none" rtlCol="0">
            <a:spAutoFit/>
          </a:bodyPr>
          <a:lstStyle/>
          <a:p>
            <a:r>
              <a:rPr lang="en-US" dirty="0" smtClean="0"/>
              <a:t>Fig.2 inductance</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0E2DCEFA-CE10-41FF-AD08-D8937F9F8661}"/>
  <p:tag name="ISPRING_RESOURCE_FOLDER" val="D:\BEEE 2021 ODD SEM\Theory\UNIT-1\PPTS\Lecture 1\"/>
  <p:tag name="ISPRING_PRESENTATION_PATH" val="D:\BEEE 2021 ODD SEM\Theory\UNIT-1\PPTS\Lecture 1.pptx"/>
  <p:tag name="ISPRING_PROJECT_VERSION" val="9.32"/>
  <p:tag name="ISPRING_PROJECT_FOLDER_UPDATED"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2196</TotalTime>
  <Words>1941</Words>
  <Application>Microsoft Office PowerPoint</Application>
  <PresentationFormat>Custom</PresentationFormat>
  <Paragraphs>426</Paragraphs>
  <Slides>44</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44</vt:i4>
      </vt:variant>
    </vt:vector>
  </HeadingPairs>
  <TitlesOfParts>
    <vt:vector size="47" baseType="lpstr">
      <vt:lpstr>1_Office Theme</vt:lpstr>
      <vt:lpstr>Contents Slide Master</vt:lpstr>
      <vt:lpstr>CorelDRAW</vt:lpstr>
      <vt:lpstr>Slide 1</vt:lpstr>
      <vt:lpstr>Lecture Objectives</vt:lpstr>
      <vt:lpstr>Course Objectives</vt:lpstr>
      <vt:lpstr>Course Outcomes</vt:lpstr>
      <vt:lpstr>Importance of Basic Electrical &amp; Electronics Engineering   </vt:lpstr>
      <vt:lpstr>Content   </vt:lpstr>
      <vt:lpstr>Why We Need Electricity?</vt:lpstr>
      <vt:lpstr>Basic Electrical Elements</vt:lpstr>
      <vt:lpstr>Basic Electrical Elements</vt:lpstr>
      <vt:lpstr>Basic Electrical Elements</vt:lpstr>
      <vt:lpstr>Basic Electrical Elements</vt:lpstr>
      <vt:lpstr>Basic Electrical Elements</vt:lpstr>
      <vt:lpstr>Basic Electrical Elements</vt:lpstr>
      <vt:lpstr>Types of Elements</vt:lpstr>
      <vt:lpstr>Definitions of Elements</vt:lpstr>
      <vt:lpstr>Definitions of Elements</vt:lpstr>
      <vt:lpstr>Definitions of Elements</vt:lpstr>
      <vt:lpstr>Types of Supply</vt:lpstr>
      <vt:lpstr>Types of Supply</vt:lpstr>
      <vt:lpstr>Difference Between AC and DC Supply</vt:lpstr>
      <vt:lpstr>Difference Between AC and DC Supply</vt:lpstr>
      <vt:lpstr>Types of Sources</vt:lpstr>
      <vt:lpstr>Voltage Source</vt:lpstr>
      <vt:lpstr>Current Source</vt:lpstr>
      <vt:lpstr>Ideal and Practical Voltage Source</vt:lpstr>
      <vt:lpstr>Ideal and Practical Current Source</vt:lpstr>
      <vt:lpstr>Dependent Source</vt:lpstr>
      <vt:lpstr>Independent Source</vt:lpstr>
      <vt:lpstr>Applications of AC Supply</vt:lpstr>
      <vt:lpstr>Applications of DC Supply</vt:lpstr>
      <vt:lpstr>Advantages of AC Circuit Over DC Circuit</vt:lpstr>
      <vt:lpstr>Ohm’s Law</vt:lpstr>
      <vt:lpstr>Ohm’s Law</vt:lpstr>
      <vt:lpstr>Ohm’s Law</vt:lpstr>
      <vt:lpstr>Ohm’s Law</vt:lpstr>
      <vt:lpstr>Limitations of Ohm’s Law</vt:lpstr>
      <vt:lpstr>Summary</vt:lpstr>
      <vt:lpstr>Frequently Asked Questions</vt:lpstr>
      <vt:lpstr>Practice Questions</vt:lpstr>
      <vt:lpstr>LEARNING OUTCOMES </vt:lpstr>
      <vt:lpstr>Course Outcome to Program Outcome Relationship</vt:lpstr>
      <vt:lpstr>Assessment Pattern</vt:lpstr>
      <vt:lpstr>References</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user</cp:lastModifiedBy>
  <cp:revision>202</cp:revision>
  <dcterms:created xsi:type="dcterms:W3CDTF">2019-01-09T10:33:58Z</dcterms:created>
  <dcterms:modified xsi:type="dcterms:W3CDTF">2021-07-22T06:46:25Z</dcterms:modified>
</cp:coreProperties>
</file>