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theme/theme4.xml" ContentType="application/vnd.openxmlformats-officedocument.theme+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Default Extension="jpeg" ContentType="image/jpeg"/>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Default Extension="wdp" ContentType="image/vnd.ms-photo"/>
  <Override PartName="/ppt/slideLayouts/slideLayout10.xml" ContentType="application/vnd.openxmlformats-officedocument.presentationml.slideLayout+xml"/>
  <Default Extension="vml" ContentType="application/vnd.openxmlformats-officedocument.vmlDrawi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 id="2147483686" r:id="rId2"/>
  </p:sldMasterIdLst>
  <p:notesMasterIdLst>
    <p:notesMasterId r:id="rId37"/>
  </p:notesMasterIdLst>
  <p:handoutMasterIdLst>
    <p:handoutMasterId r:id="rId38"/>
  </p:handoutMasterIdLst>
  <p:sldIdLst>
    <p:sldId id="387" r:id="rId3"/>
    <p:sldId id="401" r:id="rId4"/>
    <p:sldId id="404" r:id="rId5"/>
    <p:sldId id="405" r:id="rId6"/>
    <p:sldId id="402" r:id="rId7"/>
    <p:sldId id="326" r:id="rId8"/>
    <p:sldId id="327" r:id="rId9"/>
    <p:sldId id="380" r:id="rId10"/>
    <p:sldId id="368" r:id="rId11"/>
    <p:sldId id="369" r:id="rId12"/>
    <p:sldId id="370" r:id="rId13"/>
    <p:sldId id="371" r:id="rId14"/>
    <p:sldId id="372" r:id="rId15"/>
    <p:sldId id="373" r:id="rId16"/>
    <p:sldId id="375" r:id="rId17"/>
    <p:sldId id="376" r:id="rId18"/>
    <p:sldId id="388" r:id="rId19"/>
    <p:sldId id="377" r:id="rId20"/>
    <p:sldId id="378" r:id="rId21"/>
    <p:sldId id="379" r:id="rId22"/>
    <p:sldId id="382" r:id="rId23"/>
    <p:sldId id="383" r:id="rId24"/>
    <p:sldId id="384" r:id="rId25"/>
    <p:sldId id="385" r:id="rId26"/>
    <p:sldId id="403" r:id="rId27"/>
    <p:sldId id="399" r:id="rId28"/>
    <p:sldId id="389" r:id="rId29"/>
    <p:sldId id="393" r:id="rId30"/>
    <p:sldId id="397" r:id="rId31"/>
    <p:sldId id="394" r:id="rId32"/>
    <p:sldId id="406" r:id="rId33"/>
    <p:sldId id="400" r:id="rId34"/>
    <p:sldId id="386" r:id="rId35"/>
    <p:sldId id="398"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ED8137"/>
    <a:srgbClr val="BC8F00"/>
    <a:srgbClr val="860000"/>
    <a:srgbClr val="00B0F0"/>
    <a:srgbClr val="1B3F5B"/>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15" autoAdjust="0"/>
    <p:restoredTop sz="94660" autoAdjust="0"/>
  </p:normalViewPr>
  <p:slideViewPr>
    <p:cSldViewPr snapToGrid="0">
      <p:cViewPr varScale="1">
        <p:scale>
          <a:sx n="73" d="100"/>
          <a:sy n="73" d="100"/>
        </p:scale>
        <p:origin x="-600" y="-10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CDA8E9-9948-4BC7-A1DE-415AE6D34228}" type="datetimeFigureOut">
              <a:rPr lang="en-US" smtClean="0"/>
              <a:pPr/>
              <a:t>7/14/2021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B5F544-A886-482E-AF73-1D6364AAC657}" type="slidenum">
              <a:rPr lang="en-US" smtClean="0"/>
              <a:pPr/>
              <a:t>‹#›</a:t>
            </a:fld>
            <a:endParaRPr lang="en-US"/>
          </a:p>
        </p:txBody>
      </p:sp>
    </p:spTree>
    <p:extLst>
      <p:ext uri="{BB962C8B-B14F-4D97-AF65-F5344CB8AC3E}">
        <p14:creationId xmlns="" xmlns:p14="http://schemas.microsoft.com/office/powerpoint/2010/main" val="225191961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A4AE53-78AB-4E30-A376-70F5FA87A326}" type="datetimeFigureOut">
              <a:rPr lang="en-US" smtClean="0"/>
              <a:pPr/>
              <a:t>7/14/2021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732FBC-CC67-4B17-8935-02F23E3364AC}" type="slidenum">
              <a:rPr lang="en-US" smtClean="0"/>
              <a:pPr/>
              <a:t>‹#›</a:t>
            </a:fld>
            <a:endParaRPr lang="en-US"/>
          </a:p>
        </p:txBody>
      </p:sp>
    </p:spTree>
    <p:extLst>
      <p:ext uri="{BB962C8B-B14F-4D97-AF65-F5344CB8AC3E}">
        <p14:creationId xmlns="" xmlns:p14="http://schemas.microsoft.com/office/powerpoint/2010/main" val="254055582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 xmlns:p14="http://schemas.microsoft.com/office/powerpoint/2010/main" val="372219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 xmlns:p14="http://schemas.microsoft.com/office/powerpoint/2010/main" val="4050815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 xmlns:p14="http://schemas.microsoft.com/office/powerpoint/2010/main" val="21344941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 xmlns:p14="http://schemas.microsoft.com/office/powerpoint/2010/main" val="3974081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7FB3ACE-D620-4EC3-88A7-3E317E64F19F}" type="datetimeFigureOut">
              <a:rPr lang="en-US" smtClean="0">
                <a:solidFill>
                  <a:prstClr val="black">
                    <a:tint val="75000"/>
                  </a:prstClr>
                </a:solidFill>
              </a:rPr>
              <a:pPr/>
              <a:t>7/14/2021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C9A48AB-23F1-45F1-98E5-D2CDC7A5261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xmlns="" val="21068353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25330204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 xmlns:p14="http://schemas.microsoft.com/office/powerpoint/2010/main" val="270909644"/>
      </p:ext>
    </p:extLst>
  </p:cSld>
  <p:clrMapOvr>
    <a:masterClrMapping/>
  </p:clrMapOvr>
  <p:extLst mod="1">
    <p:ext uri="{DCECCB84-F9BA-43D5-87BE-67443E8EF086}">
      <p15:sldGuideLst xmlns:p15="http://schemas.microsoft.com/office/powerpoint/2012/main" xmlns="">
        <p15:guide id="1" orient="horz" pos="1620">
          <p15:clr>
            <a:srgbClr val="FBAE40"/>
          </p15:clr>
        </p15:guide>
        <p15:guide id="2" pos="288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 xmlns:p14="http://schemas.microsoft.com/office/powerpoint/2010/main" val="3227159557"/>
      </p:ext>
    </p:extLst>
  </p:cSld>
  <p:clrMapOvr>
    <a:masterClrMapping/>
  </p:clrMapOvr>
  <p:extLst mod="1">
    <p:ext uri="{DCECCB84-F9BA-43D5-87BE-67443E8EF086}">
      <p15:sldGuideLst xmlns:p15="http://schemas.microsoft.com/office/powerpoint/2012/main" xmlns="">
        <p15:guide id="1" orient="horz" pos="1620">
          <p15:clr>
            <a:srgbClr val="FBAE40"/>
          </p15:clr>
        </p15:guide>
        <p15:guide id="2" pos="288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735627" y="164638"/>
            <a:ext cx="9456373" cy="768085"/>
          </a:xfrm>
          <a:prstGeom prst="rect">
            <a:avLst/>
          </a:prstGeom>
        </p:spPr>
        <p:txBody>
          <a:bodyPr anchor="ctr"/>
          <a:lstStyle>
            <a:lvl1pPr marL="0" indent="0" algn="l">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735627" y="932723"/>
            <a:ext cx="9456373" cy="384043"/>
          </a:xfrm>
          <a:prstGeom prst="rect">
            <a:avLst/>
          </a:prstGeom>
        </p:spPr>
        <p:txBody>
          <a:bodyPr anchor="ctr"/>
          <a:lstStyle>
            <a:lvl1pPr marL="0" indent="0" algn="l">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1"/>
            <a:ext cx="2543605" cy="68641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 xmlns:p14="http://schemas.microsoft.com/office/powerpoint/2010/main" val="3804378142"/>
      </p:ext>
    </p:extLst>
  </p:cSld>
  <p:clrMapOvr>
    <a:masterClrMapping/>
  </p:clrMapOvr>
  <p:extLst mod="1">
    <p:ext uri="{DCECCB84-F9BA-43D5-87BE-67443E8EF086}">
      <p15:sldGuideLst xmlns:p15="http://schemas.microsoft.com/office/powerpoint/2012/main" xmlns="">
        <p15:guide id="1" orient="horz" pos="1620">
          <p15:clr>
            <a:srgbClr val="FBAE40"/>
          </p15:clr>
        </p15:guide>
        <p15:guide id="2" pos="288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0" y="2276872"/>
            <a:ext cx="12192000" cy="24002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3" name="Isosceles Triangle 2"/>
          <p:cNvSpPr/>
          <p:nvPr userDrawn="1"/>
        </p:nvSpPr>
        <p:spPr>
          <a:xfrm rot="10800000">
            <a:off x="158339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2" name="Isosceles Triangle 11"/>
          <p:cNvSpPr/>
          <p:nvPr userDrawn="1"/>
        </p:nvSpPr>
        <p:spPr>
          <a:xfrm rot="10800000">
            <a:off x="446371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3" name="Isosceles Triangle 12"/>
          <p:cNvSpPr/>
          <p:nvPr userDrawn="1"/>
        </p:nvSpPr>
        <p:spPr>
          <a:xfrm rot="10800000">
            <a:off x="734403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4" name="Isosceles Triangle 13"/>
          <p:cNvSpPr/>
          <p:nvPr userDrawn="1"/>
        </p:nvSpPr>
        <p:spPr>
          <a:xfrm rot="10800000">
            <a:off x="10224348"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5" name="Rectangle 14"/>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6" name="Rectangle 15"/>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Picture Placeholder 2"/>
          <p:cNvSpPr>
            <a:spLocks noGrp="1"/>
          </p:cNvSpPr>
          <p:nvPr>
            <p:ph type="pic" idx="1" hasCustomPrompt="1"/>
          </p:nvPr>
        </p:nvSpPr>
        <p:spPr>
          <a:xfrm>
            <a:off x="815413"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2" hasCustomPrompt="1"/>
          </p:nvPr>
        </p:nvSpPr>
        <p:spPr>
          <a:xfrm>
            <a:off x="3695732"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3" hasCustomPrompt="1"/>
          </p:nvPr>
        </p:nvSpPr>
        <p:spPr>
          <a:xfrm>
            <a:off x="6576051"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4" hasCustomPrompt="1"/>
          </p:nvPr>
        </p:nvSpPr>
        <p:spPr>
          <a:xfrm>
            <a:off x="9456369"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 xmlns:p14="http://schemas.microsoft.com/office/powerpoint/2010/main" val="277721753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2" name="Rectangle 1"/>
          <p:cNvSpPr/>
          <p:nvPr userDrawn="1"/>
        </p:nvSpPr>
        <p:spPr>
          <a:xfrm>
            <a:off x="5231904" y="2276872"/>
            <a:ext cx="5711957" cy="39364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black">
                  <a:lumMod val="75000"/>
                  <a:lumOff val="25000"/>
                </a:prstClr>
              </a:solidFill>
            </a:endParaRPr>
          </a:p>
        </p:txBody>
      </p:sp>
      <p:sp>
        <p:nvSpPr>
          <p:cNvPr id="7" name="Picture Placeholder 2"/>
          <p:cNvSpPr>
            <a:spLocks noGrp="1"/>
          </p:cNvSpPr>
          <p:nvPr>
            <p:ph type="pic" idx="1" hasCustomPrompt="1"/>
          </p:nvPr>
        </p:nvSpPr>
        <p:spPr>
          <a:xfrm>
            <a:off x="1103445" y="1412776"/>
            <a:ext cx="4560000" cy="369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 xmlns:p14="http://schemas.microsoft.com/office/powerpoint/2010/main" val="5620052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 xmlns:p14="http://schemas.microsoft.com/office/powerpoint/2010/main" val="14513695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7" name="Picture Placeholder 2"/>
          <p:cNvSpPr>
            <a:spLocks noGrp="1"/>
          </p:cNvSpPr>
          <p:nvPr>
            <p:ph type="pic" idx="1" hasCustomPrompt="1"/>
          </p:nvPr>
        </p:nvSpPr>
        <p:spPr>
          <a:xfrm>
            <a:off x="0" y="990600"/>
            <a:ext cx="3887755" cy="58674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079776" y="0"/>
            <a:ext cx="8112224" cy="362102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 xmlns:p14="http://schemas.microsoft.com/office/powerpoint/2010/main" val="15957474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9" name="Picture Placeholder 2"/>
          <p:cNvSpPr>
            <a:spLocks noGrp="1"/>
          </p:cNvSpPr>
          <p:nvPr>
            <p:ph type="pic" idx="1" hasCustomPrompt="1"/>
          </p:nvPr>
        </p:nvSpPr>
        <p:spPr>
          <a:xfrm>
            <a:off x="0" y="1013496"/>
            <a:ext cx="3887755" cy="356763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2" name="Picture Placeholder 2"/>
          <p:cNvSpPr>
            <a:spLocks noGrp="1"/>
          </p:cNvSpPr>
          <p:nvPr>
            <p:ph type="pic" idx="10" hasCustomPrompt="1"/>
          </p:nvPr>
        </p:nvSpPr>
        <p:spPr>
          <a:xfrm>
            <a:off x="8304245" y="0"/>
            <a:ext cx="3887755" cy="45811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3" name="Picture Placeholder 2"/>
          <p:cNvSpPr>
            <a:spLocks noGrp="1"/>
          </p:cNvSpPr>
          <p:nvPr>
            <p:ph type="pic" idx="11" hasCustomPrompt="1"/>
          </p:nvPr>
        </p:nvSpPr>
        <p:spPr>
          <a:xfrm>
            <a:off x="0" y="4773149"/>
            <a:ext cx="6096000" cy="208485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 xmlns:p14="http://schemas.microsoft.com/office/powerpoint/2010/main" val="394759519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595027" y="4101331"/>
            <a:ext cx="2400000" cy="23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2" name="Rectangle 11"/>
          <p:cNvSpPr/>
          <p:nvPr userDrawn="1"/>
        </p:nvSpPr>
        <p:spPr>
          <a:xfrm>
            <a:off x="9196973" y="1700808"/>
            <a:ext cx="2400000" cy="23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3" name="Picture Placeholder 2"/>
          <p:cNvSpPr>
            <a:spLocks noGrp="1"/>
          </p:cNvSpPr>
          <p:nvPr>
            <p:ph type="pic" idx="12" hasCustomPrompt="1"/>
          </p:nvPr>
        </p:nvSpPr>
        <p:spPr>
          <a:xfrm>
            <a:off x="595027" y="1700808"/>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3" hasCustomPrompt="1"/>
          </p:nvPr>
        </p:nvSpPr>
        <p:spPr>
          <a:xfrm>
            <a:off x="9196973" y="4101331"/>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4" hasCustomPrompt="1"/>
          </p:nvPr>
        </p:nvSpPr>
        <p:spPr>
          <a:xfrm>
            <a:off x="3119669" y="4101331"/>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Picture Placeholder 2"/>
          <p:cNvSpPr>
            <a:spLocks noGrp="1"/>
          </p:cNvSpPr>
          <p:nvPr>
            <p:ph type="pic" idx="15" hasCustomPrompt="1"/>
          </p:nvPr>
        </p:nvSpPr>
        <p:spPr>
          <a:xfrm>
            <a:off x="3119669" y="1700808"/>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 xmlns:p14="http://schemas.microsoft.com/office/powerpoint/2010/main" val="427835944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16" name="Picture Placeholder 2"/>
          <p:cNvSpPr>
            <a:spLocks noGrp="1"/>
          </p:cNvSpPr>
          <p:nvPr>
            <p:ph type="pic" idx="12" hasCustomPrompt="1"/>
          </p:nvPr>
        </p:nvSpPr>
        <p:spPr>
          <a:xfrm>
            <a:off x="709650" y="480055"/>
            <a:ext cx="4224469" cy="419708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7" name="Picture Placeholder 2"/>
          <p:cNvSpPr>
            <a:spLocks noGrp="1"/>
          </p:cNvSpPr>
          <p:nvPr>
            <p:ph type="pic" idx="13" hasCustomPrompt="1"/>
          </p:nvPr>
        </p:nvSpPr>
        <p:spPr>
          <a:xfrm>
            <a:off x="5126140" y="480056"/>
            <a:ext cx="6336704" cy="229610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4" hasCustomPrompt="1"/>
          </p:nvPr>
        </p:nvSpPr>
        <p:spPr>
          <a:xfrm>
            <a:off x="5126140"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6" hasCustomPrompt="1"/>
          </p:nvPr>
        </p:nvSpPr>
        <p:spPr>
          <a:xfrm>
            <a:off x="7310492"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7" hasCustomPrompt="1"/>
          </p:nvPr>
        </p:nvSpPr>
        <p:spPr>
          <a:xfrm>
            <a:off x="9494844"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 xmlns:p14="http://schemas.microsoft.com/office/powerpoint/2010/main" val="270230215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그림 1"/>
          <p:cNvPicPr>
            <a:picLocks noChangeAspect="1"/>
          </p:cNvPicPr>
          <p:nvPr userDrawn="1"/>
        </p:nvPicPr>
        <p:blipFill>
          <a:blip r:embed="rId2" cstate="print">
            <a:extLst>
              <a:ext uri="{28A0092B-C50C-407E-A947-70E740481C1C}">
                <a14:useLocalDpi xmlns="" xmlns:a14="http://schemas.microsoft.com/office/drawing/2010/main" val="0"/>
              </a:ext>
            </a:extLst>
          </a:blip>
          <a:stretch>
            <a:fillRect/>
          </a:stretch>
        </p:blipFill>
        <p:spPr>
          <a:xfrm>
            <a:off x="4546767" y="2276873"/>
            <a:ext cx="7238124" cy="3966041"/>
          </a:xfrm>
          <a:prstGeom prst="rect">
            <a:avLst/>
          </a:prstGeom>
        </p:spPr>
      </p:pic>
      <p:sp>
        <p:nvSpPr>
          <p:cNvPr id="7" name="Picture Placeholder 2"/>
          <p:cNvSpPr>
            <a:spLocks noGrp="1"/>
          </p:cNvSpPr>
          <p:nvPr>
            <p:ph type="pic" idx="1" hasCustomPrompt="1"/>
          </p:nvPr>
        </p:nvSpPr>
        <p:spPr>
          <a:xfrm>
            <a:off x="5705875" y="2485912"/>
            <a:ext cx="4832891" cy="312423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Rectangle 7"/>
          <p:cNvSpPr/>
          <p:nvPr userDrawn="1"/>
        </p:nvSpPr>
        <p:spPr>
          <a:xfrm>
            <a:off x="4037371" y="1"/>
            <a:ext cx="4128459" cy="60959"/>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9" name="Rectangle 8"/>
          <p:cNvSpPr/>
          <p:nvPr userDrawn="1"/>
        </p:nvSpPr>
        <p:spPr>
          <a:xfrm>
            <a:off x="0" y="6753308"/>
            <a:ext cx="12192000" cy="110875"/>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 xmlns:p14="http://schemas.microsoft.com/office/powerpoint/2010/main" val="221804153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4" descr="D:\Fullppt\005-PNG이미지\모니터.png"/>
          <p:cNvPicPr>
            <a:picLocks noChangeAspect="1" noChangeArrowheads="1"/>
          </p:cNvPicPr>
          <p:nvPr userDrawn="1"/>
        </p:nvPicPr>
        <p:blipFill>
          <a:blip r:embed="rId2" cstate="print">
            <a:extLst>
              <a:ext uri="{28A0092B-C50C-407E-A947-70E740481C1C}">
                <a14:useLocalDpi xmlns="" xmlns:a14="http://schemas.microsoft.com/office/drawing/2010/main" val="0"/>
              </a:ext>
            </a:extLst>
          </a:blip>
          <a:srcRect/>
          <a:stretch>
            <a:fillRect/>
          </a:stretch>
        </p:blipFill>
        <p:spPr bwMode="auto">
          <a:xfrm>
            <a:off x="776400" y="1815747"/>
            <a:ext cx="3360373" cy="3350541"/>
          </a:xfrm>
          <a:prstGeom prst="rect">
            <a:avLst/>
          </a:prstGeom>
          <a:noFill/>
          <a:extLst>
            <a:ext uri="{909E8E84-426E-40DD-AFC4-6F175D3DCCD1}">
              <a14:hiddenFill xmlns="" xmlns:a14="http://schemas.microsoft.com/office/drawing/2010/main">
                <a:solidFill>
                  <a:srgbClr val="FFFFFF"/>
                </a:solidFill>
              </a14:hiddenFill>
            </a:ext>
          </a:extLst>
        </p:spPr>
      </p:pic>
      <p:pic>
        <p:nvPicPr>
          <p:cNvPr id="7" name="Picture 6" descr="D:\Fullppt\005-PNG이미지\모니터.png"/>
          <p:cNvPicPr>
            <a:picLocks noChangeAspect="1" noChangeArrowheads="1"/>
          </p:cNvPicPr>
          <p:nvPr userDrawn="1"/>
        </p:nvPicPr>
        <p:blipFill>
          <a:blip r:embed="rId2" cstate="print">
            <a:extLst>
              <a:ext uri="{28A0092B-C50C-407E-A947-70E740481C1C}">
                <a14:useLocalDpi xmlns="" xmlns:a14="http://schemas.microsoft.com/office/drawing/2010/main" val="0"/>
              </a:ext>
            </a:extLst>
          </a:blip>
          <a:srcRect/>
          <a:stretch>
            <a:fillRect/>
          </a:stretch>
        </p:blipFill>
        <p:spPr bwMode="auto">
          <a:xfrm>
            <a:off x="4406826" y="1815747"/>
            <a:ext cx="3360373" cy="3350541"/>
          </a:xfrm>
          <a:prstGeom prst="rect">
            <a:avLst/>
          </a:prstGeom>
          <a:noFill/>
          <a:extLst>
            <a:ext uri="{909E8E84-426E-40DD-AFC4-6F175D3DCCD1}">
              <a14:hiddenFill xmlns="" xmlns:a14="http://schemas.microsoft.com/office/drawing/2010/main">
                <a:solidFill>
                  <a:srgbClr val="FFFFFF"/>
                </a:solidFill>
              </a14:hiddenFill>
            </a:ext>
          </a:extLst>
        </p:spPr>
      </p:pic>
      <p:pic>
        <p:nvPicPr>
          <p:cNvPr id="9" name="Picture 8" descr="D:\Fullppt\005-PNG이미지\모니터.png"/>
          <p:cNvPicPr>
            <a:picLocks noChangeAspect="1" noChangeArrowheads="1"/>
          </p:cNvPicPr>
          <p:nvPr userDrawn="1"/>
        </p:nvPicPr>
        <p:blipFill>
          <a:blip r:embed="rId2" cstate="print">
            <a:extLst>
              <a:ext uri="{28A0092B-C50C-407E-A947-70E740481C1C}">
                <a14:useLocalDpi xmlns="" xmlns:a14="http://schemas.microsoft.com/office/drawing/2010/main" val="0"/>
              </a:ext>
            </a:extLst>
          </a:blip>
          <a:srcRect/>
          <a:stretch>
            <a:fillRect/>
          </a:stretch>
        </p:blipFill>
        <p:spPr bwMode="auto">
          <a:xfrm>
            <a:off x="8037251" y="1815747"/>
            <a:ext cx="3360373" cy="3350541"/>
          </a:xfrm>
          <a:prstGeom prst="rect">
            <a:avLst/>
          </a:prstGeom>
          <a:noFill/>
          <a:extLst>
            <a:ext uri="{909E8E84-426E-40DD-AFC4-6F175D3DCCD1}">
              <a14:hiddenFill xmlns="" xmlns:a14="http://schemas.microsoft.com/office/drawing/2010/main">
                <a:solidFill>
                  <a:srgbClr val="FFFFFF"/>
                </a:solidFill>
              </a14:hiddenFill>
            </a:ext>
          </a:extLst>
        </p:spPr>
      </p:pic>
      <p:sp>
        <p:nvSpPr>
          <p:cNvPr id="13" name="Picture Placeholder 2"/>
          <p:cNvSpPr>
            <a:spLocks noGrp="1"/>
          </p:cNvSpPr>
          <p:nvPr>
            <p:ph type="pic" idx="1" hasCustomPrompt="1"/>
          </p:nvPr>
        </p:nvSpPr>
        <p:spPr>
          <a:xfrm>
            <a:off x="90990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2" hasCustomPrompt="1"/>
          </p:nvPr>
        </p:nvSpPr>
        <p:spPr>
          <a:xfrm>
            <a:off x="453956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3" hasCustomPrompt="1"/>
          </p:nvPr>
        </p:nvSpPr>
        <p:spPr>
          <a:xfrm>
            <a:off x="816922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Rectangle 15"/>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Rectangle 16"/>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 xmlns:p14="http://schemas.microsoft.com/office/powerpoint/2010/main" val="407940683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9_Images and Contents Layout">
    <p:spTree>
      <p:nvGrpSpPr>
        <p:cNvPr id="1" name=""/>
        <p:cNvGrpSpPr/>
        <p:nvPr/>
      </p:nvGrpSpPr>
      <p:grpSpPr>
        <a:xfrm>
          <a:off x="0" y="0"/>
          <a:ext cx="0" cy="0"/>
          <a:chOff x="0" y="0"/>
          <a:chExt cx="0" cy="0"/>
        </a:xfrm>
      </p:grpSpPr>
      <p:sp>
        <p:nvSpPr>
          <p:cNvPr id="6" name="Picture Placeholder 2"/>
          <p:cNvSpPr>
            <a:spLocks noGrp="1"/>
          </p:cNvSpPr>
          <p:nvPr>
            <p:ph type="pic" idx="1" hasCustomPrompt="1"/>
          </p:nvPr>
        </p:nvSpPr>
        <p:spPr>
          <a:xfrm>
            <a:off x="0" y="0"/>
            <a:ext cx="12192000" cy="4101075"/>
          </a:xfrm>
          <a:prstGeom prst="rect">
            <a:avLst/>
          </a:prstGeom>
          <a:solidFill>
            <a:schemeClr val="bg1">
              <a:lumMod val="8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 xmlns:p14="http://schemas.microsoft.com/office/powerpoint/2010/main" val="201465714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ICON SETS LAYOUT</a:t>
            </a:r>
          </a:p>
        </p:txBody>
      </p:sp>
      <p:grpSp>
        <p:nvGrpSpPr>
          <p:cNvPr id="5" name="Group 4"/>
          <p:cNvGrpSpPr/>
          <p:nvPr userDrawn="1"/>
        </p:nvGrpSpPr>
        <p:grpSpPr>
          <a:xfrm>
            <a:off x="472011" y="1508786"/>
            <a:ext cx="3799787" cy="486556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dirty="0">
                <a:solidFill>
                  <a:prstClr val="white"/>
                </a:solidFill>
              </a:endParaRPr>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white"/>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black"/>
                </a:solidFill>
              </a:endParaRPr>
            </a:p>
          </p:txBody>
        </p:sp>
      </p:grpSp>
    </p:spTree>
    <p:extLst>
      <p:ext uri="{BB962C8B-B14F-4D97-AF65-F5344CB8AC3E}">
        <p14:creationId xmlns="" xmlns:p14="http://schemas.microsoft.com/office/powerpoint/2010/main" val="26219781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 xmlns:p14="http://schemas.microsoft.com/office/powerpoint/2010/main" val="4117143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 xmlns:p14="http://schemas.microsoft.com/office/powerpoint/2010/main" val="1712201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 xmlns:p14="http://schemas.microsoft.com/office/powerpoint/2010/main" val="1801216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 xmlns:p14="http://schemas.microsoft.com/office/powerpoint/2010/main" val="881204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 xmlns:p14="http://schemas.microsoft.com/office/powerpoint/2010/main" val="278319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 xmlns:p14="http://schemas.microsoft.com/office/powerpoint/2010/main" val="2691860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 xmlns:p14="http://schemas.microsoft.com/office/powerpoint/2010/main" val="524762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theme" Target="../theme/theme2.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5"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60" r:id="rId12"/>
    <p:sldLayoutId id="2147483701"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104854462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Lst>
  <p:txStyles>
    <p:titleStyle>
      <a:lvl1pPr algn="ctr" defTabSz="1219170" rtl="0" eaLnBrk="1" latinLnBrk="1"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microsoft.com/office/2007/relationships/hdphoto" Target="../media/hdphoto1.wdp"/><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3" Type="http://schemas.openxmlformats.org/officeDocument/2006/relationships/hyperlink" Target="https://circuitglobe.com/what-is-kirchhoffs-current-law-and-kirchhoffs-voltage-law.html" TargetMode="External"/><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circuitglobe.com/what-is-kirchhoffs-current-law-and-kirchhoffs-voltage-law.html" TargetMode="External"/><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circuitglobe.com/what-is-kirchhoffs-current-law-and-kirchhoffs-voltage-law.html" TargetMode="External"/><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circuitglobe.com/what-is-kirchhoffs-current-law-and-kirchhoffs-voltage-law.html" TargetMode="External"/><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library.automationdirect.com/basic-electrical-theory/" TargetMode="Externa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library.automationdirect.com/basic-electrical-theory/" TargetMode="External"/><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s://study.com/academy/lesson/kirchhoffs-law-definition-application.html" TargetMode="External"/><Relationship Id="rId2" Type="http://schemas.openxmlformats.org/officeDocument/2006/relationships/hyperlink" Target="https://circuitglobe.com/what-is-kirchhoffs-current-law-and-kirchhoffs-voltage-law.html" TargetMode="External"/><Relationship Id="rId1" Type="http://schemas.openxmlformats.org/officeDocument/2006/relationships/slideLayout" Target="../slideLayouts/slideLayout2.xml"/><Relationship Id="rId5" Type="http://schemas.openxmlformats.org/officeDocument/2006/relationships/hyperlink" Target="https://www.khanacademy.org/science/physics/circuits-topic/circuits-resistance/a/ee-kirchhoffs-laws" TargetMode="External"/><Relationship Id="rId4" Type="http://schemas.openxmlformats.org/officeDocument/2006/relationships/hyperlink" Target="https://www.student-circuit.com/learning/year2/electronic-circuits/kirchhoffs-law-application-circuits-analysis/" TargetMode="External"/></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3.xml"/><Relationship Id="rId1" Type="http://schemas.openxmlformats.org/officeDocument/2006/relationships/vmlDrawing" Target="../drawings/vmlDrawing2.v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library.automationdirect.com/basic-electrical-theory/" TargetMode="Externa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4421" y="5427341"/>
            <a:ext cx="12196420" cy="15185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302197" y="5901985"/>
            <a:ext cx="4571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Slide Number Placeholder 2"/>
          <p:cNvSpPr txBox="1">
            <a:spLocks/>
          </p:cNvSpPr>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a:extLst>
              <a:ext uri="{FF2B5EF4-FFF2-40B4-BE49-F238E27FC236}">
                <a16:creationId xmlns:a16="http://schemas.microsoft.com/office/drawing/2014/main" xmlns="" id="{0983CA01-DED8-4A8A-82CA-5B1BE1DADB0C}"/>
              </a:ext>
            </a:extLst>
          </p:cNvPr>
          <p:cNvSpPr/>
          <p:nvPr/>
        </p:nvSpPr>
        <p:spPr>
          <a:xfrm flipV="1">
            <a:off x="9506857" y="5939880"/>
            <a:ext cx="1291772"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smtClean="0">
              <a:ln>
                <a:noFill/>
              </a:ln>
              <a:solidFill>
                <a:srgbClr val="FFFFFF"/>
              </a:solidFill>
              <a:effectLst/>
              <a:uLnTx/>
              <a:uFillTx/>
              <a:latin typeface="Calibri" panose="020F0502020204030204"/>
            </a:endParaRPr>
          </a:p>
        </p:txBody>
      </p:sp>
      <p:graphicFrame>
        <p:nvGraphicFramePr>
          <p:cNvPr id="48" name="Object 47">
            <a:extLst>
              <a:ext uri="{FF2B5EF4-FFF2-40B4-BE49-F238E27FC236}">
                <a16:creationId xmlns:a16="http://schemas.microsoft.com/office/drawing/2014/main" xmlns="" id="{CAD0D7B8-E462-453C-B296-CA0154FA54AE}"/>
              </a:ext>
            </a:extLst>
          </p:cNvPr>
          <p:cNvGraphicFramePr>
            <a:graphicFrameLocks noChangeAspect="1"/>
          </p:cNvGraphicFramePr>
          <p:nvPr>
            <p:extLst>
              <p:ext uri="{D42A27DB-BD31-4B8C-83A1-F6EECF244321}">
                <p14:modId xmlns="" xmlns:p14="http://schemas.microsoft.com/office/powerpoint/2010/main" val="689304721"/>
              </p:ext>
            </p:extLst>
          </p:nvPr>
        </p:nvGraphicFramePr>
        <p:xfrm>
          <a:off x="494804" y="4023363"/>
          <a:ext cx="2631143" cy="2507676"/>
        </p:xfrm>
        <a:graphic>
          <a:graphicData uri="http://schemas.openxmlformats.org/presentationml/2006/ole">
            <p:oleObj spid="_x0000_s129026" name="CorelDRAW" r:id="rId3" imgW="2169000" imgH="2169360" progId="">
              <p:embed/>
            </p:oleObj>
          </a:graphicData>
        </a:graphic>
      </p:graphicFrame>
      <p:sp>
        <p:nvSpPr>
          <p:cNvPr id="37" name="Right Triangle 36">
            <a:extLst>
              <a:ext uri="{FF2B5EF4-FFF2-40B4-BE49-F238E27FC236}">
                <a16:creationId xmlns:a16="http://schemas.microsoft.com/office/drawing/2014/main" xmlns="" id="{0983CA01-DED8-4A8A-82CA-5B1BE1DADB0C}"/>
              </a:ext>
            </a:extLst>
          </p:cNvPr>
          <p:cNvSpPr/>
          <p:nvPr/>
        </p:nvSpPr>
        <p:spPr>
          <a:xfrm flipH="1">
            <a:off x="7045437" y="-64960"/>
            <a:ext cx="5146562"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smtClean="0">
              <a:ln>
                <a:noFill/>
              </a:ln>
              <a:solidFill>
                <a:srgbClr val="FFFFFF"/>
              </a:solidFill>
              <a:effectLst/>
              <a:uLnTx/>
              <a:uFillTx/>
              <a:latin typeface="Calibri" panose="020F0502020204030204"/>
            </a:endParaRPr>
          </a:p>
        </p:txBody>
      </p:sp>
      <p:sp>
        <p:nvSpPr>
          <p:cNvPr id="45" name="Rectangle 44"/>
          <p:cNvSpPr/>
          <p:nvPr/>
        </p:nvSpPr>
        <p:spPr>
          <a:xfrm>
            <a:off x="2124074" y="2025525"/>
            <a:ext cx="6829425" cy="1580679"/>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9"/>
          <p:cNvPicPr>
            <a:picLocks noChangeAspect="1"/>
          </p:cNvPicPr>
          <p:nvPr/>
        </p:nvPicPr>
        <p:blipFill>
          <a:blip r:embed="rId4" cstate="print">
            <a:extLst>
              <a:ext uri="{BEBA8EAE-BF5A-486C-A8C5-ECC9F3942E4B}">
                <a14:imgProps xmlns="" xmlns:a14="http://schemas.microsoft.com/office/drawing/2010/main">
                  <a14:imgLayer r:embed="rId6">
                    <a14:imgEffect>
                      <a14:colorTemperature colorTemp="5742"/>
                    </a14:imgEffect>
                    <a14:imgEffect>
                      <a14:saturation sat="238000"/>
                    </a14:imgEffect>
                  </a14:imgLayer>
                </a14:imgProps>
              </a:ext>
              <a:ext uri="{28A0092B-C50C-407E-A947-70E740481C1C}">
                <a14:useLocalDpi xmlns="" xmlns:a14="http://schemas.microsoft.com/office/drawing/2010/main" val="0"/>
              </a:ext>
            </a:extLst>
          </a:blip>
          <a:stretch>
            <a:fillRect/>
          </a:stretch>
        </p:blipFill>
        <p:spPr>
          <a:xfrm>
            <a:off x="12104" y="24501"/>
            <a:ext cx="3859753" cy="1538254"/>
          </a:xfrm>
          <a:prstGeom prst="rect">
            <a:avLst/>
          </a:prstGeom>
        </p:spPr>
      </p:pic>
      <p:sp>
        <p:nvSpPr>
          <p:cNvPr id="43" name="Right Triangle 42"/>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a:spLocks noChangeArrowheads="1"/>
          </p:cNvSpPr>
          <p:nvPr/>
        </p:nvSpPr>
        <p:spPr bwMode="auto">
          <a:xfrm>
            <a:off x="6881359" y="6019560"/>
            <a:ext cx="4928608" cy="6463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6885780" y="6043646"/>
            <a:ext cx="4571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a:spLocks noChangeArrowheads="1"/>
          </p:cNvSpPr>
          <p:nvPr/>
        </p:nvSpPr>
        <p:spPr bwMode="auto">
          <a:xfrm>
            <a:off x="1214846" y="1281237"/>
            <a:ext cx="9832638" cy="664797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3200" b="1" dirty="0" smtClean="0">
                <a:latin typeface="Arial Black" panose="020B0A04020102020204" pitchFamily="34" charset="0"/>
                <a:ea typeface="Karla" pitchFamily="2" charset="0"/>
                <a:cs typeface="Karla" pitchFamily="2" charset="0"/>
              </a:rPr>
              <a:t>INSTITUTE </a:t>
            </a:r>
            <a:r>
              <a:rPr lang="en-US" sz="3200" b="1" dirty="0">
                <a:latin typeface="Arial Black" panose="020B0A04020102020204" pitchFamily="34" charset="0"/>
                <a:ea typeface="Karla" pitchFamily="2" charset="0"/>
                <a:cs typeface="Karla" pitchFamily="2" charset="0"/>
              </a:rPr>
              <a:t>ENGINEERING </a:t>
            </a:r>
          </a:p>
          <a:p>
            <a:pPr lvl="0" algn="ctr" defTabSz="622300">
              <a:lnSpc>
                <a:spcPct val="90000"/>
              </a:lnSpc>
              <a:spcBef>
                <a:spcPct val="0"/>
              </a:spcBef>
              <a:spcAft>
                <a:spcPct val="35000"/>
              </a:spcAft>
            </a:pPr>
            <a:r>
              <a:rPr lang="en-US" sz="3200" b="1" dirty="0">
                <a:latin typeface="Arial Black" panose="020B0A04020102020204" pitchFamily="34" charset="0"/>
                <a:ea typeface="Karla" pitchFamily="2" charset="0"/>
                <a:cs typeface="Karla" pitchFamily="2" charset="0"/>
              </a:rPr>
              <a:t>DEPARTMENT ACADEMIC </a:t>
            </a:r>
            <a:r>
              <a:rPr lang="en-US" sz="3200" b="1" dirty="0" smtClean="0">
                <a:latin typeface="Arial Black" panose="020B0A04020102020204" pitchFamily="34" charset="0"/>
                <a:ea typeface="Karla" pitchFamily="2" charset="0"/>
                <a:cs typeface="Karla" pitchFamily="2" charset="0"/>
              </a:rPr>
              <a:t>UNIT-1 </a:t>
            </a:r>
            <a:endParaRPr lang="en-US" sz="3200" b="1" dirty="0">
              <a:latin typeface="Arial Black" panose="020B0A04020102020204" pitchFamily="34" charset="0"/>
              <a:ea typeface="Karla" pitchFamily="2" charset="0"/>
              <a:cs typeface="Karla" pitchFamily="2" charset="0"/>
            </a:endParaRPr>
          </a:p>
          <a:p>
            <a:pPr lvl="0" algn="ctr" defTabSz="622300">
              <a:lnSpc>
                <a:spcPct val="90000"/>
              </a:lnSpc>
              <a:spcBef>
                <a:spcPct val="0"/>
              </a:spcBef>
              <a:spcAft>
                <a:spcPct val="35000"/>
              </a:spcAft>
            </a:pPr>
            <a:r>
              <a:rPr lang="en-US" sz="2400" dirty="0" smtClean="0">
                <a:latin typeface="Times New Roman" panose="02020603050405020304" pitchFamily="18" charset="0"/>
                <a:ea typeface="Calibri" panose="020F0502020204030204" pitchFamily="34" charset="0"/>
                <a:cs typeface="Times New Roman" panose="02020603050405020304" pitchFamily="18" charset="0"/>
              </a:rPr>
              <a:t>Bachelor </a:t>
            </a:r>
            <a:r>
              <a:rPr lang="en-US" sz="2400" dirty="0">
                <a:latin typeface="Times New Roman" panose="02020603050405020304" pitchFamily="18" charset="0"/>
                <a:ea typeface="Calibri" panose="020F0502020204030204" pitchFamily="34" charset="0"/>
                <a:cs typeface="Times New Roman" panose="02020603050405020304" pitchFamily="18" charset="0"/>
              </a:rPr>
              <a:t>of </a:t>
            </a:r>
            <a:r>
              <a:rPr lang="en-US" sz="2400" dirty="0" smtClean="0">
                <a:latin typeface="Times New Roman" panose="02020603050405020304" pitchFamily="18" charset="0"/>
                <a:ea typeface="Calibri" panose="020F0502020204030204" pitchFamily="34" charset="0"/>
                <a:cs typeface="Times New Roman" panose="02020603050405020304" pitchFamily="18" charset="0"/>
              </a:rPr>
              <a:t>Engineering (Computer Science &amp; Engineering) </a:t>
            </a:r>
          </a:p>
          <a:p>
            <a:pPr lvl="0" algn="ctr" defTabSz="622300">
              <a:lnSpc>
                <a:spcPct val="90000"/>
              </a:lnSpc>
              <a:spcBef>
                <a:spcPct val="0"/>
              </a:spcBef>
              <a:spcAft>
                <a:spcPct val="35000"/>
              </a:spcAft>
            </a:pPr>
            <a:r>
              <a:rPr lang="en-US" sz="2400" dirty="0" smtClean="0">
                <a:latin typeface="Times New Roman" panose="02020603050405020304" pitchFamily="18" charset="0"/>
                <a:ea typeface="Calibri" panose="020F0502020204030204" pitchFamily="34" charset="0"/>
                <a:cs typeface="Times New Roman" panose="02020603050405020304" pitchFamily="18" charset="0"/>
              </a:rPr>
              <a:t>Subject Name Basics Electrical &amp; Electronics Engineering </a:t>
            </a:r>
          </a:p>
          <a:p>
            <a:pPr lvl="0" algn="ctr" defTabSz="622300">
              <a:lnSpc>
                <a:spcPct val="90000"/>
              </a:lnSpc>
              <a:spcBef>
                <a:spcPct val="0"/>
              </a:spcBef>
              <a:spcAft>
                <a:spcPct val="35000"/>
              </a:spcAft>
            </a:pPr>
            <a:r>
              <a:rPr lang="en-US" sz="2400" dirty="0" smtClean="0">
                <a:latin typeface="Times New Roman" panose="02020603050405020304" pitchFamily="18" charset="0"/>
                <a:ea typeface="Calibri" panose="020F0502020204030204" pitchFamily="34" charset="0"/>
                <a:cs typeface="Times New Roman" panose="02020603050405020304" pitchFamily="18" charset="0"/>
              </a:rPr>
              <a:t>Subject Code </a:t>
            </a:r>
            <a:r>
              <a:rPr lang="en-US" sz="2400" dirty="0" smtClean="0">
                <a:latin typeface="Times New Roman" panose="02020603050405020304" pitchFamily="18" charset="0"/>
                <a:ea typeface="Calibri" panose="020F0502020204030204" pitchFamily="34" charset="0"/>
                <a:cs typeface="Times New Roman" panose="02020603050405020304" pitchFamily="18" charset="0"/>
              </a:rPr>
              <a:t>21ELH-101</a:t>
            </a:r>
            <a:endParaRPr lang="en-US" sz="2400" dirty="0" smtClean="0">
              <a:latin typeface="Times New Roman" panose="02020603050405020304" pitchFamily="18" charset="0"/>
              <a:ea typeface="Calibri" panose="020F0502020204030204" pitchFamily="34" charset="0"/>
              <a:cs typeface="Times New Roman" panose="02020603050405020304" pitchFamily="18" charset="0"/>
            </a:endParaRPr>
          </a:p>
          <a:p>
            <a:pPr lvl="0" algn="ctr" defTabSz="622300">
              <a:lnSpc>
                <a:spcPct val="90000"/>
              </a:lnSpc>
              <a:spcBef>
                <a:spcPct val="0"/>
              </a:spcBef>
              <a:spcAft>
                <a:spcPct val="35000"/>
              </a:spcAft>
            </a:pPr>
            <a:r>
              <a:rPr lang="en-US" sz="2400" dirty="0" smtClean="0">
                <a:latin typeface="Times New Roman" panose="02020603050405020304" pitchFamily="18" charset="0"/>
                <a:ea typeface="Calibri" panose="020F0502020204030204" pitchFamily="34" charset="0"/>
                <a:cs typeface="Times New Roman" panose="02020603050405020304" pitchFamily="18" charset="0"/>
              </a:rPr>
              <a:t>By</a:t>
            </a:r>
          </a:p>
          <a:p>
            <a:pPr lvl="0" algn="ctr" defTabSz="622300">
              <a:lnSpc>
                <a:spcPct val="90000"/>
              </a:lnSpc>
              <a:spcBef>
                <a:spcPct val="0"/>
              </a:spcBef>
              <a:spcAft>
                <a:spcPct val="35000"/>
              </a:spcAft>
            </a:pPr>
            <a:r>
              <a:rPr lang="en-US" sz="2400" dirty="0" smtClean="0">
                <a:latin typeface="Times New Roman" panose="02020603050405020304" pitchFamily="18" charset="0"/>
                <a:ea typeface="Calibri" panose="020F0502020204030204" pitchFamily="34" charset="0"/>
                <a:cs typeface="Times New Roman" panose="02020603050405020304" pitchFamily="18" charset="0"/>
              </a:rPr>
              <a:t>Akhil Nigam</a:t>
            </a:r>
          </a:p>
          <a:p>
            <a:pPr lvl="0" algn="ctr" defTabSz="622300">
              <a:lnSpc>
                <a:spcPct val="90000"/>
              </a:lnSpc>
              <a:spcBef>
                <a:spcPct val="0"/>
              </a:spcBef>
              <a:spcAft>
                <a:spcPct val="35000"/>
              </a:spcAft>
            </a:pPr>
            <a:r>
              <a:rPr lang="en-US" sz="2400" dirty="0" smtClean="0">
                <a:latin typeface="Times New Roman" panose="02020603050405020304" pitchFamily="18" charset="0"/>
                <a:ea typeface="Calibri" panose="020F0502020204030204" pitchFamily="34" charset="0"/>
                <a:cs typeface="Times New Roman" panose="02020603050405020304" pitchFamily="18" charset="0"/>
              </a:rPr>
              <a:t>Unit-1 Chapter-1</a:t>
            </a:r>
          </a:p>
          <a:p>
            <a:pPr lvl="0" algn="ctr" defTabSz="622300">
              <a:lnSpc>
                <a:spcPct val="90000"/>
              </a:lnSpc>
              <a:spcBef>
                <a:spcPct val="0"/>
              </a:spcBef>
              <a:spcAft>
                <a:spcPct val="35000"/>
              </a:spcAft>
            </a:pPr>
            <a:r>
              <a:rPr lang="en-US" sz="2400" dirty="0" smtClean="0">
                <a:latin typeface="Times New Roman" panose="02020603050405020304" pitchFamily="18" charset="0"/>
                <a:ea typeface="Calibri" panose="020F0502020204030204" pitchFamily="34" charset="0"/>
                <a:cs typeface="Times New Roman" panose="02020603050405020304" pitchFamily="18" charset="0"/>
              </a:rPr>
              <a:t>Introduction to Kirchhoff’s Law</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lvl="0" algn="ctr" defTabSz="622300">
              <a:lnSpc>
                <a:spcPct val="90000"/>
              </a:lnSpc>
              <a:spcBef>
                <a:spcPct val="0"/>
              </a:spcBef>
              <a:spcAft>
                <a:spcPct val="35000"/>
              </a:spcAft>
            </a:pPr>
            <a:endParaRPr lang="en-US" sz="3200" b="1" dirty="0" smtClean="0">
              <a:solidFill>
                <a:prstClr val="black">
                  <a:lumMod val="85000"/>
                  <a:lumOff val="15000"/>
                </a:prstClr>
              </a:solidFill>
              <a:latin typeface="Times New Roman" panose="02020603050405020304" pitchFamily="18" charset="0"/>
              <a:cs typeface="Times New Roman" panose="02020603050405020304" pitchFamily="18" charset="0"/>
            </a:endParaRPr>
          </a:p>
          <a:p>
            <a:pPr lvl="0" algn="ctr" defTabSz="622300">
              <a:lnSpc>
                <a:spcPct val="90000"/>
              </a:lnSpc>
              <a:spcBef>
                <a:spcPct val="0"/>
              </a:spcBef>
              <a:spcAft>
                <a:spcPct val="35000"/>
              </a:spcAft>
            </a:pPr>
            <a:endParaRPr lang="en-US" sz="3200" b="1" dirty="0">
              <a:solidFill>
                <a:prstClr val="black">
                  <a:lumMod val="85000"/>
                  <a:lumOff val="15000"/>
                </a:prstClr>
              </a:solidFill>
              <a:latin typeface="Times New Roman" panose="02020603050405020304" pitchFamily="18" charset="0"/>
              <a:cs typeface="Times New Roman" panose="02020603050405020304" pitchFamily="18" charset="0"/>
            </a:endParaRPr>
          </a:p>
          <a:p>
            <a:pPr lvl="0" algn="ctr" defTabSz="622300">
              <a:lnSpc>
                <a:spcPct val="90000"/>
              </a:lnSpc>
              <a:spcBef>
                <a:spcPct val="0"/>
              </a:spcBef>
              <a:spcAft>
                <a:spcPct val="35000"/>
              </a:spcAft>
            </a:pPr>
            <a:r>
              <a:rPr lang="en-US" sz="3200" b="1" dirty="0" smtClean="0">
                <a:solidFill>
                  <a:prstClr val="black">
                    <a:lumMod val="85000"/>
                    <a:lumOff val="15000"/>
                  </a:prstClr>
                </a:solidFill>
                <a:latin typeface="Times New Roman" panose="02020603050405020304" pitchFamily="18" charset="0"/>
                <a:cs typeface="Times New Roman" panose="02020603050405020304" pitchFamily="18" charset="0"/>
              </a:rPr>
              <a:t>					</a:t>
            </a:r>
            <a:endParaRPr lang="en-US" sz="3200" b="1" dirty="0">
              <a:solidFill>
                <a:prstClr val="black">
                  <a:lumMod val="85000"/>
                  <a:lumOff val="15000"/>
                </a:prstClr>
              </a:solidFill>
              <a:latin typeface="Times New Roman" panose="02020603050405020304" pitchFamily="18" charset="0"/>
              <a:cs typeface="Times New Roman" panose="02020603050405020304" pitchFamily="18" charset="0"/>
            </a:endParaRPr>
          </a:p>
          <a:p>
            <a:pPr eaLnBrk="1" hangingPunct="1"/>
            <a:endParaRPr lang="en-US" sz="1600" dirty="0">
              <a:latin typeface="Raleway ExtraBold" pitchFamily="34" charset="-52"/>
            </a:endParaRPr>
          </a:p>
        </p:txBody>
      </p:sp>
    </p:spTree>
    <p:extLst>
      <p:ext uri="{BB962C8B-B14F-4D97-AF65-F5344CB8AC3E}">
        <p14:creationId xmlns="" xmlns:p14="http://schemas.microsoft.com/office/powerpoint/2010/main" val="45650219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6928"/>
            <a:ext cx="10515600" cy="1325563"/>
          </a:xfrm>
        </p:spPr>
        <p:txBody>
          <a:bodyPr>
            <a:normAutofit/>
          </a:bodyPr>
          <a:lstStyle/>
          <a:p>
            <a:pPr algn="ctr">
              <a:defRPr/>
            </a:pPr>
            <a:r>
              <a:rPr lang="en-IN" b="1" dirty="0" smtClean="0"/>
              <a:t>Kirchhoff’ Current Law</a:t>
            </a:r>
            <a:endParaRPr lang="en-IN" b="1" dirty="0"/>
          </a:p>
        </p:txBody>
      </p:sp>
      <p:sp>
        <p:nvSpPr>
          <p:cNvPr id="3" name="Content Placeholder 2"/>
          <p:cNvSpPr>
            <a:spLocks noGrp="1"/>
          </p:cNvSpPr>
          <p:nvPr>
            <p:ph idx="1"/>
          </p:nvPr>
        </p:nvSpPr>
        <p:spPr>
          <a:xfrm>
            <a:off x="851263" y="1499054"/>
            <a:ext cx="10515600" cy="4351338"/>
          </a:xfrm>
        </p:spPr>
        <p:txBody>
          <a:bodyPr>
            <a:normAutofit/>
          </a:bodyPr>
          <a:lstStyle/>
          <a:p>
            <a:pPr marL="342900" indent="-342900" algn="just"/>
            <a:r>
              <a:rPr lang="en-US" b="1" dirty="0" smtClean="0"/>
              <a:t>Kirchhoff’s Current Law</a:t>
            </a:r>
            <a:r>
              <a:rPr lang="en-US" dirty="0" smtClean="0"/>
              <a:t> states that” the algebraic sum of all the currents at any node point or a junction of a circuit is zero”.</a:t>
            </a:r>
          </a:p>
          <a:p>
            <a:pPr marL="342900" indent="-342900" algn="just">
              <a:buNone/>
            </a:pPr>
            <a:r>
              <a:rPr lang="en-US" dirty="0" smtClean="0"/>
              <a:t>						</a:t>
            </a:r>
            <a:r>
              <a:rPr lang="el-GR" dirty="0" smtClean="0"/>
              <a:t>Σ </a:t>
            </a:r>
            <a:r>
              <a:rPr lang="en-US" dirty="0" smtClean="0"/>
              <a:t>I = 0</a:t>
            </a:r>
            <a:endParaRPr lang="en-IN" dirty="0">
              <a:latin typeface="Casper"/>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10</a:t>
            </a:fld>
            <a:endParaRPr lang="en-US"/>
          </a:p>
        </p:txBody>
      </p:sp>
      <p:pic>
        <p:nvPicPr>
          <p:cNvPr id="128003" name="Picture 3"/>
          <p:cNvPicPr>
            <a:picLocks noChangeAspect="1" noChangeArrowheads="1"/>
          </p:cNvPicPr>
          <p:nvPr/>
        </p:nvPicPr>
        <p:blipFill>
          <a:blip r:embed="rId2" cstate="print"/>
          <a:srcRect/>
          <a:stretch>
            <a:fillRect/>
          </a:stretch>
        </p:blipFill>
        <p:spPr bwMode="auto">
          <a:xfrm>
            <a:off x="4232365" y="2974329"/>
            <a:ext cx="3296333" cy="244227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TextBox 5"/>
          <p:cNvSpPr txBox="1"/>
          <p:nvPr/>
        </p:nvSpPr>
        <p:spPr>
          <a:xfrm>
            <a:off x="1985554" y="6100354"/>
            <a:ext cx="8433527" cy="369332"/>
          </a:xfrm>
          <a:prstGeom prst="rect">
            <a:avLst/>
          </a:prstGeom>
          <a:noFill/>
        </p:spPr>
        <p:txBody>
          <a:bodyPr wrap="none" rtlCol="0">
            <a:spAutoFit/>
          </a:bodyPr>
          <a:lstStyle/>
          <a:p>
            <a:r>
              <a:rPr lang="en-US" dirty="0" smtClean="0">
                <a:hlinkClick r:id="rId3"/>
              </a:rPr>
              <a:t>https://circuitglobe.com/what-is-kirchhoffs-current-law-and-kirchhoffs-voltage-law.html</a:t>
            </a:r>
            <a:endParaRPr lang="en-US" dirty="0"/>
          </a:p>
        </p:txBody>
      </p:sp>
      <p:sp>
        <p:nvSpPr>
          <p:cNvPr id="7" name="TextBox 6"/>
          <p:cNvSpPr txBox="1"/>
          <p:nvPr/>
        </p:nvSpPr>
        <p:spPr>
          <a:xfrm>
            <a:off x="5394960" y="5695406"/>
            <a:ext cx="982385" cy="369332"/>
          </a:xfrm>
          <a:prstGeom prst="rect">
            <a:avLst/>
          </a:prstGeom>
          <a:noFill/>
        </p:spPr>
        <p:txBody>
          <a:bodyPr wrap="none" rtlCol="0">
            <a:spAutoFit/>
          </a:bodyPr>
          <a:lstStyle/>
          <a:p>
            <a:r>
              <a:rPr lang="en-US" dirty="0" smtClean="0"/>
              <a:t>Fig. 1 </a:t>
            </a:r>
            <a:r>
              <a:rPr lang="en-US" dirty="0" err="1" smtClean="0"/>
              <a:t>kcl</a:t>
            </a:r>
            <a:endParaRPr lang="en-US" dirty="0"/>
          </a:p>
        </p:txBody>
      </p:sp>
    </p:spTree>
    <p:extLst>
      <p:ext uri="{BB962C8B-B14F-4D97-AF65-F5344CB8AC3E}">
        <p14:creationId xmlns="" xmlns:p14="http://schemas.microsoft.com/office/powerpoint/2010/main" val="60491197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3865"/>
            <a:ext cx="10515600" cy="1325563"/>
          </a:xfrm>
        </p:spPr>
        <p:txBody>
          <a:bodyPr>
            <a:normAutofit/>
          </a:bodyPr>
          <a:lstStyle/>
          <a:p>
            <a:pPr algn="ctr">
              <a:defRPr/>
            </a:pPr>
            <a:r>
              <a:rPr lang="en-IN" b="1" dirty="0" smtClean="0"/>
              <a:t>Kirchhoff’ Current Law</a:t>
            </a:r>
            <a:endParaRPr lang="en-IN" b="1" dirty="0"/>
          </a:p>
        </p:txBody>
      </p:sp>
      <p:sp>
        <p:nvSpPr>
          <p:cNvPr id="3" name="Content Placeholder 2"/>
          <p:cNvSpPr>
            <a:spLocks noGrp="1"/>
          </p:cNvSpPr>
          <p:nvPr>
            <p:ph idx="1"/>
          </p:nvPr>
        </p:nvSpPr>
        <p:spPr>
          <a:xfrm>
            <a:off x="799012" y="1485991"/>
            <a:ext cx="10515600" cy="4601300"/>
          </a:xfrm>
        </p:spPr>
        <p:txBody>
          <a:bodyPr>
            <a:normAutofit/>
          </a:bodyPr>
          <a:lstStyle/>
          <a:p>
            <a:r>
              <a:rPr lang="en-US" dirty="0" smtClean="0"/>
              <a:t>Considering the above figure as per the Kirchhoff’s Current Law:</a:t>
            </a:r>
          </a:p>
          <a:p>
            <a:pPr algn="ctr">
              <a:buNone/>
            </a:pPr>
            <a:r>
              <a:rPr lang="en-US" b="1" dirty="0" smtClean="0"/>
              <a:t>i</a:t>
            </a:r>
            <a:r>
              <a:rPr lang="en-US" b="1" baseline="-25000" dirty="0" smtClean="0"/>
              <a:t>1</a:t>
            </a:r>
            <a:r>
              <a:rPr lang="en-US" b="1" dirty="0" smtClean="0"/>
              <a:t> + i</a:t>
            </a:r>
            <a:r>
              <a:rPr lang="en-US" b="1" baseline="-25000" dirty="0" smtClean="0"/>
              <a:t>2</a:t>
            </a:r>
            <a:r>
              <a:rPr lang="en-US" b="1" dirty="0" smtClean="0"/>
              <a:t> – i</a:t>
            </a:r>
            <a:r>
              <a:rPr lang="en-US" b="1" baseline="-25000" dirty="0" smtClean="0"/>
              <a:t>3</a:t>
            </a:r>
            <a:r>
              <a:rPr lang="en-US" b="1" dirty="0" smtClean="0"/>
              <a:t> – i</a:t>
            </a:r>
            <a:r>
              <a:rPr lang="en-US" b="1" baseline="-25000" dirty="0" smtClean="0"/>
              <a:t>4</a:t>
            </a:r>
            <a:r>
              <a:rPr lang="en-US" b="1" dirty="0" smtClean="0"/>
              <a:t> – i</a:t>
            </a:r>
            <a:r>
              <a:rPr lang="en-US" b="1" baseline="-25000" dirty="0" smtClean="0"/>
              <a:t>5</a:t>
            </a:r>
            <a:r>
              <a:rPr lang="en-US" b="1" dirty="0" smtClean="0"/>
              <a:t> + i</a:t>
            </a:r>
            <a:r>
              <a:rPr lang="en-US" b="1" baseline="-25000" dirty="0" smtClean="0"/>
              <a:t>6</a:t>
            </a:r>
            <a:r>
              <a:rPr lang="en-US" b="1" dirty="0" smtClean="0"/>
              <a:t> = 0……….(1)</a:t>
            </a:r>
          </a:p>
          <a:p>
            <a:pPr algn="just">
              <a:buNone/>
            </a:pPr>
            <a:r>
              <a:rPr lang="en-US" dirty="0" smtClean="0"/>
              <a:t>The direction of incoming currents to a node is taken as positive while the outgoing currents are taken as negative. </a:t>
            </a:r>
          </a:p>
          <a:p>
            <a:pPr algn="just">
              <a:buNone/>
            </a:pPr>
            <a:r>
              <a:rPr lang="en-US" dirty="0" smtClean="0"/>
              <a:t>The reverse of this can also be taken, i.e. incoming current as negative or outgoing as positive. It depends upon your choice.</a:t>
            </a:r>
          </a:p>
          <a:p>
            <a:pPr algn="just">
              <a:buNone/>
            </a:pPr>
            <a:r>
              <a:rPr lang="en-US" dirty="0" smtClean="0"/>
              <a:t>The equation (1) can also be written as:</a:t>
            </a:r>
            <a:endParaRPr lang="en-US" b="1" dirty="0" smtClean="0"/>
          </a:p>
          <a:p>
            <a:pPr algn="ctr">
              <a:buNone/>
            </a:pPr>
            <a:r>
              <a:rPr lang="en-US" b="1" dirty="0" smtClean="0"/>
              <a:t>i</a:t>
            </a:r>
            <a:r>
              <a:rPr lang="en-US" b="1" baseline="-25000" dirty="0" smtClean="0"/>
              <a:t>1</a:t>
            </a:r>
            <a:r>
              <a:rPr lang="en-US" b="1" dirty="0" smtClean="0"/>
              <a:t> + i</a:t>
            </a:r>
            <a:r>
              <a:rPr lang="en-US" b="1" baseline="-25000" dirty="0" smtClean="0"/>
              <a:t>2</a:t>
            </a:r>
            <a:r>
              <a:rPr lang="en-US" b="1" dirty="0" smtClean="0"/>
              <a:t> + i</a:t>
            </a:r>
            <a:r>
              <a:rPr lang="en-US" b="1" baseline="-25000" dirty="0" smtClean="0"/>
              <a:t>6</a:t>
            </a:r>
            <a:r>
              <a:rPr lang="en-US" b="1" dirty="0" smtClean="0"/>
              <a:t> = i</a:t>
            </a:r>
            <a:r>
              <a:rPr lang="en-US" b="1" baseline="-25000" dirty="0" smtClean="0"/>
              <a:t>3</a:t>
            </a:r>
            <a:r>
              <a:rPr lang="en-US" b="1" dirty="0" smtClean="0"/>
              <a:t> + i</a:t>
            </a:r>
            <a:r>
              <a:rPr lang="en-US" b="1" baseline="-25000" dirty="0" smtClean="0"/>
              <a:t>4</a:t>
            </a:r>
            <a:r>
              <a:rPr lang="en-US" b="1" dirty="0" smtClean="0"/>
              <a:t> + i</a:t>
            </a:r>
            <a:r>
              <a:rPr lang="en-US" b="1" baseline="-25000" dirty="0" smtClean="0"/>
              <a:t>5</a:t>
            </a:r>
            <a:endParaRPr lang="en-US" dirty="0" smtClean="0"/>
          </a:p>
          <a:p>
            <a:pPr>
              <a:buNone/>
            </a:pPr>
            <a:r>
              <a:rPr lang="en-US" dirty="0" smtClean="0"/>
              <a:t>Hence      Sum of incoming currents = Sum of outgoing currents</a:t>
            </a:r>
          </a:p>
          <a:p>
            <a:pPr>
              <a:buNone/>
            </a:pPr>
            <a:endParaRPr lang="en-US" sz="2200" dirty="0" smtClean="0"/>
          </a:p>
          <a:p>
            <a:pPr marL="342900" indent="-342900" algn="just"/>
            <a:endParaRPr lang="en-IN" sz="2200" dirty="0">
              <a:latin typeface="Casper"/>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11</a:t>
            </a:fld>
            <a:endParaRPr lang="en-US"/>
          </a:p>
        </p:txBody>
      </p:sp>
    </p:spTree>
    <p:extLst>
      <p:ext uri="{BB962C8B-B14F-4D97-AF65-F5344CB8AC3E}">
        <p14:creationId xmlns="" xmlns:p14="http://schemas.microsoft.com/office/powerpoint/2010/main" val="60491197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defRPr/>
            </a:pPr>
            <a:r>
              <a:rPr lang="en-IN" b="1" dirty="0" smtClean="0"/>
              <a:t>Numerical Based on Kirchhoff’ Current Law</a:t>
            </a:r>
            <a:endParaRPr lang="en-IN" b="1" dirty="0"/>
          </a:p>
        </p:txBody>
      </p:sp>
      <p:sp>
        <p:nvSpPr>
          <p:cNvPr id="3" name="Content Placeholder 2"/>
          <p:cNvSpPr>
            <a:spLocks noGrp="1"/>
          </p:cNvSpPr>
          <p:nvPr>
            <p:ph idx="1"/>
          </p:nvPr>
        </p:nvSpPr>
        <p:spPr/>
        <p:txBody>
          <a:bodyPr>
            <a:normAutofit/>
          </a:bodyPr>
          <a:lstStyle/>
          <a:p>
            <a:endParaRPr lang="en-US" sz="2200" dirty="0" smtClean="0"/>
          </a:p>
          <a:p>
            <a:pPr marL="342900" indent="-342900" algn="just"/>
            <a:endParaRPr lang="en-IN" sz="2200" dirty="0">
              <a:latin typeface="Casper"/>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12</a:t>
            </a:fld>
            <a:endParaRPr lang="en-US"/>
          </a:p>
        </p:txBody>
      </p:sp>
      <p:pic>
        <p:nvPicPr>
          <p:cNvPr id="135170" name="Picture 2"/>
          <p:cNvPicPr>
            <a:picLocks noChangeAspect="1" noChangeArrowheads="1"/>
          </p:cNvPicPr>
          <p:nvPr/>
        </p:nvPicPr>
        <p:blipFill>
          <a:blip r:embed="rId2" cstate="print"/>
          <a:srcRect/>
          <a:stretch>
            <a:fillRect/>
          </a:stretch>
        </p:blipFill>
        <p:spPr bwMode="auto">
          <a:xfrm>
            <a:off x="2481943" y="1492704"/>
            <a:ext cx="7563394" cy="449304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TextBox 5"/>
          <p:cNvSpPr txBox="1"/>
          <p:nvPr/>
        </p:nvSpPr>
        <p:spPr>
          <a:xfrm>
            <a:off x="4872446" y="6165668"/>
            <a:ext cx="2207527" cy="369332"/>
          </a:xfrm>
          <a:prstGeom prst="rect">
            <a:avLst/>
          </a:prstGeom>
          <a:noFill/>
        </p:spPr>
        <p:txBody>
          <a:bodyPr wrap="none" rtlCol="0">
            <a:spAutoFit/>
          </a:bodyPr>
          <a:lstStyle/>
          <a:p>
            <a:r>
              <a:rPr lang="en-US" dirty="0" smtClean="0"/>
              <a:t>Fig. 2 Example on KCL</a:t>
            </a:r>
            <a:endParaRPr lang="en-US" dirty="0"/>
          </a:p>
        </p:txBody>
      </p:sp>
    </p:spTree>
    <p:extLst>
      <p:ext uri="{BB962C8B-B14F-4D97-AF65-F5344CB8AC3E}">
        <p14:creationId xmlns="" xmlns:p14="http://schemas.microsoft.com/office/powerpoint/2010/main" val="60491197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defRPr/>
            </a:pPr>
            <a:r>
              <a:rPr lang="en-IN" b="1" dirty="0" smtClean="0"/>
              <a:t>Numerical Based on Kirchhoff’ Current Law</a:t>
            </a:r>
            <a:endParaRPr lang="en-IN" b="1" dirty="0"/>
          </a:p>
        </p:txBody>
      </p:sp>
      <p:sp>
        <p:nvSpPr>
          <p:cNvPr id="3" name="Content Placeholder 2"/>
          <p:cNvSpPr>
            <a:spLocks noGrp="1"/>
          </p:cNvSpPr>
          <p:nvPr>
            <p:ph idx="1"/>
          </p:nvPr>
        </p:nvSpPr>
        <p:spPr/>
        <p:txBody>
          <a:bodyPr>
            <a:normAutofit/>
          </a:bodyPr>
          <a:lstStyle/>
          <a:p>
            <a:endParaRPr lang="en-US" sz="2200" dirty="0" smtClean="0"/>
          </a:p>
          <a:p>
            <a:pPr marL="342900" indent="-342900" algn="just"/>
            <a:endParaRPr lang="en-IN" sz="2200" dirty="0">
              <a:latin typeface="Casper"/>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13</a:t>
            </a:fld>
            <a:endParaRPr lang="en-US"/>
          </a:p>
        </p:txBody>
      </p:sp>
      <p:pic>
        <p:nvPicPr>
          <p:cNvPr id="136194" name="Picture 2"/>
          <p:cNvPicPr>
            <a:picLocks noChangeAspect="1" noChangeArrowheads="1"/>
          </p:cNvPicPr>
          <p:nvPr/>
        </p:nvPicPr>
        <p:blipFill>
          <a:blip r:embed="rId2" cstate="print"/>
          <a:srcRect/>
          <a:stretch>
            <a:fillRect/>
          </a:stretch>
        </p:blipFill>
        <p:spPr bwMode="auto">
          <a:xfrm>
            <a:off x="3004455" y="1436914"/>
            <a:ext cx="6740435" cy="461593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TextBox 5"/>
          <p:cNvSpPr txBox="1"/>
          <p:nvPr/>
        </p:nvSpPr>
        <p:spPr>
          <a:xfrm>
            <a:off x="5225143" y="6035040"/>
            <a:ext cx="2207527" cy="369332"/>
          </a:xfrm>
          <a:prstGeom prst="rect">
            <a:avLst/>
          </a:prstGeom>
          <a:noFill/>
        </p:spPr>
        <p:txBody>
          <a:bodyPr wrap="none" rtlCol="0">
            <a:spAutoFit/>
          </a:bodyPr>
          <a:lstStyle/>
          <a:p>
            <a:r>
              <a:rPr lang="en-US" dirty="0" smtClean="0"/>
              <a:t>Fig. 3 Example on KCL</a:t>
            </a:r>
            <a:endParaRPr lang="en-US" dirty="0"/>
          </a:p>
        </p:txBody>
      </p:sp>
    </p:spTree>
    <p:extLst>
      <p:ext uri="{BB962C8B-B14F-4D97-AF65-F5344CB8AC3E}">
        <p14:creationId xmlns="" xmlns:p14="http://schemas.microsoft.com/office/powerpoint/2010/main" val="60491197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defRPr/>
            </a:pPr>
            <a:r>
              <a:rPr lang="en-IN" b="1" dirty="0" smtClean="0"/>
              <a:t>Numerical Based on Kirchhoff’ Current Law</a:t>
            </a:r>
            <a:endParaRPr lang="en-IN" b="1" dirty="0"/>
          </a:p>
        </p:txBody>
      </p:sp>
      <p:sp>
        <p:nvSpPr>
          <p:cNvPr id="3" name="Content Placeholder 2"/>
          <p:cNvSpPr>
            <a:spLocks noGrp="1"/>
          </p:cNvSpPr>
          <p:nvPr>
            <p:ph idx="1"/>
          </p:nvPr>
        </p:nvSpPr>
        <p:spPr/>
        <p:txBody>
          <a:bodyPr>
            <a:normAutofit/>
          </a:bodyPr>
          <a:lstStyle/>
          <a:p>
            <a:endParaRPr lang="en-US" sz="2200" dirty="0" smtClean="0"/>
          </a:p>
          <a:p>
            <a:pPr marL="342900" indent="-342900" algn="just"/>
            <a:endParaRPr lang="en-IN" sz="2200" dirty="0">
              <a:latin typeface="Casper"/>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14</a:t>
            </a:fld>
            <a:endParaRPr lang="en-US"/>
          </a:p>
        </p:txBody>
      </p:sp>
      <p:pic>
        <p:nvPicPr>
          <p:cNvPr id="137218" name="Picture 2"/>
          <p:cNvPicPr>
            <a:picLocks noChangeAspect="1" noChangeArrowheads="1"/>
          </p:cNvPicPr>
          <p:nvPr/>
        </p:nvPicPr>
        <p:blipFill>
          <a:blip r:embed="rId2" cstate="print"/>
          <a:srcRect/>
          <a:stretch>
            <a:fillRect/>
          </a:stretch>
        </p:blipFill>
        <p:spPr bwMode="auto">
          <a:xfrm>
            <a:off x="2364378" y="1482326"/>
            <a:ext cx="7432766" cy="432897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TextBox 5"/>
          <p:cNvSpPr txBox="1"/>
          <p:nvPr/>
        </p:nvSpPr>
        <p:spPr>
          <a:xfrm>
            <a:off x="5120640" y="6100354"/>
            <a:ext cx="2154629" cy="369332"/>
          </a:xfrm>
          <a:prstGeom prst="rect">
            <a:avLst/>
          </a:prstGeom>
          <a:noFill/>
        </p:spPr>
        <p:txBody>
          <a:bodyPr wrap="none" rtlCol="0">
            <a:spAutoFit/>
          </a:bodyPr>
          <a:lstStyle/>
          <a:p>
            <a:r>
              <a:rPr lang="en-US" dirty="0" smtClean="0"/>
              <a:t>Fig.4 Example on KCL</a:t>
            </a:r>
            <a:endParaRPr lang="en-US" dirty="0"/>
          </a:p>
        </p:txBody>
      </p:sp>
    </p:spTree>
    <p:extLst>
      <p:ext uri="{BB962C8B-B14F-4D97-AF65-F5344CB8AC3E}">
        <p14:creationId xmlns="" xmlns:p14="http://schemas.microsoft.com/office/powerpoint/2010/main" val="60491197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defRPr/>
            </a:pPr>
            <a:r>
              <a:rPr lang="en-IN" b="1" dirty="0" smtClean="0"/>
              <a:t>Kirchhoff’ Voltage Law</a:t>
            </a:r>
            <a:endParaRPr lang="en-IN" b="1" dirty="0"/>
          </a:p>
        </p:txBody>
      </p:sp>
      <p:sp>
        <p:nvSpPr>
          <p:cNvPr id="3" name="Content Placeholder 2"/>
          <p:cNvSpPr>
            <a:spLocks noGrp="1"/>
          </p:cNvSpPr>
          <p:nvPr>
            <p:ph idx="1"/>
          </p:nvPr>
        </p:nvSpPr>
        <p:spPr>
          <a:xfrm>
            <a:off x="485503" y="1499050"/>
            <a:ext cx="6437811" cy="4351338"/>
          </a:xfrm>
        </p:spPr>
        <p:txBody>
          <a:bodyPr>
            <a:normAutofit/>
          </a:bodyPr>
          <a:lstStyle/>
          <a:p>
            <a:pPr marL="342900" indent="-342900" algn="just"/>
            <a:r>
              <a:rPr lang="en-US" dirty="0" smtClean="0"/>
              <a:t>It states that the algebraic sum of the voltages (or voltage drops) in any closed path of a network that is transverse in a single direction is zero. In other words, in a closed circuit, the algebraic sum of all the EMFs and the algebraic sum of all the voltage drops (product of current (I) and resistance (R) is zero.</a:t>
            </a:r>
            <a:endParaRPr lang="en-IN" dirty="0">
              <a:latin typeface="Casper"/>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15</a:t>
            </a:fld>
            <a:endParaRPr lang="en-US"/>
          </a:p>
        </p:txBody>
      </p:sp>
      <p:sp>
        <p:nvSpPr>
          <p:cNvPr id="6" name="Rectangle 5"/>
          <p:cNvSpPr/>
          <p:nvPr/>
        </p:nvSpPr>
        <p:spPr>
          <a:xfrm>
            <a:off x="2116182" y="4851061"/>
            <a:ext cx="2795452" cy="430887"/>
          </a:xfrm>
          <a:prstGeom prst="rect">
            <a:avLst/>
          </a:prstGeom>
        </p:spPr>
        <p:txBody>
          <a:bodyPr wrap="square">
            <a:spAutoFit/>
          </a:bodyPr>
          <a:lstStyle/>
          <a:p>
            <a:r>
              <a:rPr lang="el-GR" sz="2200" b="1" dirty="0" smtClean="0"/>
              <a:t>Σ E + Σ V = 0</a:t>
            </a:r>
            <a:endParaRPr lang="en-US" sz="2200" dirty="0"/>
          </a:p>
        </p:txBody>
      </p:sp>
      <p:pic>
        <p:nvPicPr>
          <p:cNvPr id="139267" name="Picture 3"/>
          <p:cNvPicPr>
            <a:picLocks noChangeAspect="1" noChangeArrowheads="1"/>
          </p:cNvPicPr>
          <p:nvPr/>
        </p:nvPicPr>
        <p:blipFill>
          <a:blip r:embed="rId2" cstate="print"/>
          <a:srcRect/>
          <a:stretch>
            <a:fillRect/>
          </a:stretch>
        </p:blipFill>
        <p:spPr bwMode="auto">
          <a:xfrm>
            <a:off x="7524206" y="1570014"/>
            <a:ext cx="4219574" cy="232598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7" name="TextBox 6"/>
          <p:cNvSpPr txBox="1"/>
          <p:nvPr/>
        </p:nvSpPr>
        <p:spPr>
          <a:xfrm>
            <a:off x="7589520" y="5120640"/>
            <a:ext cx="4181651" cy="923330"/>
          </a:xfrm>
          <a:prstGeom prst="rect">
            <a:avLst/>
          </a:prstGeom>
          <a:noFill/>
        </p:spPr>
        <p:txBody>
          <a:bodyPr wrap="square" rtlCol="0">
            <a:spAutoFit/>
          </a:bodyPr>
          <a:lstStyle/>
          <a:p>
            <a:r>
              <a:rPr lang="en-US" dirty="0" smtClean="0">
                <a:hlinkClick r:id="rId3"/>
              </a:rPr>
              <a:t>https://circuitglobe.com/what-is-kirchhoffs-current-law-and-kirchhoffs-voltage-law.html</a:t>
            </a:r>
            <a:endParaRPr lang="en-US" dirty="0"/>
          </a:p>
        </p:txBody>
      </p:sp>
      <p:sp>
        <p:nvSpPr>
          <p:cNvPr id="8" name="TextBox 7"/>
          <p:cNvSpPr txBox="1"/>
          <p:nvPr/>
        </p:nvSpPr>
        <p:spPr>
          <a:xfrm>
            <a:off x="9144001" y="4167051"/>
            <a:ext cx="994183" cy="369332"/>
          </a:xfrm>
          <a:prstGeom prst="rect">
            <a:avLst/>
          </a:prstGeom>
          <a:noFill/>
        </p:spPr>
        <p:txBody>
          <a:bodyPr wrap="none" rtlCol="0">
            <a:spAutoFit/>
          </a:bodyPr>
          <a:lstStyle/>
          <a:p>
            <a:r>
              <a:rPr lang="en-US" dirty="0" smtClean="0"/>
              <a:t>Fig. 5 </a:t>
            </a:r>
            <a:r>
              <a:rPr lang="en-US" dirty="0" err="1" smtClean="0"/>
              <a:t>kvl</a:t>
            </a:r>
            <a:endParaRPr lang="en-US" dirty="0"/>
          </a:p>
        </p:txBody>
      </p:sp>
    </p:spTree>
    <p:extLst>
      <p:ext uri="{BB962C8B-B14F-4D97-AF65-F5344CB8AC3E}">
        <p14:creationId xmlns="" xmlns:p14="http://schemas.microsoft.com/office/powerpoint/2010/main" val="60491197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95306"/>
            <a:ext cx="10515600" cy="1325563"/>
          </a:xfrm>
        </p:spPr>
        <p:txBody>
          <a:bodyPr>
            <a:normAutofit/>
          </a:bodyPr>
          <a:lstStyle/>
          <a:p>
            <a:pPr algn="ctr">
              <a:defRPr/>
            </a:pPr>
            <a:r>
              <a:rPr lang="en-IN" b="1" dirty="0" smtClean="0"/>
              <a:t>Kirchhoff’ Voltage Law</a:t>
            </a:r>
            <a:endParaRPr lang="en-IN" b="1" dirty="0"/>
          </a:p>
        </p:txBody>
      </p:sp>
      <p:sp>
        <p:nvSpPr>
          <p:cNvPr id="3" name="Content Placeholder 2"/>
          <p:cNvSpPr>
            <a:spLocks noGrp="1"/>
          </p:cNvSpPr>
          <p:nvPr>
            <p:ph idx="1"/>
          </p:nvPr>
        </p:nvSpPr>
        <p:spPr>
          <a:xfrm>
            <a:off x="838200" y="1655806"/>
            <a:ext cx="10515600" cy="4351338"/>
          </a:xfrm>
        </p:spPr>
        <p:txBody>
          <a:bodyPr>
            <a:noAutofit/>
          </a:bodyPr>
          <a:lstStyle/>
          <a:p>
            <a:pPr marL="342900" indent="-342900" algn="just"/>
            <a:r>
              <a:rPr lang="en-US" dirty="0" smtClean="0"/>
              <a:t>In any closed path (or circuit) in a network, the algebraic sum of the IR product is equal to the EMF in that path.</a:t>
            </a:r>
          </a:p>
          <a:p>
            <a:pPr marL="342900" indent="-342900" algn="just"/>
            <a:r>
              <a:rPr lang="en-US" dirty="0" smtClean="0"/>
              <a:t>In other words, in any closed loop (which also known as Mesh), the algebraic sum of the EMF applied is equal to the algebraic sum of the voltage drops in the elements. Kirchhoff’s second law is also known as Voltage Law or Mesh law.</a:t>
            </a:r>
            <a:br>
              <a:rPr lang="en-US" dirty="0" smtClean="0"/>
            </a:br>
            <a:r>
              <a:rPr lang="en-US" dirty="0" smtClean="0"/>
              <a:t>ΣIR= ΣE.</a:t>
            </a:r>
          </a:p>
        </p:txBody>
      </p:sp>
      <p:sp>
        <p:nvSpPr>
          <p:cNvPr id="4" name="Slide Number Placeholder 3"/>
          <p:cNvSpPr>
            <a:spLocks noGrp="1"/>
          </p:cNvSpPr>
          <p:nvPr>
            <p:ph type="sldNum" sz="quarter" idx="12"/>
          </p:nvPr>
        </p:nvSpPr>
        <p:spPr/>
        <p:txBody>
          <a:bodyPr/>
          <a:lstStyle/>
          <a:p>
            <a:fld id="{BDCDBBEF-AA6C-4BA6-85B2-A17D7F280E38}" type="slidenum">
              <a:rPr lang="en-US" smtClean="0"/>
              <a:pPr/>
              <a:t>16</a:t>
            </a:fld>
            <a:endParaRPr lang="en-US"/>
          </a:p>
        </p:txBody>
      </p:sp>
    </p:spTree>
    <p:extLst>
      <p:ext uri="{BB962C8B-B14F-4D97-AF65-F5344CB8AC3E}">
        <p14:creationId xmlns="" xmlns:p14="http://schemas.microsoft.com/office/powerpoint/2010/main" val="60491197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69180"/>
            <a:ext cx="10515600" cy="1325563"/>
          </a:xfrm>
        </p:spPr>
        <p:txBody>
          <a:bodyPr>
            <a:normAutofit/>
          </a:bodyPr>
          <a:lstStyle/>
          <a:p>
            <a:pPr algn="ctr">
              <a:defRPr/>
            </a:pPr>
            <a:r>
              <a:rPr lang="en-IN" b="1" dirty="0" smtClean="0"/>
              <a:t>Kirchhoff’ Voltage Law</a:t>
            </a:r>
            <a:endParaRPr lang="en-IN" b="1" dirty="0"/>
          </a:p>
        </p:txBody>
      </p:sp>
      <p:sp>
        <p:nvSpPr>
          <p:cNvPr id="3" name="Content Placeholder 2"/>
          <p:cNvSpPr>
            <a:spLocks noGrp="1"/>
          </p:cNvSpPr>
          <p:nvPr>
            <p:ph idx="1"/>
          </p:nvPr>
        </p:nvSpPr>
        <p:spPr>
          <a:xfrm>
            <a:off x="838200" y="1433735"/>
            <a:ext cx="10515600" cy="4351338"/>
          </a:xfrm>
        </p:spPr>
        <p:txBody>
          <a:bodyPr>
            <a:noAutofit/>
          </a:bodyPr>
          <a:lstStyle/>
          <a:p>
            <a:pPr marL="342900" indent="-342900" algn="just"/>
            <a:r>
              <a:rPr lang="en-US" dirty="0" smtClean="0">
                <a:latin typeface="Casper"/>
              </a:rPr>
              <a:t>From fig we can write the equation of circuit. We can consider that when we go from (-) polarity to (+) polarity we will take it as negative value or when we go from (+) polarity to (-) polarity we will take it as positive value. </a:t>
            </a:r>
          </a:p>
          <a:p>
            <a:pPr marL="342900" indent="-342900" algn="just"/>
            <a:r>
              <a:rPr lang="en-US" dirty="0" smtClean="0">
                <a:latin typeface="Casper"/>
              </a:rPr>
              <a:t>It depends upon you solution will be same. </a:t>
            </a:r>
            <a:endParaRPr lang="en-IN" dirty="0">
              <a:latin typeface="Casper"/>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17</a:t>
            </a:fld>
            <a:endParaRPr lang="en-US"/>
          </a:p>
        </p:txBody>
      </p:sp>
      <p:pic>
        <p:nvPicPr>
          <p:cNvPr id="5" name="Picture 3"/>
          <p:cNvPicPr>
            <a:picLocks noChangeAspect="1" noChangeArrowheads="1"/>
          </p:cNvPicPr>
          <p:nvPr/>
        </p:nvPicPr>
        <p:blipFill>
          <a:blip r:embed="rId2" cstate="print"/>
          <a:srcRect/>
          <a:stretch>
            <a:fillRect/>
          </a:stretch>
        </p:blipFill>
        <p:spPr bwMode="auto">
          <a:xfrm>
            <a:off x="4167051" y="3790701"/>
            <a:ext cx="3710122" cy="204515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7" name="TextBox 6"/>
          <p:cNvSpPr txBox="1"/>
          <p:nvPr/>
        </p:nvSpPr>
        <p:spPr>
          <a:xfrm>
            <a:off x="1632857" y="6296297"/>
            <a:ext cx="8727527" cy="369332"/>
          </a:xfrm>
          <a:prstGeom prst="rect">
            <a:avLst/>
          </a:prstGeom>
          <a:noFill/>
        </p:spPr>
        <p:txBody>
          <a:bodyPr wrap="square" rtlCol="0">
            <a:spAutoFit/>
          </a:bodyPr>
          <a:lstStyle/>
          <a:p>
            <a:r>
              <a:rPr lang="en-US" dirty="0" smtClean="0">
                <a:hlinkClick r:id="rId3"/>
              </a:rPr>
              <a:t>https://circuitglobe.com/what-is-kirchhoffs-current-law-and-kirchhoffs-voltage-law.html</a:t>
            </a:r>
            <a:endParaRPr lang="en-US" dirty="0"/>
          </a:p>
        </p:txBody>
      </p:sp>
      <p:sp>
        <p:nvSpPr>
          <p:cNvPr id="8" name="TextBox 7"/>
          <p:cNvSpPr txBox="1"/>
          <p:nvPr/>
        </p:nvSpPr>
        <p:spPr>
          <a:xfrm>
            <a:off x="5290457" y="5956663"/>
            <a:ext cx="1659237" cy="369332"/>
          </a:xfrm>
          <a:prstGeom prst="rect">
            <a:avLst/>
          </a:prstGeom>
          <a:noFill/>
        </p:spPr>
        <p:txBody>
          <a:bodyPr wrap="none" rtlCol="0">
            <a:spAutoFit/>
          </a:bodyPr>
          <a:lstStyle/>
          <a:p>
            <a:r>
              <a:rPr lang="en-US" dirty="0" smtClean="0"/>
              <a:t>Fig.6 KVL circuit</a:t>
            </a:r>
            <a:endParaRPr lang="en-US" dirty="0"/>
          </a:p>
        </p:txBody>
      </p:sp>
    </p:spTree>
    <p:extLst>
      <p:ext uri="{BB962C8B-B14F-4D97-AF65-F5344CB8AC3E}">
        <p14:creationId xmlns="" xmlns:p14="http://schemas.microsoft.com/office/powerpoint/2010/main" val="6049119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defRPr/>
            </a:pPr>
            <a:r>
              <a:rPr lang="en-IN" sz="3600" b="1" dirty="0" smtClean="0"/>
              <a:t>Kirchhoff’ Voltage Law</a:t>
            </a:r>
            <a:endParaRPr lang="en-IN" sz="3600" b="1" dirty="0"/>
          </a:p>
        </p:txBody>
      </p:sp>
      <p:sp>
        <p:nvSpPr>
          <p:cNvPr id="3" name="Content Placeholder 2"/>
          <p:cNvSpPr>
            <a:spLocks noGrp="1"/>
          </p:cNvSpPr>
          <p:nvPr>
            <p:ph idx="1"/>
          </p:nvPr>
        </p:nvSpPr>
        <p:spPr>
          <a:xfrm>
            <a:off x="968833" y="1433735"/>
            <a:ext cx="10515600" cy="4351338"/>
          </a:xfrm>
        </p:spPr>
        <p:txBody>
          <a:bodyPr>
            <a:normAutofit/>
          </a:bodyPr>
          <a:lstStyle/>
          <a:p>
            <a:pPr marL="342900" indent="-342900" algn="just">
              <a:buNone/>
            </a:pPr>
            <a:endParaRPr lang="en-IN" sz="2200" dirty="0" smtClean="0">
              <a:latin typeface="Casper"/>
            </a:endParaRPr>
          </a:p>
          <a:p>
            <a:pPr marL="342900" indent="-342900" algn="just">
              <a:buNone/>
            </a:pPr>
            <a:r>
              <a:rPr lang="en-US" sz="2200" dirty="0" smtClean="0"/>
              <a:t> </a:t>
            </a:r>
          </a:p>
          <a:p>
            <a:pPr marL="342900" indent="-342900" algn="just">
              <a:buNone/>
            </a:pPr>
            <a:r>
              <a:rPr lang="en-US" dirty="0" smtClean="0"/>
              <a:t>    Here, the assumed current I causes a positive voltage drop when flowing from the positive to negative potential while negative potential drop when the current flowing from negative to the positive potential.</a:t>
            </a:r>
          </a:p>
          <a:p>
            <a:pPr marL="342900" indent="-342900" algn="just">
              <a:buNone/>
            </a:pPr>
            <a:endParaRPr lang="en-IN" sz="2200" dirty="0">
              <a:latin typeface="Casper"/>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18</a:t>
            </a:fld>
            <a:endParaRPr lang="en-US"/>
          </a:p>
        </p:txBody>
      </p:sp>
      <p:pic>
        <p:nvPicPr>
          <p:cNvPr id="141314" name="Picture 2" descr="kcl-eq1"/>
          <p:cNvPicPr>
            <a:picLocks noChangeAspect="1" noChangeArrowheads="1"/>
          </p:cNvPicPr>
          <p:nvPr/>
        </p:nvPicPr>
        <p:blipFill>
          <a:blip r:embed="rId2" cstate="print"/>
          <a:srcRect/>
          <a:stretch>
            <a:fillRect/>
          </a:stretch>
        </p:blipFill>
        <p:spPr bwMode="auto">
          <a:xfrm>
            <a:off x="3049894" y="1508623"/>
            <a:ext cx="5638184" cy="816566"/>
          </a:xfrm>
          <a:prstGeom prst="rect">
            <a:avLst/>
          </a:prstGeom>
          <a:noFill/>
        </p:spPr>
      </p:pic>
      <p:pic>
        <p:nvPicPr>
          <p:cNvPr id="141316" name="Picture 4" descr="kcl-eq2"/>
          <p:cNvPicPr>
            <a:picLocks noChangeAspect="1" noChangeArrowheads="1"/>
          </p:cNvPicPr>
          <p:nvPr/>
        </p:nvPicPr>
        <p:blipFill>
          <a:blip r:embed="rId3" cstate="print"/>
          <a:srcRect/>
          <a:stretch>
            <a:fillRect/>
          </a:stretch>
        </p:blipFill>
        <p:spPr bwMode="auto">
          <a:xfrm>
            <a:off x="3578548" y="3997234"/>
            <a:ext cx="4598806" cy="1737371"/>
          </a:xfrm>
          <a:prstGeom prst="rect">
            <a:avLst/>
          </a:prstGeom>
          <a:noFill/>
        </p:spPr>
      </p:pic>
    </p:spTree>
    <p:extLst>
      <p:ext uri="{BB962C8B-B14F-4D97-AF65-F5344CB8AC3E}">
        <p14:creationId xmlns="" xmlns:p14="http://schemas.microsoft.com/office/powerpoint/2010/main" val="6049119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defRPr/>
            </a:pPr>
            <a:r>
              <a:rPr lang="en-IN" sz="3600" b="1" dirty="0" smtClean="0"/>
              <a:t>Kirchhoff’ Voltage Law</a:t>
            </a:r>
            <a:endParaRPr lang="en-IN" sz="3600" b="1" dirty="0"/>
          </a:p>
        </p:txBody>
      </p:sp>
      <p:sp>
        <p:nvSpPr>
          <p:cNvPr id="3" name="Content Placeholder 2"/>
          <p:cNvSpPr>
            <a:spLocks noGrp="1"/>
          </p:cNvSpPr>
          <p:nvPr>
            <p:ph idx="1"/>
          </p:nvPr>
        </p:nvSpPr>
        <p:spPr>
          <a:xfrm>
            <a:off x="838200" y="1433735"/>
            <a:ext cx="10515600" cy="4351338"/>
          </a:xfrm>
        </p:spPr>
        <p:txBody>
          <a:bodyPr>
            <a:normAutofit/>
          </a:bodyPr>
          <a:lstStyle/>
          <a:p>
            <a:pPr marL="342900" indent="-342900" algn="just"/>
            <a:r>
              <a:rPr lang="en-US" dirty="0" smtClean="0"/>
              <a:t>Considering the other figure shown below and assuming the direction of the current </a:t>
            </a:r>
            <a:r>
              <a:rPr lang="en-US" dirty="0" err="1" smtClean="0"/>
              <a:t>i</a:t>
            </a:r>
            <a:r>
              <a:rPr lang="en-US" dirty="0" smtClean="0"/>
              <a:t>.</a:t>
            </a:r>
            <a:endParaRPr lang="en-IN" dirty="0">
              <a:latin typeface="Casper"/>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19</a:t>
            </a:fld>
            <a:endParaRPr lang="en-US"/>
          </a:p>
        </p:txBody>
      </p:sp>
      <p:pic>
        <p:nvPicPr>
          <p:cNvPr id="143362" name="Picture 2"/>
          <p:cNvPicPr>
            <a:picLocks noChangeAspect="1" noChangeArrowheads="1"/>
          </p:cNvPicPr>
          <p:nvPr/>
        </p:nvPicPr>
        <p:blipFill>
          <a:blip r:embed="rId2" cstate="print"/>
          <a:srcRect/>
          <a:stretch>
            <a:fillRect/>
          </a:stretch>
        </p:blipFill>
        <p:spPr bwMode="auto">
          <a:xfrm>
            <a:off x="3866606" y="2496776"/>
            <a:ext cx="4297679" cy="288762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7" name="TextBox 6"/>
          <p:cNvSpPr txBox="1"/>
          <p:nvPr/>
        </p:nvSpPr>
        <p:spPr>
          <a:xfrm>
            <a:off x="2717075" y="6008915"/>
            <a:ext cx="5826034" cy="646331"/>
          </a:xfrm>
          <a:prstGeom prst="rect">
            <a:avLst/>
          </a:prstGeom>
          <a:noFill/>
        </p:spPr>
        <p:txBody>
          <a:bodyPr wrap="square" rtlCol="0">
            <a:spAutoFit/>
          </a:bodyPr>
          <a:lstStyle/>
          <a:p>
            <a:r>
              <a:rPr lang="en-US" dirty="0" smtClean="0">
                <a:hlinkClick r:id="rId3"/>
              </a:rPr>
              <a:t>https://circuitglobe.com/what-is-kirchhoffs-current-law-and-kirchhoffs-voltage-law.html</a:t>
            </a:r>
            <a:endParaRPr lang="en-US" dirty="0"/>
          </a:p>
        </p:txBody>
      </p:sp>
      <p:sp>
        <p:nvSpPr>
          <p:cNvPr id="8" name="TextBox 7"/>
          <p:cNvSpPr txBox="1"/>
          <p:nvPr/>
        </p:nvSpPr>
        <p:spPr>
          <a:xfrm>
            <a:off x="4781006" y="5551714"/>
            <a:ext cx="1623971" cy="369332"/>
          </a:xfrm>
          <a:prstGeom prst="rect">
            <a:avLst/>
          </a:prstGeom>
          <a:noFill/>
        </p:spPr>
        <p:txBody>
          <a:bodyPr wrap="none" rtlCol="0">
            <a:spAutoFit/>
          </a:bodyPr>
          <a:lstStyle/>
          <a:p>
            <a:r>
              <a:rPr lang="en-US" dirty="0" smtClean="0"/>
              <a:t>Fig. 7 </a:t>
            </a:r>
            <a:r>
              <a:rPr lang="en-US" dirty="0" err="1" smtClean="0"/>
              <a:t>kvl</a:t>
            </a:r>
            <a:r>
              <a:rPr lang="en-US" dirty="0" smtClean="0"/>
              <a:t> circuit</a:t>
            </a:r>
            <a:endParaRPr lang="en-US" dirty="0"/>
          </a:p>
        </p:txBody>
      </p:sp>
    </p:spTree>
    <p:extLst>
      <p:ext uri="{BB962C8B-B14F-4D97-AF65-F5344CB8AC3E}">
        <p14:creationId xmlns="" xmlns:p14="http://schemas.microsoft.com/office/powerpoint/2010/main" val="6049119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xfrm>
            <a:off x="8839200" y="6356350"/>
            <a:ext cx="2743200" cy="365125"/>
          </a:xfrm>
        </p:spPr>
        <p:txBody>
          <a:bodyPr/>
          <a:lstStyle/>
          <a:p>
            <a:fld id="{BDCDBBEF-AA6C-4BA6-85B2-A17D7F280E38}" type="slidenum">
              <a:rPr lang="en-US" smtClean="0"/>
              <a:pPr/>
              <a:t>2</a:t>
            </a:fld>
            <a:endParaRPr lang="en-US" dirty="0"/>
          </a:p>
        </p:txBody>
      </p:sp>
      <p:sp>
        <p:nvSpPr>
          <p:cNvPr id="8" name="Title 7"/>
          <p:cNvSpPr txBox="1">
            <a:spLocks noGrp="1" noChangeArrowheads="1"/>
          </p:cNvSpPr>
          <p:nvPr>
            <p:ph type="title"/>
          </p:nvPr>
        </p:nvSpPr>
        <p:spPr bwMode="auto">
          <a:xfrm>
            <a:off x="592954" y="605949"/>
            <a:ext cx="4456567" cy="131112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a:r>
              <a:rPr lang="en-US" sz="4400" b="1" dirty="0" smtClean="0">
                <a:latin typeface="Casper"/>
              </a:rPr>
              <a:t>Lecture Objectives</a:t>
            </a:r>
            <a:endParaRPr lang="en-US" sz="4400" b="1" dirty="0">
              <a:latin typeface="Casper"/>
            </a:endParaRPr>
          </a:p>
        </p:txBody>
      </p:sp>
      <p:sp>
        <p:nvSpPr>
          <p:cNvPr id="10" name="Oval 9"/>
          <p:cNvSpPr/>
          <p:nvPr/>
        </p:nvSpPr>
        <p:spPr>
          <a:xfrm>
            <a:off x="11217276" y="6324600"/>
            <a:ext cx="444500" cy="4222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2" name="Table 11"/>
          <p:cNvGraphicFramePr>
            <a:graphicFrameLocks noGrp="1"/>
          </p:cNvGraphicFramePr>
          <p:nvPr>
            <p:extLst>
              <p:ext uri="{D42A27DB-BD31-4B8C-83A1-F6EECF244321}">
                <p14:modId xmlns:p14="http://schemas.microsoft.com/office/powerpoint/2010/main" xmlns="" val="1091665859"/>
              </p:ext>
            </p:extLst>
          </p:nvPr>
        </p:nvGraphicFramePr>
        <p:xfrm>
          <a:off x="282009" y="2226080"/>
          <a:ext cx="6536802" cy="3968322"/>
        </p:xfrm>
        <a:graphic>
          <a:graphicData uri="http://schemas.openxmlformats.org/drawingml/2006/table">
            <a:tbl>
              <a:tblPr firstRow="1" firstCol="1" bandRow="1"/>
              <a:tblGrid>
                <a:gridCol w="556819"/>
                <a:gridCol w="5979983"/>
              </a:tblGrid>
              <a:tr h="608316">
                <a:tc>
                  <a:txBody>
                    <a:bodyPr/>
                    <a:lstStyle/>
                    <a:p>
                      <a:pPr algn="ctr" fontAlgn="ctr"/>
                      <a:r>
                        <a:rPr lang="en-US" sz="1800" b="1" i="0" u="none" strike="noStrike" dirty="0" smtClean="0">
                          <a:solidFill>
                            <a:srgbClr val="000000"/>
                          </a:solidFill>
                          <a:effectLst/>
                          <a:latin typeface="+mn-lt"/>
                        </a:rPr>
                        <a:t>S. No.</a:t>
                      </a:r>
                      <a:endParaRPr lang="en-US" sz="1800" b="1" i="0" u="none" strike="noStrike" dirty="0">
                        <a:solidFill>
                          <a:srgbClr val="000000"/>
                        </a:solidFill>
                        <a:effectLst/>
                        <a:latin typeface="+mn-lt"/>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1" i="0" u="none" strike="noStrike" dirty="0" smtClean="0">
                          <a:solidFill>
                            <a:srgbClr val="000000"/>
                          </a:solidFill>
                          <a:effectLst/>
                          <a:latin typeface="+mn-lt"/>
                        </a:rPr>
                        <a:t>Objectives</a:t>
                      </a:r>
                      <a:endParaRPr lang="en-US" sz="1800" b="1" i="0" u="none" strike="noStrike" dirty="0">
                        <a:solidFill>
                          <a:srgbClr val="000000"/>
                        </a:solidFill>
                        <a:effectLst/>
                        <a:latin typeface="+mn-lt"/>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820396">
                <a:tc>
                  <a:txBody>
                    <a:bodyPr/>
                    <a:lstStyle/>
                    <a:p>
                      <a:pPr algn="ctr" fontAlgn="ctr"/>
                      <a:r>
                        <a:rPr lang="en-US" sz="1800" b="0" i="0" u="none" strike="noStrike" dirty="0" smtClean="0">
                          <a:solidFill>
                            <a:schemeClr val="tx1"/>
                          </a:solidFill>
                          <a:effectLst/>
                          <a:latin typeface="+mn-lt"/>
                        </a:rPr>
                        <a:t>1</a:t>
                      </a:r>
                      <a:endParaRPr lang="en-US" sz="1800" b="0" i="0" u="none" strike="noStrike" dirty="0">
                        <a:solidFill>
                          <a:schemeClr val="tx1"/>
                        </a:solidFill>
                        <a:effectLst/>
                        <a:latin typeface="+mn-lt"/>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fontAlgn="ctr"/>
                      <a:r>
                        <a:rPr lang="en-US" sz="1800" b="0" i="0" kern="1200" dirty="0" smtClean="0">
                          <a:solidFill>
                            <a:schemeClr val="tx1"/>
                          </a:solidFill>
                          <a:latin typeface="+mn-lt"/>
                          <a:ea typeface="+mn-ea"/>
                          <a:cs typeface="+mn-cs"/>
                        </a:rPr>
                        <a:t>To make student</a:t>
                      </a:r>
                      <a:r>
                        <a:rPr lang="en-US" sz="1800" b="0" i="0" kern="1200" baseline="0" dirty="0" smtClean="0">
                          <a:solidFill>
                            <a:schemeClr val="tx1"/>
                          </a:solidFill>
                          <a:latin typeface="+mn-lt"/>
                          <a:ea typeface="+mn-ea"/>
                          <a:cs typeface="+mn-cs"/>
                        </a:rPr>
                        <a:t> aware about introduction to </a:t>
                      </a:r>
                      <a:r>
                        <a:rPr lang="en-US" sz="1800" b="0" i="0" kern="1200" baseline="0" dirty="0" err="1" smtClean="0">
                          <a:solidFill>
                            <a:schemeClr val="tx1"/>
                          </a:solidFill>
                          <a:latin typeface="+mn-lt"/>
                          <a:ea typeface="+mn-ea"/>
                          <a:cs typeface="+mn-cs"/>
                        </a:rPr>
                        <a:t>kirchhoff’s</a:t>
                      </a:r>
                      <a:r>
                        <a:rPr lang="en-US" sz="1800" b="0" i="0" kern="1200" baseline="0" dirty="0" smtClean="0">
                          <a:solidFill>
                            <a:schemeClr val="tx1"/>
                          </a:solidFill>
                          <a:latin typeface="+mn-lt"/>
                          <a:ea typeface="+mn-ea"/>
                          <a:cs typeface="+mn-cs"/>
                        </a:rPr>
                        <a:t> law.</a:t>
                      </a:r>
                      <a:endParaRPr lang="en-US" sz="1800" b="0" i="0" u="none" strike="noStrike" dirty="0">
                        <a:solidFill>
                          <a:schemeClr val="tx1"/>
                        </a:solidFill>
                        <a:effectLst/>
                        <a:latin typeface="+mn-lt"/>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629046">
                <a:tc>
                  <a:txBody>
                    <a:bodyPr/>
                    <a:lstStyle/>
                    <a:p>
                      <a:pPr algn="ctr" fontAlgn="ctr"/>
                      <a:r>
                        <a:rPr lang="en-US" sz="1800" b="0" i="0" u="none" strike="noStrike" dirty="0" smtClean="0">
                          <a:solidFill>
                            <a:srgbClr val="000000"/>
                          </a:solidFill>
                          <a:effectLst/>
                          <a:latin typeface="+mn-lt"/>
                        </a:rPr>
                        <a:t>2</a:t>
                      </a:r>
                      <a:endParaRPr lang="en-US" sz="1800" b="0" i="0" u="none" strike="noStrike" dirty="0">
                        <a:solidFill>
                          <a:srgbClr val="000000"/>
                        </a:solidFill>
                        <a:effectLst/>
                        <a:latin typeface="+mn-lt"/>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fontAlgn="ctr"/>
                      <a:r>
                        <a:rPr lang="en-US" sz="1800" b="0" i="0" kern="1200" dirty="0" smtClean="0">
                          <a:solidFill>
                            <a:schemeClr val="tx1"/>
                          </a:solidFill>
                          <a:latin typeface="+mn-lt"/>
                          <a:ea typeface="+mn-ea"/>
                          <a:cs typeface="+mn-cs"/>
                        </a:rPr>
                        <a:t>To aware about</a:t>
                      </a:r>
                      <a:r>
                        <a:rPr lang="en-US" sz="1800" b="0" i="0" kern="1200" baseline="0" dirty="0" smtClean="0">
                          <a:solidFill>
                            <a:schemeClr val="tx1"/>
                          </a:solidFill>
                          <a:latin typeface="+mn-lt"/>
                          <a:ea typeface="+mn-ea"/>
                          <a:cs typeface="+mn-cs"/>
                        </a:rPr>
                        <a:t> different terms used in </a:t>
                      </a:r>
                      <a:r>
                        <a:rPr lang="en-US" sz="1800" b="0" i="0" kern="1200" baseline="0" dirty="0" err="1" smtClean="0">
                          <a:solidFill>
                            <a:schemeClr val="tx1"/>
                          </a:solidFill>
                          <a:latin typeface="+mn-lt"/>
                          <a:ea typeface="+mn-ea"/>
                          <a:cs typeface="+mn-cs"/>
                        </a:rPr>
                        <a:t>kirchhoff’s</a:t>
                      </a:r>
                      <a:r>
                        <a:rPr lang="en-US" sz="1800" b="0" i="0" kern="1200" baseline="0" dirty="0" smtClean="0">
                          <a:solidFill>
                            <a:schemeClr val="tx1"/>
                          </a:solidFill>
                          <a:latin typeface="+mn-lt"/>
                          <a:ea typeface="+mn-ea"/>
                          <a:cs typeface="+mn-cs"/>
                        </a:rPr>
                        <a:t> law</a:t>
                      </a:r>
                      <a:endParaRPr lang="en-US" sz="1800" b="0" i="0" u="none" strike="noStrike" dirty="0">
                        <a:solidFill>
                          <a:srgbClr val="000000"/>
                        </a:solidFill>
                        <a:effectLst/>
                        <a:latin typeface="+mn-lt"/>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652472">
                <a:tc>
                  <a:txBody>
                    <a:bodyPr/>
                    <a:lstStyle/>
                    <a:p>
                      <a:pPr algn="ctr" fontAlgn="ctr"/>
                      <a:r>
                        <a:rPr lang="en-US" sz="1800" b="0" i="0" u="none" strike="noStrike" dirty="0" smtClean="0">
                          <a:solidFill>
                            <a:srgbClr val="000000"/>
                          </a:solidFill>
                          <a:effectLst/>
                          <a:latin typeface="+mn-lt"/>
                        </a:rPr>
                        <a:t>3</a:t>
                      </a:r>
                      <a:endParaRPr lang="en-US" sz="1800" b="0" i="0" u="none" strike="noStrike" dirty="0">
                        <a:solidFill>
                          <a:srgbClr val="000000"/>
                        </a:solidFill>
                        <a:effectLst/>
                        <a:latin typeface="+mn-lt"/>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fontAlgn="ctr"/>
                      <a:r>
                        <a:rPr lang="en-US" sz="1800" b="0" i="0" kern="1200" dirty="0" smtClean="0">
                          <a:solidFill>
                            <a:schemeClr val="tx1"/>
                          </a:solidFill>
                          <a:latin typeface="+mn-lt"/>
                          <a:ea typeface="+mn-ea"/>
                          <a:cs typeface="+mn-cs"/>
                        </a:rPr>
                        <a:t>To provide knowledge </a:t>
                      </a:r>
                      <a:r>
                        <a:rPr lang="en-US" sz="1800" b="0" i="0" kern="1200" dirty="0" err="1" smtClean="0">
                          <a:solidFill>
                            <a:schemeClr val="tx1"/>
                          </a:solidFill>
                          <a:latin typeface="+mn-lt"/>
                          <a:ea typeface="+mn-ea"/>
                          <a:cs typeface="+mn-cs"/>
                        </a:rPr>
                        <a:t>kirchhoff’s</a:t>
                      </a:r>
                      <a:r>
                        <a:rPr lang="en-US" sz="1800" b="0" i="0" kern="1200" dirty="0" smtClean="0">
                          <a:solidFill>
                            <a:schemeClr val="tx1"/>
                          </a:solidFill>
                          <a:latin typeface="+mn-lt"/>
                          <a:ea typeface="+mn-ea"/>
                          <a:cs typeface="+mn-cs"/>
                        </a:rPr>
                        <a:t> </a:t>
                      </a:r>
                      <a:r>
                        <a:rPr lang="en-US" sz="1800" b="0" i="0" kern="1200" baseline="0" dirty="0" smtClean="0">
                          <a:solidFill>
                            <a:schemeClr val="tx1"/>
                          </a:solidFill>
                          <a:latin typeface="+mn-lt"/>
                          <a:ea typeface="+mn-ea"/>
                          <a:cs typeface="+mn-cs"/>
                        </a:rPr>
                        <a:t> current law with examples.</a:t>
                      </a:r>
                      <a:endParaRPr lang="en-US" sz="1800" b="0" i="0" u="none" strike="noStrike" dirty="0">
                        <a:solidFill>
                          <a:srgbClr val="000000"/>
                        </a:solidFill>
                        <a:effectLst/>
                        <a:latin typeface="+mn-lt"/>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629046">
                <a:tc>
                  <a:txBody>
                    <a:bodyPr/>
                    <a:lstStyle/>
                    <a:p>
                      <a:pPr algn="ctr" fontAlgn="ctr"/>
                      <a:r>
                        <a:rPr lang="en-US" sz="1800" b="0" i="0" u="none" strike="noStrike" dirty="0" smtClean="0">
                          <a:solidFill>
                            <a:srgbClr val="000000"/>
                          </a:solidFill>
                          <a:effectLst/>
                          <a:latin typeface="+mn-lt"/>
                        </a:rPr>
                        <a:t>4</a:t>
                      </a:r>
                      <a:endParaRPr lang="en-US" sz="1800" b="0" i="0" u="none" strike="noStrike" dirty="0">
                        <a:solidFill>
                          <a:srgbClr val="000000"/>
                        </a:solidFill>
                        <a:effectLst/>
                        <a:latin typeface="+mn-lt"/>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fontAlgn="ctr"/>
                      <a:r>
                        <a:rPr lang="en-US" sz="1800" b="0" i="0" kern="1200" dirty="0" smtClean="0">
                          <a:solidFill>
                            <a:schemeClr val="tx1"/>
                          </a:solidFill>
                          <a:latin typeface="+mn-lt"/>
                          <a:ea typeface="+mn-ea"/>
                          <a:cs typeface="+mn-cs"/>
                        </a:rPr>
                        <a:t>To provide knowledge </a:t>
                      </a:r>
                      <a:r>
                        <a:rPr lang="en-US" sz="1800" b="0" i="0" kern="1200" dirty="0" err="1" smtClean="0">
                          <a:solidFill>
                            <a:schemeClr val="tx1"/>
                          </a:solidFill>
                          <a:latin typeface="+mn-lt"/>
                          <a:ea typeface="+mn-ea"/>
                          <a:cs typeface="+mn-cs"/>
                        </a:rPr>
                        <a:t>kirchhoff’s</a:t>
                      </a:r>
                      <a:r>
                        <a:rPr lang="en-US" sz="1800" b="0" i="0" kern="1200" dirty="0" smtClean="0">
                          <a:solidFill>
                            <a:schemeClr val="tx1"/>
                          </a:solidFill>
                          <a:latin typeface="+mn-lt"/>
                          <a:ea typeface="+mn-ea"/>
                          <a:cs typeface="+mn-cs"/>
                        </a:rPr>
                        <a:t> </a:t>
                      </a:r>
                      <a:r>
                        <a:rPr lang="en-US" sz="1800" b="0" i="0" kern="1200" baseline="0" dirty="0" smtClean="0">
                          <a:solidFill>
                            <a:schemeClr val="tx1"/>
                          </a:solidFill>
                          <a:latin typeface="+mn-lt"/>
                          <a:ea typeface="+mn-ea"/>
                          <a:cs typeface="+mn-cs"/>
                        </a:rPr>
                        <a:t>  voltage law with examples.</a:t>
                      </a:r>
                      <a:endParaRPr lang="en-US" sz="1800" b="0" i="0" u="none" strike="noStrike" dirty="0">
                        <a:solidFill>
                          <a:srgbClr val="000000"/>
                        </a:solidFill>
                        <a:effectLst/>
                        <a:latin typeface="+mn-lt"/>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629046">
                <a:tc>
                  <a:txBody>
                    <a:bodyPr/>
                    <a:lstStyle/>
                    <a:p>
                      <a:pPr algn="ctr" fontAlgn="ctr"/>
                      <a:r>
                        <a:rPr lang="en-US" sz="1800" b="0" i="0" u="none" strike="noStrike" dirty="0" smtClean="0">
                          <a:solidFill>
                            <a:srgbClr val="000000"/>
                          </a:solidFill>
                          <a:effectLst/>
                          <a:latin typeface="+mn-lt"/>
                        </a:rPr>
                        <a:t>5</a:t>
                      </a:r>
                      <a:endParaRPr lang="en-US" sz="1800" b="0" i="0" u="none" strike="noStrike" dirty="0">
                        <a:solidFill>
                          <a:srgbClr val="000000"/>
                        </a:solidFill>
                        <a:effectLst/>
                        <a:latin typeface="+mn-lt"/>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rtl="0"/>
                      <a:r>
                        <a:rPr lang="en-US" sz="1800" b="0" i="0" kern="1200" dirty="0" smtClean="0">
                          <a:solidFill>
                            <a:schemeClr val="tx1"/>
                          </a:solidFill>
                          <a:latin typeface="+mn-lt"/>
                          <a:ea typeface="+mn-ea"/>
                          <a:cs typeface="+mn-cs"/>
                        </a:rPr>
                        <a:t>To give applications of </a:t>
                      </a:r>
                      <a:r>
                        <a:rPr lang="en-US" sz="1800" b="0" i="0" kern="1200" dirty="0" err="1" smtClean="0">
                          <a:solidFill>
                            <a:schemeClr val="tx1"/>
                          </a:solidFill>
                          <a:latin typeface="+mn-lt"/>
                          <a:ea typeface="+mn-ea"/>
                          <a:cs typeface="+mn-cs"/>
                        </a:rPr>
                        <a:t>kirchhoff’s</a:t>
                      </a:r>
                      <a:r>
                        <a:rPr lang="en-US" sz="1800" b="0" i="0" kern="1200" baseline="0" dirty="0" smtClean="0">
                          <a:solidFill>
                            <a:schemeClr val="tx1"/>
                          </a:solidFill>
                          <a:latin typeface="+mn-lt"/>
                          <a:ea typeface="+mn-ea"/>
                          <a:cs typeface="+mn-cs"/>
                        </a:rPr>
                        <a:t> law.</a:t>
                      </a:r>
                      <a:endParaRPr lang="en-US" sz="1800" b="0" i="0" u="none" strike="noStrike" dirty="0">
                        <a:solidFill>
                          <a:srgbClr val="000000"/>
                        </a:solidFill>
                        <a:effectLst/>
                        <a:latin typeface="+mn-lt"/>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
        <p:nvSpPr>
          <p:cNvPr id="7" name="Content Placeholder 6"/>
          <p:cNvSpPr>
            <a:spLocks noGrp="1"/>
          </p:cNvSpPr>
          <p:nvPr>
            <p:ph idx="1"/>
          </p:nvPr>
        </p:nvSpPr>
        <p:spPr>
          <a:xfrm>
            <a:off x="7093130" y="5251268"/>
            <a:ext cx="4428309" cy="609781"/>
          </a:xfrm>
        </p:spPr>
        <p:txBody>
          <a:bodyPr>
            <a:normAutofit/>
          </a:bodyPr>
          <a:lstStyle/>
          <a:p>
            <a:pPr algn="ctr">
              <a:buNone/>
            </a:pPr>
            <a:r>
              <a:rPr lang="en-US" sz="1800" dirty="0" smtClean="0">
                <a:hlinkClick r:id="rId2"/>
              </a:rPr>
              <a:t>https://library.automationdirect.com/basic-electrical-theory/</a:t>
            </a:r>
            <a:endParaRPr lang="en-US" sz="1800" dirty="0">
              <a:solidFill>
                <a:srgbClr val="00B0F0"/>
              </a:solidFill>
            </a:endParaRPr>
          </a:p>
        </p:txBody>
      </p:sp>
      <p:pic>
        <p:nvPicPr>
          <p:cNvPr id="11" name="Picture 1" descr="C:\Users\Administrator\Desktop\circuit.png"/>
          <p:cNvPicPr>
            <a:picLocks noChangeAspect="1" noChangeArrowheads="1"/>
          </p:cNvPicPr>
          <p:nvPr/>
        </p:nvPicPr>
        <p:blipFill>
          <a:blip r:embed="rId3" cstate="print"/>
          <a:srcRect/>
          <a:stretch>
            <a:fillRect/>
          </a:stretch>
        </p:blipFill>
        <p:spPr bwMode="auto">
          <a:xfrm>
            <a:off x="7135860" y="1763485"/>
            <a:ext cx="4688545" cy="330490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xmlns="" val="401809734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defRPr/>
            </a:pPr>
            <a:r>
              <a:rPr lang="en-IN" sz="3600" b="1" dirty="0" smtClean="0"/>
              <a:t>Kirchhoff’ Voltage Law</a:t>
            </a:r>
            <a:endParaRPr lang="en-IN" sz="3600" b="1" dirty="0"/>
          </a:p>
        </p:txBody>
      </p:sp>
      <p:sp>
        <p:nvSpPr>
          <p:cNvPr id="3" name="Content Placeholder 2"/>
          <p:cNvSpPr>
            <a:spLocks noGrp="1"/>
          </p:cNvSpPr>
          <p:nvPr>
            <p:ph idx="1"/>
          </p:nvPr>
        </p:nvSpPr>
        <p:spPr>
          <a:xfrm>
            <a:off x="838200" y="1433735"/>
            <a:ext cx="10515600" cy="4351338"/>
          </a:xfrm>
        </p:spPr>
        <p:txBody>
          <a:bodyPr>
            <a:normAutofit/>
          </a:bodyPr>
          <a:lstStyle/>
          <a:p>
            <a:pPr marL="342900" indent="-342900" algn="just"/>
            <a:r>
              <a:rPr lang="en-US" dirty="0" smtClean="0"/>
              <a:t>Therefore,</a:t>
            </a:r>
          </a:p>
          <a:p>
            <a:pPr marL="342900" indent="-342900" algn="just"/>
            <a:endParaRPr lang="en-US" sz="2200" dirty="0" smtClean="0">
              <a:latin typeface="Casper"/>
            </a:endParaRPr>
          </a:p>
          <a:p>
            <a:pPr marL="342900" indent="-342900" algn="just"/>
            <a:endParaRPr lang="en-US" sz="2200" dirty="0" smtClean="0">
              <a:latin typeface="Casper"/>
            </a:endParaRPr>
          </a:p>
          <a:p>
            <a:pPr marL="342900" indent="-342900" algn="just"/>
            <a:endParaRPr lang="en-US" sz="2200" dirty="0" smtClean="0">
              <a:latin typeface="Casper"/>
            </a:endParaRPr>
          </a:p>
          <a:p>
            <a:pPr marL="342900" indent="-342900" algn="just"/>
            <a:endParaRPr lang="en-US" sz="2200" dirty="0" smtClean="0">
              <a:latin typeface="Casper"/>
            </a:endParaRPr>
          </a:p>
          <a:p>
            <a:pPr marL="342900" indent="-342900" algn="just"/>
            <a:endParaRPr lang="en-US" sz="2200" dirty="0" smtClean="0">
              <a:latin typeface="Casper"/>
            </a:endParaRPr>
          </a:p>
          <a:p>
            <a:pPr marL="342900" indent="-342900" algn="just"/>
            <a:r>
              <a:rPr lang="en-US" dirty="0" smtClean="0"/>
              <a:t>It is seen that the voltage V</a:t>
            </a:r>
            <a:r>
              <a:rPr lang="en-US" baseline="-25000" dirty="0" smtClean="0"/>
              <a:t>1 </a:t>
            </a:r>
            <a:r>
              <a:rPr lang="en-US" dirty="0" smtClean="0"/>
              <a:t>is negative in both the equation (2) and equation (3) while V</a:t>
            </a:r>
            <a:r>
              <a:rPr lang="en-US" baseline="-25000" dirty="0" smtClean="0"/>
              <a:t>2</a:t>
            </a:r>
            <a:r>
              <a:rPr lang="en-US" dirty="0" smtClean="0"/>
              <a:t> is negative in the equation (2) but positive in the equation (3). This is because of the change in the direction of the current assumed in both the figures.</a:t>
            </a:r>
            <a:endParaRPr lang="en-US" dirty="0" smtClean="0">
              <a:latin typeface="Casper"/>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20</a:t>
            </a:fld>
            <a:endParaRPr lang="en-US"/>
          </a:p>
        </p:txBody>
      </p:sp>
      <p:pic>
        <p:nvPicPr>
          <p:cNvPr id="144386" name="Picture 2" descr="kcl-eq3"/>
          <p:cNvPicPr>
            <a:picLocks noChangeAspect="1" noChangeArrowheads="1"/>
          </p:cNvPicPr>
          <p:nvPr/>
        </p:nvPicPr>
        <p:blipFill>
          <a:blip r:embed="rId2" cstate="print"/>
          <a:srcRect/>
          <a:stretch>
            <a:fillRect/>
          </a:stretch>
        </p:blipFill>
        <p:spPr bwMode="auto">
          <a:xfrm>
            <a:off x="2350135" y="1794283"/>
            <a:ext cx="5774962" cy="2034097"/>
          </a:xfrm>
          <a:prstGeom prst="rect">
            <a:avLst/>
          </a:prstGeom>
          <a:noFill/>
        </p:spPr>
      </p:pic>
    </p:spTree>
    <p:extLst>
      <p:ext uri="{BB962C8B-B14F-4D97-AF65-F5344CB8AC3E}">
        <p14:creationId xmlns="" xmlns:p14="http://schemas.microsoft.com/office/powerpoint/2010/main" val="6049119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defRPr/>
            </a:pPr>
            <a:r>
              <a:rPr lang="en-IN" sz="3600" b="1" dirty="0" smtClean="0"/>
              <a:t>Numerical Based on Kirchhoff’ Voltage Law</a:t>
            </a:r>
            <a:endParaRPr lang="en-IN" sz="3600" b="1"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21</a:t>
            </a:fld>
            <a:endParaRPr lang="en-US"/>
          </a:p>
        </p:txBody>
      </p:sp>
      <p:pic>
        <p:nvPicPr>
          <p:cNvPr id="147458" name="Picture 2"/>
          <p:cNvPicPr>
            <a:picLocks noChangeAspect="1" noChangeArrowheads="1"/>
          </p:cNvPicPr>
          <p:nvPr/>
        </p:nvPicPr>
        <p:blipFill>
          <a:blip r:embed="rId2" cstate="print"/>
          <a:srcRect/>
          <a:stretch>
            <a:fillRect/>
          </a:stretch>
        </p:blipFill>
        <p:spPr bwMode="auto">
          <a:xfrm>
            <a:off x="3265716" y="1646790"/>
            <a:ext cx="5785620" cy="374076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TextBox 4"/>
          <p:cNvSpPr txBox="1"/>
          <p:nvPr/>
        </p:nvSpPr>
        <p:spPr>
          <a:xfrm>
            <a:off x="5042263" y="5708469"/>
            <a:ext cx="2394886" cy="369332"/>
          </a:xfrm>
          <a:prstGeom prst="rect">
            <a:avLst/>
          </a:prstGeom>
          <a:noFill/>
        </p:spPr>
        <p:txBody>
          <a:bodyPr wrap="none" rtlCol="0">
            <a:spAutoFit/>
          </a:bodyPr>
          <a:lstStyle/>
          <a:p>
            <a:r>
              <a:rPr lang="en-US" dirty="0" smtClean="0"/>
              <a:t>Fig. 8 Numerical on KVL</a:t>
            </a:r>
            <a:endParaRPr lang="en-US" dirty="0"/>
          </a:p>
        </p:txBody>
      </p:sp>
    </p:spTree>
    <p:extLst>
      <p:ext uri="{BB962C8B-B14F-4D97-AF65-F5344CB8AC3E}">
        <p14:creationId xmlns="" xmlns:p14="http://schemas.microsoft.com/office/powerpoint/2010/main" val="6049119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defRPr/>
            </a:pPr>
            <a:r>
              <a:rPr lang="en-IN" sz="3600" b="1" dirty="0" smtClean="0"/>
              <a:t>Numerical Based on Kirchhoff’ Voltage Law</a:t>
            </a:r>
            <a:endParaRPr lang="en-IN" sz="3600" b="1"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22</a:t>
            </a:fld>
            <a:endParaRPr lang="en-US"/>
          </a:p>
        </p:txBody>
      </p:sp>
      <p:pic>
        <p:nvPicPr>
          <p:cNvPr id="148482" name="Picture 2"/>
          <p:cNvPicPr>
            <a:picLocks noChangeAspect="1" noChangeArrowheads="1"/>
          </p:cNvPicPr>
          <p:nvPr/>
        </p:nvPicPr>
        <p:blipFill>
          <a:blip r:embed="rId2" cstate="print"/>
          <a:srcRect/>
          <a:stretch>
            <a:fillRect/>
          </a:stretch>
        </p:blipFill>
        <p:spPr bwMode="auto">
          <a:xfrm>
            <a:off x="3375037" y="1660041"/>
            <a:ext cx="5977968" cy="416599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TextBox 4"/>
          <p:cNvSpPr txBox="1"/>
          <p:nvPr/>
        </p:nvSpPr>
        <p:spPr>
          <a:xfrm>
            <a:off x="5042263" y="5995855"/>
            <a:ext cx="2394886" cy="369332"/>
          </a:xfrm>
          <a:prstGeom prst="rect">
            <a:avLst/>
          </a:prstGeom>
          <a:noFill/>
        </p:spPr>
        <p:txBody>
          <a:bodyPr wrap="none" rtlCol="0">
            <a:spAutoFit/>
          </a:bodyPr>
          <a:lstStyle/>
          <a:p>
            <a:r>
              <a:rPr lang="en-US" dirty="0" smtClean="0"/>
              <a:t>Fig. 9 Numerical on KVL</a:t>
            </a:r>
            <a:endParaRPr lang="en-US" dirty="0"/>
          </a:p>
        </p:txBody>
      </p:sp>
    </p:spTree>
    <p:extLst>
      <p:ext uri="{BB962C8B-B14F-4D97-AF65-F5344CB8AC3E}">
        <p14:creationId xmlns="" xmlns:p14="http://schemas.microsoft.com/office/powerpoint/2010/main" val="6049119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defRPr/>
            </a:pPr>
            <a:r>
              <a:rPr lang="en-IN" sz="3600" b="1" dirty="0" smtClean="0"/>
              <a:t>Numerical Based on Kirchhoff’ Voltage Law</a:t>
            </a:r>
            <a:endParaRPr lang="en-IN" sz="3600" b="1"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23</a:t>
            </a:fld>
            <a:endParaRPr lang="en-US"/>
          </a:p>
        </p:txBody>
      </p:sp>
      <p:pic>
        <p:nvPicPr>
          <p:cNvPr id="149506" name="Picture 2"/>
          <p:cNvPicPr>
            <a:picLocks noChangeAspect="1" noChangeArrowheads="1"/>
          </p:cNvPicPr>
          <p:nvPr/>
        </p:nvPicPr>
        <p:blipFill>
          <a:blip r:embed="rId2" cstate="print"/>
          <a:srcRect/>
          <a:stretch>
            <a:fillRect/>
          </a:stretch>
        </p:blipFill>
        <p:spPr bwMode="auto">
          <a:xfrm>
            <a:off x="2743201" y="1337935"/>
            <a:ext cx="6413862" cy="443628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TextBox 4"/>
          <p:cNvSpPr txBox="1"/>
          <p:nvPr/>
        </p:nvSpPr>
        <p:spPr>
          <a:xfrm>
            <a:off x="5042263" y="5982792"/>
            <a:ext cx="2511906" cy="369332"/>
          </a:xfrm>
          <a:prstGeom prst="rect">
            <a:avLst/>
          </a:prstGeom>
          <a:noFill/>
        </p:spPr>
        <p:txBody>
          <a:bodyPr wrap="none" rtlCol="0">
            <a:spAutoFit/>
          </a:bodyPr>
          <a:lstStyle/>
          <a:p>
            <a:r>
              <a:rPr lang="en-US" dirty="0" smtClean="0"/>
              <a:t>Fig. 10 Numerical on KVL</a:t>
            </a:r>
            <a:endParaRPr lang="en-US" dirty="0"/>
          </a:p>
        </p:txBody>
      </p:sp>
    </p:spTree>
    <p:extLst>
      <p:ext uri="{BB962C8B-B14F-4D97-AF65-F5344CB8AC3E}">
        <p14:creationId xmlns="" xmlns:p14="http://schemas.microsoft.com/office/powerpoint/2010/main" val="6049119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defRPr/>
            </a:pPr>
            <a:r>
              <a:rPr lang="en-IN" sz="3600" b="1" dirty="0" smtClean="0"/>
              <a:t>Numerical Based on Kirchhoff’ Voltage Law</a:t>
            </a:r>
            <a:endParaRPr lang="en-IN" sz="3600" b="1"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24</a:t>
            </a:fld>
            <a:endParaRPr lang="en-US"/>
          </a:p>
        </p:txBody>
      </p:sp>
      <p:pic>
        <p:nvPicPr>
          <p:cNvPr id="150530" name="Picture 2"/>
          <p:cNvPicPr>
            <a:picLocks noChangeAspect="1" noChangeArrowheads="1"/>
          </p:cNvPicPr>
          <p:nvPr/>
        </p:nvPicPr>
        <p:blipFill>
          <a:blip r:embed="rId2" cstate="print"/>
          <a:srcRect/>
          <a:stretch>
            <a:fillRect/>
          </a:stretch>
        </p:blipFill>
        <p:spPr bwMode="auto">
          <a:xfrm>
            <a:off x="3178591" y="1489310"/>
            <a:ext cx="5952345" cy="463717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TextBox 4"/>
          <p:cNvSpPr txBox="1"/>
          <p:nvPr/>
        </p:nvSpPr>
        <p:spPr>
          <a:xfrm>
            <a:off x="5042263" y="6217926"/>
            <a:ext cx="2511906" cy="369332"/>
          </a:xfrm>
          <a:prstGeom prst="rect">
            <a:avLst/>
          </a:prstGeom>
          <a:noFill/>
        </p:spPr>
        <p:txBody>
          <a:bodyPr wrap="none" rtlCol="0">
            <a:spAutoFit/>
          </a:bodyPr>
          <a:lstStyle/>
          <a:p>
            <a:r>
              <a:rPr lang="en-US" dirty="0" smtClean="0"/>
              <a:t>Fig. 11 Numerical on KVL</a:t>
            </a:r>
            <a:endParaRPr lang="en-US" dirty="0"/>
          </a:p>
        </p:txBody>
      </p:sp>
    </p:spTree>
    <p:extLst>
      <p:ext uri="{BB962C8B-B14F-4D97-AF65-F5344CB8AC3E}">
        <p14:creationId xmlns="" xmlns:p14="http://schemas.microsoft.com/office/powerpoint/2010/main" val="60491197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Difference Between KVL and KCL</a:t>
            </a:r>
            <a:endParaRPr lang="en-US" b="1"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25</a:t>
            </a:fld>
            <a:endParaRPr lang="en-US"/>
          </a:p>
        </p:txBody>
      </p:sp>
      <p:graphicFrame>
        <p:nvGraphicFramePr>
          <p:cNvPr id="5" name="Table 4"/>
          <p:cNvGraphicFramePr>
            <a:graphicFrameLocks noGrp="1"/>
          </p:cNvGraphicFramePr>
          <p:nvPr/>
        </p:nvGraphicFramePr>
        <p:xfrm>
          <a:off x="1365794" y="1542626"/>
          <a:ext cx="9424125" cy="4297680"/>
        </p:xfrm>
        <a:graphic>
          <a:graphicData uri="http://schemas.openxmlformats.org/drawingml/2006/table">
            <a:tbl>
              <a:tblPr firstRow="1" bandRow="1">
                <a:tableStyleId>{073A0DAA-6AF3-43AB-8588-CEC1D06C72B9}</a:tableStyleId>
              </a:tblPr>
              <a:tblGrid>
                <a:gridCol w="2330995"/>
                <a:gridCol w="3513908"/>
                <a:gridCol w="3579222"/>
              </a:tblGrid>
              <a:tr h="370840">
                <a:tc>
                  <a:txBody>
                    <a:bodyPr/>
                    <a:lstStyle/>
                    <a:p>
                      <a:pPr algn="ctr"/>
                      <a:r>
                        <a:rPr lang="en-US" sz="2800" dirty="0" smtClean="0"/>
                        <a:t>Parameter</a:t>
                      </a:r>
                      <a:endParaRPr lang="en-US" sz="2800" dirty="0"/>
                    </a:p>
                  </a:txBody>
                  <a:tcPr/>
                </a:tc>
                <a:tc>
                  <a:txBody>
                    <a:bodyPr/>
                    <a:lstStyle/>
                    <a:p>
                      <a:pPr algn="ctr"/>
                      <a:r>
                        <a:rPr lang="en-US" sz="2800" dirty="0" smtClean="0"/>
                        <a:t>KVL</a:t>
                      </a:r>
                      <a:endParaRPr lang="en-US" sz="2800" dirty="0"/>
                    </a:p>
                  </a:txBody>
                  <a:tcPr/>
                </a:tc>
                <a:tc>
                  <a:txBody>
                    <a:bodyPr/>
                    <a:lstStyle/>
                    <a:p>
                      <a:pPr algn="ctr"/>
                      <a:r>
                        <a:rPr lang="en-US" sz="2800" dirty="0" smtClean="0"/>
                        <a:t>KCL</a:t>
                      </a:r>
                      <a:endParaRPr lang="en-US" sz="2800" dirty="0"/>
                    </a:p>
                  </a:txBody>
                  <a:tcPr/>
                </a:tc>
              </a:tr>
              <a:tr h="370840">
                <a:tc>
                  <a:txBody>
                    <a:bodyPr/>
                    <a:lstStyle/>
                    <a:p>
                      <a:pPr algn="just"/>
                      <a:r>
                        <a:rPr lang="en-US" sz="2800" dirty="0" smtClean="0"/>
                        <a:t>Basis</a:t>
                      </a:r>
                      <a:endParaRPr lang="en-US" sz="2800" dirty="0"/>
                    </a:p>
                  </a:txBody>
                  <a:tcPr/>
                </a:tc>
                <a:tc>
                  <a:txBody>
                    <a:bodyPr/>
                    <a:lstStyle/>
                    <a:p>
                      <a:pPr algn="just"/>
                      <a:r>
                        <a:rPr lang="en-US" sz="2800" dirty="0" smtClean="0"/>
                        <a:t>Based on conservation</a:t>
                      </a:r>
                      <a:r>
                        <a:rPr lang="en-US" sz="2800" baseline="0" dirty="0" smtClean="0"/>
                        <a:t> of energy</a:t>
                      </a:r>
                      <a:endParaRPr lang="en-US" sz="2800" dirty="0"/>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2800" dirty="0" smtClean="0"/>
                        <a:t>Based on conservation</a:t>
                      </a:r>
                      <a:r>
                        <a:rPr lang="en-US" sz="2800" baseline="0" dirty="0" smtClean="0"/>
                        <a:t> of charge</a:t>
                      </a:r>
                      <a:endParaRPr lang="en-US" sz="2800" dirty="0" smtClean="0"/>
                    </a:p>
                  </a:txBody>
                  <a:tcPr/>
                </a:tc>
              </a:tr>
              <a:tr h="370840">
                <a:tc>
                  <a:txBody>
                    <a:bodyPr/>
                    <a:lstStyle/>
                    <a:p>
                      <a:pPr algn="just"/>
                      <a:r>
                        <a:rPr lang="en-US" sz="2800" dirty="0" smtClean="0"/>
                        <a:t>Applicable</a:t>
                      </a:r>
                      <a:endParaRPr lang="en-US" sz="2800" dirty="0"/>
                    </a:p>
                  </a:txBody>
                  <a:tcPr/>
                </a:tc>
                <a:tc>
                  <a:txBody>
                    <a:bodyPr/>
                    <a:lstStyle/>
                    <a:p>
                      <a:pPr algn="just"/>
                      <a:r>
                        <a:rPr lang="en-US" sz="2800" dirty="0" smtClean="0"/>
                        <a:t>In closed path</a:t>
                      </a:r>
                      <a:endParaRPr lang="en-US" sz="2800" dirty="0"/>
                    </a:p>
                  </a:txBody>
                  <a:tcPr/>
                </a:tc>
                <a:tc>
                  <a:txBody>
                    <a:bodyPr/>
                    <a:lstStyle/>
                    <a:p>
                      <a:pPr algn="just"/>
                      <a:r>
                        <a:rPr lang="en-US" sz="2800" dirty="0" smtClean="0"/>
                        <a:t>At node</a:t>
                      </a:r>
                      <a:endParaRPr lang="en-US" sz="2800" dirty="0"/>
                    </a:p>
                  </a:txBody>
                  <a:tcPr/>
                </a:tc>
              </a:tr>
              <a:tr h="370840">
                <a:tc>
                  <a:txBody>
                    <a:bodyPr/>
                    <a:lstStyle/>
                    <a:p>
                      <a:pPr algn="just"/>
                      <a:r>
                        <a:rPr lang="en-US" sz="2800" dirty="0" smtClean="0"/>
                        <a:t>Definition</a:t>
                      </a:r>
                      <a:endParaRPr lang="en-US" sz="2800" dirty="0"/>
                    </a:p>
                  </a:txBody>
                  <a:tcPr/>
                </a:tc>
                <a:tc>
                  <a:txBody>
                    <a:bodyPr/>
                    <a:lstStyle/>
                    <a:p>
                      <a:pPr algn="just"/>
                      <a:r>
                        <a:rPr lang="en-US" sz="2800" dirty="0" smtClean="0"/>
                        <a:t>In closed circuit</a:t>
                      </a:r>
                      <a:r>
                        <a:rPr lang="en-US" sz="2800" baseline="0" dirty="0" smtClean="0"/>
                        <a:t> the algebraic sum of voltage drop is zero.</a:t>
                      </a:r>
                      <a:endParaRPr lang="en-US" sz="2800" dirty="0"/>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2800" dirty="0" smtClean="0"/>
                        <a:t>At any node</a:t>
                      </a:r>
                      <a:r>
                        <a:rPr lang="en-US" sz="2800" baseline="0" dirty="0" smtClean="0"/>
                        <a:t> the algebraic sum of currents is zero.</a:t>
                      </a:r>
                      <a:endParaRPr lang="en-US" sz="2800" dirty="0" smtClean="0"/>
                    </a:p>
                  </a:txBody>
                  <a:tcPr/>
                </a:tc>
              </a:tr>
              <a:tr h="370840">
                <a:tc>
                  <a:txBody>
                    <a:bodyPr/>
                    <a:lstStyle/>
                    <a:p>
                      <a:pPr algn="just"/>
                      <a:r>
                        <a:rPr lang="en-US" sz="2800" dirty="0" smtClean="0"/>
                        <a:t>Assumption</a:t>
                      </a:r>
                      <a:endParaRPr lang="en-US" sz="2800" dirty="0"/>
                    </a:p>
                  </a:txBody>
                  <a:tcPr/>
                </a:tc>
                <a:tc>
                  <a:txBody>
                    <a:bodyPr/>
                    <a:lstStyle/>
                    <a:p>
                      <a:pPr algn="just"/>
                      <a:r>
                        <a:rPr lang="en-US" sz="2800" dirty="0" smtClean="0"/>
                        <a:t>Total number of closed</a:t>
                      </a:r>
                      <a:r>
                        <a:rPr lang="en-US" sz="2800" baseline="0" dirty="0" smtClean="0"/>
                        <a:t> loop paths</a:t>
                      </a:r>
                      <a:endParaRPr lang="en-US" sz="2800" dirty="0"/>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2800" dirty="0" smtClean="0"/>
                        <a:t>Total number of closed</a:t>
                      </a:r>
                      <a:r>
                        <a:rPr lang="en-US" sz="2800" baseline="0" dirty="0" smtClean="0"/>
                        <a:t> nodes</a:t>
                      </a:r>
                      <a:endParaRPr lang="en-US" sz="2800" dirty="0" smtClean="0"/>
                    </a:p>
                  </a:txBody>
                  <a:tcPr/>
                </a:tc>
              </a:tr>
            </a:tbl>
          </a:graphicData>
        </a:graphic>
      </p:graphicFrame>
      <p:sp>
        <p:nvSpPr>
          <p:cNvPr id="6" name="TextBox 5"/>
          <p:cNvSpPr txBox="1"/>
          <p:nvPr/>
        </p:nvSpPr>
        <p:spPr>
          <a:xfrm>
            <a:off x="4127862" y="6035040"/>
            <a:ext cx="3761543" cy="369332"/>
          </a:xfrm>
          <a:prstGeom prst="rect">
            <a:avLst/>
          </a:prstGeom>
          <a:noFill/>
        </p:spPr>
        <p:txBody>
          <a:bodyPr wrap="none" rtlCol="0">
            <a:spAutoFit/>
          </a:bodyPr>
          <a:lstStyle/>
          <a:p>
            <a:r>
              <a:rPr lang="en-US" dirty="0" smtClean="0"/>
              <a:t>Table.1 Difference Between KVL &amp; KCL</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Applications of Kirchhoff’s Laws</a:t>
            </a:r>
            <a:endParaRPr lang="en-US" b="1" dirty="0"/>
          </a:p>
        </p:txBody>
      </p:sp>
      <p:sp>
        <p:nvSpPr>
          <p:cNvPr id="3" name="Content Placeholder 2"/>
          <p:cNvSpPr>
            <a:spLocks noGrp="1"/>
          </p:cNvSpPr>
          <p:nvPr>
            <p:ph idx="1"/>
          </p:nvPr>
        </p:nvSpPr>
        <p:spPr/>
        <p:txBody>
          <a:bodyPr/>
          <a:lstStyle/>
          <a:p>
            <a:pPr lvl="0"/>
            <a:r>
              <a:rPr lang="en-US" dirty="0" smtClean="0"/>
              <a:t>Kirchhoff’s laws help to evaluate all voltage and current in any circuit.</a:t>
            </a:r>
          </a:p>
          <a:p>
            <a:pPr lvl="0"/>
            <a:r>
              <a:rPr lang="en-US" dirty="0" smtClean="0"/>
              <a:t>These are used to overcome the problem of complexity of the circuit.</a:t>
            </a:r>
          </a:p>
          <a:p>
            <a:pPr lvl="0"/>
            <a:r>
              <a:rPr lang="en-US" dirty="0" smtClean="0"/>
              <a:t>Kirchhoff's laws are used to help us in understanding how current and voltage work within a circuit?</a:t>
            </a:r>
          </a:p>
          <a:p>
            <a:pPr lvl="0"/>
            <a:r>
              <a:rPr lang="en-US" dirty="0" smtClean="0"/>
              <a:t>These help to understand the amount of voltage or current present in the circuit.</a:t>
            </a:r>
          </a:p>
          <a:p>
            <a:pPr lvl="0"/>
            <a:endParaRPr lang="en-US" dirty="0" smtClean="0"/>
          </a:p>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26</a:t>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Summary</a:t>
            </a:r>
            <a:endParaRPr lang="en-US" b="1" dirty="0"/>
          </a:p>
        </p:txBody>
      </p:sp>
      <p:sp>
        <p:nvSpPr>
          <p:cNvPr id="3" name="Content Placeholder 2"/>
          <p:cNvSpPr>
            <a:spLocks noGrp="1"/>
          </p:cNvSpPr>
          <p:nvPr>
            <p:ph idx="1"/>
          </p:nvPr>
        </p:nvSpPr>
        <p:spPr/>
        <p:txBody>
          <a:bodyPr/>
          <a:lstStyle/>
          <a:p>
            <a:pPr>
              <a:buFont typeface="Wingdings" pitchFamily="2" charset="2"/>
              <a:buChar char="ü"/>
            </a:pPr>
            <a:r>
              <a:rPr lang="en-US" dirty="0" smtClean="0"/>
              <a:t>We have discussed introduction to </a:t>
            </a:r>
            <a:r>
              <a:rPr lang="en-US" dirty="0" err="1" smtClean="0"/>
              <a:t>kirchhoff’s</a:t>
            </a:r>
            <a:r>
              <a:rPr lang="en-US" dirty="0" smtClean="0"/>
              <a:t> law.</a:t>
            </a:r>
          </a:p>
          <a:p>
            <a:pPr>
              <a:buFont typeface="Wingdings" pitchFamily="2" charset="2"/>
              <a:buChar char="ü"/>
            </a:pPr>
            <a:r>
              <a:rPr lang="en-US" dirty="0" smtClean="0"/>
              <a:t>We have studied about different terminologies used in </a:t>
            </a:r>
            <a:r>
              <a:rPr lang="en-US" dirty="0" err="1" smtClean="0"/>
              <a:t>kirchhoff’s</a:t>
            </a:r>
            <a:r>
              <a:rPr lang="en-US" dirty="0" smtClean="0"/>
              <a:t> law.</a:t>
            </a:r>
          </a:p>
          <a:p>
            <a:pPr>
              <a:buFont typeface="Wingdings" pitchFamily="2" charset="2"/>
              <a:buChar char="ü"/>
            </a:pPr>
            <a:r>
              <a:rPr lang="en-US" dirty="0" smtClean="0"/>
              <a:t>We have discussed examples based on </a:t>
            </a:r>
            <a:r>
              <a:rPr lang="en-US" dirty="0" err="1" smtClean="0"/>
              <a:t>kirchhoff’s</a:t>
            </a:r>
            <a:r>
              <a:rPr lang="en-US" dirty="0" smtClean="0"/>
              <a:t> laws.</a:t>
            </a:r>
          </a:p>
          <a:p>
            <a:pPr>
              <a:buFont typeface="Wingdings" pitchFamily="2" charset="2"/>
              <a:buChar char="ü"/>
            </a:pPr>
            <a:r>
              <a:rPr lang="en-US" dirty="0" smtClean="0"/>
              <a:t>Differentiation between KVL &amp; KCL.</a:t>
            </a:r>
          </a:p>
          <a:p>
            <a:pPr>
              <a:buFont typeface="Wingdings" pitchFamily="2" charset="2"/>
              <a:buChar char="ü"/>
            </a:pPr>
            <a:r>
              <a:rPr lang="en-US" dirty="0" smtClean="0"/>
              <a:t>We have learnt applications of </a:t>
            </a:r>
            <a:r>
              <a:rPr lang="en-US" dirty="0" err="1" smtClean="0"/>
              <a:t>kirchhoff’s</a:t>
            </a:r>
            <a:r>
              <a:rPr lang="en-US" dirty="0" smtClean="0"/>
              <a:t> law.</a:t>
            </a:r>
          </a:p>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27</a:t>
            </a:fld>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Frequently Asked Questions</a:t>
            </a:r>
            <a:endParaRPr lang="en-US" b="1" dirty="0"/>
          </a:p>
        </p:txBody>
      </p:sp>
      <p:sp>
        <p:nvSpPr>
          <p:cNvPr id="3" name="Content Placeholder 2"/>
          <p:cNvSpPr>
            <a:spLocks noGrp="1"/>
          </p:cNvSpPr>
          <p:nvPr>
            <p:ph idx="1"/>
          </p:nvPr>
        </p:nvSpPr>
        <p:spPr/>
        <p:txBody>
          <a:bodyPr/>
          <a:lstStyle/>
          <a:p>
            <a:pPr algn="just">
              <a:buFont typeface="Wingdings" pitchFamily="2" charset="2"/>
              <a:buChar char="q"/>
            </a:pPr>
            <a:r>
              <a:rPr lang="en-US" dirty="0" smtClean="0"/>
              <a:t>Give the statement of </a:t>
            </a:r>
            <a:r>
              <a:rPr lang="en-US" dirty="0" err="1" smtClean="0"/>
              <a:t>kirchhoff’s</a:t>
            </a:r>
            <a:r>
              <a:rPr lang="en-US" dirty="0" smtClean="0"/>
              <a:t> voltage law.</a:t>
            </a:r>
          </a:p>
          <a:p>
            <a:pPr algn="just">
              <a:buFont typeface="Wingdings" pitchFamily="2" charset="2"/>
              <a:buChar char="q"/>
            </a:pPr>
            <a:r>
              <a:rPr lang="en-US" dirty="0" smtClean="0"/>
              <a:t>Give the statement of </a:t>
            </a:r>
            <a:r>
              <a:rPr lang="en-US" dirty="0" err="1" smtClean="0"/>
              <a:t>kirchhoff’s</a:t>
            </a:r>
            <a:r>
              <a:rPr lang="en-US" dirty="0" smtClean="0"/>
              <a:t> current law.</a:t>
            </a:r>
          </a:p>
          <a:p>
            <a:pPr algn="just">
              <a:buFont typeface="Wingdings" pitchFamily="2" charset="2"/>
              <a:buChar char="q"/>
            </a:pPr>
            <a:r>
              <a:rPr lang="en-US" dirty="0" smtClean="0"/>
              <a:t>In which networks </a:t>
            </a:r>
            <a:r>
              <a:rPr lang="en-US" dirty="0" err="1" smtClean="0"/>
              <a:t>kirchhoff’s</a:t>
            </a:r>
            <a:r>
              <a:rPr lang="en-US" dirty="0" smtClean="0"/>
              <a:t> laws are applicable?</a:t>
            </a:r>
          </a:p>
          <a:p>
            <a:pPr algn="just">
              <a:buFont typeface="Wingdings" pitchFamily="2" charset="2"/>
              <a:buChar char="q"/>
            </a:pPr>
            <a:r>
              <a:rPr lang="en-US" dirty="0" smtClean="0"/>
              <a:t>Give the difference between </a:t>
            </a:r>
            <a:r>
              <a:rPr lang="en-US" dirty="0" err="1" smtClean="0"/>
              <a:t>kvl</a:t>
            </a:r>
            <a:r>
              <a:rPr lang="en-US" dirty="0" smtClean="0"/>
              <a:t> and </a:t>
            </a:r>
            <a:r>
              <a:rPr lang="en-US" dirty="0" err="1" smtClean="0"/>
              <a:t>kcl</a:t>
            </a:r>
            <a:r>
              <a:rPr lang="en-US" dirty="0" smtClean="0"/>
              <a:t>.</a:t>
            </a:r>
          </a:p>
          <a:p>
            <a:pPr algn="just">
              <a:buFont typeface="Wingdings" pitchFamily="2" charset="2"/>
              <a:buChar char="q"/>
            </a:pPr>
            <a:r>
              <a:rPr lang="en-US" dirty="0" smtClean="0"/>
              <a:t>Define node, loop and mesh in your own words.</a:t>
            </a:r>
          </a:p>
          <a:p>
            <a:pPr algn="just">
              <a:buFont typeface="Wingdings" pitchFamily="2" charset="2"/>
              <a:buChar char="q"/>
            </a:pPr>
            <a:endParaRPr lang="en-US" dirty="0" smtClean="0"/>
          </a:p>
          <a:p>
            <a:pPr algn="just">
              <a:buFont typeface="Wingdings" pitchFamily="2" charset="2"/>
              <a:buChar char="q"/>
            </a:pPr>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28</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9828"/>
            <a:ext cx="10515600" cy="1325563"/>
          </a:xfrm>
        </p:spPr>
        <p:txBody>
          <a:bodyPr/>
          <a:lstStyle/>
          <a:p>
            <a:pPr algn="ctr"/>
            <a:r>
              <a:rPr lang="en-US" b="1" dirty="0" smtClean="0"/>
              <a:t>Practice Questions</a:t>
            </a:r>
            <a:endParaRPr lang="en-US" b="1" dirty="0"/>
          </a:p>
        </p:txBody>
      </p:sp>
      <p:sp>
        <p:nvSpPr>
          <p:cNvPr id="3" name="Content Placeholder 2"/>
          <p:cNvSpPr>
            <a:spLocks noGrp="1"/>
          </p:cNvSpPr>
          <p:nvPr>
            <p:ph idx="1"/>
          </p:nvPr>
        </p:nvSpPr>
        <p:spPr>
          <a:xfrm>
            <a:off x="838200" y="1381483"/>
            <a:ext cx="10515600" cy="4914814"/>
          </a:xfrm>
        </p:spPr>
        <p:txBody>
          <a:bodyPr/>
          <a:lstStyle/>
          <a:p>
            <a:r>
              <a:rPr lang="en-US" dirty="0" smtClean="0"/>
              <a:t>Find out the current in 2ohm in a circuit.</a:t>
            </a:r>
          </a:p>
          <a:p>
            <a:endParaRPr lang="en-US" dirty="0" smtClean="0"/>
          </a:p>
          <a:p>
            <a:endParaRPr lang="en-US" dirty="0" smtClean="0"/>
          </a:p>
          <a:p>
            <a:endParaRPr lang="en-US" dirty="0" smtClean="0"/>
          </a:p>
          <a:p>
            <a:endParaRPr lang="en-US" dirty="0" smtClean="0"/>
          </a:p>
          <a:p>
            <a:r>
              <a:rPr lang="en-US" dirty="0" smtClean="0"/>
              <a:t>Evaluate the current in 24ohm as given figure below.</a:t>
            </a:r>
          </a:p>
        </p:txBody>
      </p:sp>
      <p:sp>
        <p:nvSpPr>
          <p:cNvPr id="4" name="Slide Number Placeholder 3"/>
          <p:cNvSpPr>
            <a:spLocks noGrp="1"/>
          </p:cNvSpPr>
          <p:nvPr>
            <p:ph type="sldNum" sz="quarter" idx="12"/>
          </p:nvPr>
        </p:nvSpPr>
        <p:spPr/>
        <p:txBody>
          <a:bodyPr/>
          <a:lstStyle/>
          <a:p>
            <a:fld id="{BDCDBBEF-AA6C-4BA6-85B2-A17D7F280E38}" type="slidenum">
              <a:rPr lang="en-US" smtClean="0"/>
              <a:pPr/>
              <a:t>29</a:t>
            </a:fld>
            <a:endParaRPr lang="en-US"/>
          </a:p>
        </p:txBody>
      </p:sp>
      <p:pic>
        <p:nvPicPr>
          <p:cNvPr id="161794" name="Picture 2" descr="Branch Current Method | DC Network Analysis | Electronics Textbook"/>
          <p:cNvPicPr>
            <a:picLocks noChangeAspect="1" noChangeArrowheads="1"/>
          </p:cNvPicPr>
          <p:nvPr/>
        </p:nvPicPr>
        <p:blipFill>
          <a:blip r:embed="rId2" cstate="print"/>
          <a:srcRect/>
          <a:stretch>
            <a:fillRect/>
          </a:stretch>
        </p:blipFill>
        <p:spPr bwMode="auto">
          <a:xfrm>
            <a:off x="2964089" y="1725249"/>
            <a:ext cx="4351111" cy="1870809"/>
          </a:xfrm>
          <a:prstGeom prst="rect">
            <a:avLst/>
          </a:prstGeom>
          <a:noFill/>
        </p:spPr>
      </p:pic>
      <p:pic>
        <p:nvPicPr>
          <p:cNvPr id="161796" name="Picture 4" descr="Branch, Loop and Node Analyses - Electrical Engineering Questions ..."/>
          <p:cNvPicPr>
            <a:picLocks noChangeAspect="1" noChangeArrowheads="1"/>
          </p:cNvPicPr>
          <p:nvPr/>
        </p:nvPicPr>
        <p:blipFill>
          <a:blip r:embed="rId3" cstate="print"/>
          <a:srcRect/>
          <a:stretch>
            <a:fillRect/>
          </a:stretch>
        </p:blipFill>
        <p:spPr bwMode="auto">
          <a:xfrm>
            <a:off x="3618411" y="4422725"/>
            <a:ext cx="3471091" cy="1973042"/>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xfrm>
            <a:off x="8839200" y="6356350"/>
            <a:ext cx="2743200" cy="365125"/>
          </a:xfrm>
        </p:spPr>
        <p:txBody>
          <a:bodyPr/>
          <a:lstStyle/>
          <a:p>
            <a:fld id="{BDCDBBEF-AA6C-4BA6-85B2-A17D7F280E38}" type="slidenum">
              <a:rPr lang="en-US" smtClean="0"/>
              <a:pPr/>
              <a:t>3</a:t>
            </a:fld>
            <a:endParaRPr lang="en-US" dirty="0"/>
          </a:p>
        </p:txBody>
      </p:sp>
      <p:sp>
        <p:nvSpPr>
          <p:cNvPr id="8" name="Title 7"/>
          <p:cNvSpPr txBox="1">
            <a:spLocks noGrp="1" noChangeArrowheads="1"/>
          </p:cNvSpPr>
          <p:nvPr>
            <p:ph type="title"/>
          </p:nvPr>
        </p:nvSpPr>
        <p:spPr bwMode="auto">
          <a:xfrm>
            <a:off x="592954" y="605949"/>
            <a:ext cx="4456567" cy="131112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a:r>
              <a:rPr lang="en-US" sz="4400" b="1" dirty="0" smtClean="0">
                <a:latin typeface="Casper"/>
              </a:rPr>
              <a:t>Course Objectives</a:t>
            </a:r>
            <a:endParaRPr lang="en-US" sz="4400" b="1" dirty="0">
              <a:latin typeface="Casper"/>
            </a:endParaRPr>
          </a:p>
        </p:txBody>
      </p:sp>
      <p:sp>
        <p:nvSpPr>
          <p:cNvPr id="10" name="Oval 9"/>
          <p:cNvSpPr/>
          <p:nvPr/>
        </p:nvSpPr>
        <p:spPr>
          <a:xfrm>
            <a:off x="11217276" y="6324600"/>
            <a:ext cx="444500" cy="4222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2" name="Table 11"/>
          <p:cNvGraphicFramePr>
            <a:graphicFrameLocks noGrp="1"/>
          </p:cNvGraphicFramePr>
          <p:nvPr>
            <p:extLst>
              <p:ext uri="{D42A27DB-BD31-4B8C-83A1-F6EECF244321}">
                <p14:modId xmlns="" xmlns:p14="http://schemas.microsoft.com/office/powerpoint/2010/main" val="1091665859"/>
              </p:ext>
            </p:extLst>
          </p:nvPr>
        </p:nvGraphicFramePr>
        <p:xfrm>
          <a:off x="282009" y="2226080"/>
          <a:ext cx="6536802" cy="3339276"/>
        </p:xfrm>
        <a:graphic>
          <a:graphicData uri="http://schemas.openxmlformats.org/drawingml/2006/table">
            <a:tbl>
              <a:tblPr firstRow="1" firstCol="1" bandRow="1"/>
              <a:tblGrid>
                <a:gridCol w="556819"/>
                <a:gridCol w="5979983"/>
              </a:tblGrid>
              <a:tr h="608316">
                <a:tc>
                  <a:txBody>
                    <a:bodyPr/>
                    <a:lstStyle/>
                    <a:p>
                      <a:pPr algn="ctr" fontAlgn="ctr"/>
                      <a:r>
                        <a:rPr lang="en-US" sz="1200" b="1" i="0" u="none" strike="noStrike" dirty="0" smtClean="0">
                          <a:solidFill>
                            <a:srgbClr val="000000"/>
                          </a:solidFill>
                          <a:effectLst/>
                          <a:latin typeface="+mn-lt"/>
                        </a:rPr>
                        <a:t>S. No.</a:t>
                      </a:r>
                      <a:endParaRPr lang="en-US" sz="1200" b="1" i="0" u="none" strike="noStrike" dirty="0">
                        <a:solidFill>
                          <a:srgbClr val="000000"/>
                        </a:solidFill>
                        <a:effectLst/>
                        <a:latin typeface="+mn-lt"/>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1" i="0" u="none" strike="noStrike" dirty="0" smtClean="0">
                          <a:solidFill>
                            <a:srgbClr val="000000"/>
                          </a:solidFill>
                          <a:effectLst/>
                          <a:latin typeface="+mn-lt"/>
                        </a:rPr>
                        <a:t>Objectives</a:t>
                      </a:r>
                      <a:endParaRPr lang="en-US" sz="1200" b="1" i="0" u="none" strike="noStrike" dirty="0">
                        <a:solidFill>
                          <a:srgbClr val="000000"/>
                        </a:solidFill>
                        <a:effectLst/>
                        <a:latin typeface="+mn-lt"/>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820396">
                <a:tc>
                  <a:txBody>
                    <a:bodyPr/>
                    <a:lstStyle/>
                    <a:p>
                      <a:pPr algn="ctr" fontAlgn="ctr"/>
                      <a:r>
                        <a:rPr lang="en-US" sz="1200" b="0" i="0" u="none" strike="noStrike" dirty="0" smtClean="0">
                          <a:solidFill>
                            <a:schemeClr val="tx1"/>
                          </a:solidFill>
                          <a:effectLst/>
                          <a:latin typeface="+mn-lt"/>
                        </a:rPr>
                        <a:t>1</a:t>
                      </a:r>
                      <a:endParaRPr lang="en-US" sz="1200" b="0" i="0" u="none" strike="noStrike" dirty="0">
                        <a:solidFill>
                          <a:schemeClr val="tx1"/>
                        </a:solidFill>
                        <a:effectLst/>
                        <a:latin typeface="+mn-lt"/>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fontAlgn="ctr"/>
                      <a:r>
                        <a:rPr lang="en-US" sz="1200" b="0" i="0" kern="1200" dirty="0" smtClean="0">
                          <a:solidFill>
                            <a:schemeClr val="tx1"/>
                          </a:solidFill>
                          <a:latin typeface="+mn-lt"/>
                          <a:ea typeface="+mn-ea"/>
                          <a:cs typeface="+mn-cs"/>
                        </a:rPr>
                        <a:t>To meet students with basic knowledge of dc circuits, electromagnetism and ac fundamentals.</a:t>
                      </a:r>
                      <a:endParaRPr lang="en-US" sz="1200" b="0" i="0" u="none" strike="noStrike" dirty="0">
                        <a:solidFill>
                          <a:schemeClr val="tx1"/>
                        </a:solidFill>
                        <a:effectLst/>
                        <a:latin typeface="+mn-lt"/>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629046">
                <a:tc>
                  <a:txBody>
                    <a:bodyPr/>
                    <a:lstStyle/>
                    <a:p>
                      <a:pPr algn="ctr" fontAlgn="ctr"/>
                      <a:r>
                        <a:rPr lang="en-US" sz="1200" b="0" i="0" u="none" strike="noStrike" dirty="0" smtClean="0">
                          <a:solidFill>
                            <a:srgbClr val="000000"/>
                          </a:solidFill>
                          <a:effectLst/>
                          <a:latin typeface="+mn-lt"/>
                        </a:rPr>
                        <a:t>2</a:t>
                      </a:r>
                      <a:endParaRPr lang="en-US" sz="1200" b="0" i="0" u="none" strike="noStrike" dirty="0">
                        <a:solidFill>
                          <a:srgbClr val="000000"/>
                        </a:solidFill>
                        <a:effectLst/>
                        <a:latin typeface="+mn-lt"/>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fontAlgn="ctr"/>
                      <a:r>
                        <a:rPr lang="en-US" sz="1200" b="0" i="0" kern="1200" dirty="0" smtClean="0">
                          <a:solidFill>
                            <a:schemeClr val="tx1"/>
                          </a:solidFill>
                          <a:latin typeface="+mn-lt"/>
                          <a:ea typeface="+mn-ea"/>
                          <a:cs typeface="+mn-cs"/>
                        </a:rPr>
                        <a:t>To aware about introduction to single and three phase ac circuit with their construction and working principles.</a:t>
                      </a:r>
                      <a:endParaRPr lang="en-US" sz="1200" b="0" i="0" u="none" strike="noStrike" dirty="0">
                        <a:solidFill>
                          <a:srgbClr val="000000"/>
                        </a:solidFill>
                        <a:effectLst/>
                        <a:latin typeface="+mn-lt"/>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652472">
                <a:tc>
                  <a:txBody>
                    <a:bodyPr/>
                    <a:lstStyle/>
                    <a:p>
                      <a:pPr algn="ctr" fontAlgn="ctr"/>
                      <a:r>
                        <a:rPr lang="en-US" sz="1200" b="0" i="0" u="none" strike="noStrike" dirty="0" smtClean="0">
                          <a:solidFill>
                            <a:srgbClr val="000000"/>
                          </a:solidFill>
                          <a:effectLst/>
                          <a:latin typeface="+mn-lt"/>
                        </a:rPr>
                        <a:t>3</a:t>
                      </a:r>
                      <a:endParaRPr lang="en-US" sz="1200" b="0" i="0" u="none" strike="noStrike" dirty="0">
                        <a:solidFill>
                          <a:srgbClr val="000000"/>
                        </a:solidFill>
                        <a:effectLst/>
                        <a:latin typeface="+mn-lt"/>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fontAlgn="ctr"/>
                      <a:r>
                        <a:rPr lang="en-US" sz="1200" b="0" i="0" kern="1200" dirty="0" smtClean="0">
                          <a:solidFill>
                            <a:schemeClr val="tx1"/>
                          </a:solidFill>
                          <a:latin typeface="+mn-lt"/>
                          <a:ea typeface="+mn-ea"/>
                          <a:cs typeface="+mn-cs"/>
                        </a:rPr>
                        <a:t>To provide knowledge about electrical and electronics engineering fundamentals.</a:t>
                      </a:r>
                      <a:endParaRPr lang="en-US" sz="1200" b="0" i="0" u="none" strike="noStrike" dirty="0">
                        <a:solidFill>
                          <a:srgbClr val="000000"/>
                        </a:solidFill>
                        <a:effectLst/>
                        <a:latin typeface="+mn-lt"/>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629046">
                <a:tc>
                  <a:txBody>
                    <a:bodyPr/>
                    <a:lstStyle/>
                    <a:p>
                      <a:pPr algn="ctr" fontAlgn="ctr"/>
                      <a:r>
                        <a:rPr lang="en-US" sz="1200" b="0" i="0" u="none" strike="noStrike" dirty="0" smtClean="0">
                          <a:solidFill>
                            <a:srgbClr val="000000"/>
                          </a:solidFill>
                          <a:effectLst/>
                          <a:latin typeface="+mn-lt"/>
                        </a:rPr>
                        <a:t>4</a:t>
                      </a:r>
                      <a:endParaRPr lang="en-US" sz="1200" b="0" i="0" u="none" strike="noStrike" dirty="0">
                        <a:solidFill>
                          <a:srgbClr val="000000"/>
                        </a:solidFill>
                        <a:effectLst/>
                        <a:latin typeface="+mn-lt"/>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fontAlgn="ctr"/>
                      <a:r>
                        <a:rPr lang="en-US" sz="1200" b="0" i="0" kern="1200" dirty="0" smtClean="0">
                          <a:solidFill>
                            <a:schemeClr val="tx1"/>
                          </a:solidFill>
                          <a:latin typeface="+mn-lt"/>
                          <a:ea typeface="+mn-ea"/>
                          <a:cs typeface="+mn-cs"/>
                        </a:rPr>
                        <a:t>To acquire specific knowledge</a:t>
                      </a:r>
                      <a:r>
                        <a:rPr lang="en-US" sz="1200" b="0" i="0" kern="1200" baseline="0" dirty="0" smtClean="0">
                          <a:solidFill>
                            <a:schemeClr val="tx1"/>
                          </a:solidFill>
                          <a:latin typeface="+mn-lt"/>
                          <a:ea typeface="+mn-ea"/>
                          <a:cs typeface="+mn-cs"/>
                        </a:rPr>
                        <a:t> skills so as to comprehend how electric, magnetic and electronic circuits are applied in practice.</a:t>
                      </a:r>
                      <a:endParaRPr lang="en-US" sz="1200" b="0" i="0" u="none" strike="noStrike" dirty="0">
                        <a:solidFill>
                          <a:srgbClr val="000000"/>
                        </a:solidFill>
                        <a:effectLst/>
                        <a:latin typeface="+mn-lt"/>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
        <p:nvSpPr>
          <p:cNvPr id="7" name="Content Placeholder 6"/>
          <p:cNvSpPr>
            <a:spLocks noGrp="1"/>
          </p:cNvSpPr>
          <p:nvPr>
            <p:ph idx="1"/>
          </p:nvPr>
        </p:nvSpPr>
        <p:spPr>
          <a:xfrm>
            <a:off x="7093130" y="5251268"/>
            <a:ext cx="4428309" cy="609781"/>
          </a:xfrm>
        </p:spPr>
        <p:txBody>
          <a:bodyPr>
            <a:normAutofit/>
          </a:bodyPr>
          <a:lstStyle/>
          <a:p>
            <a:pPr algn="ctr">
              <a:buNone/>
            </a:pPr>
            <a:r>
              <a:rPr lang="en-US" sz="1800" dirty="0" smtClean="0">
                <a:hlinkClick r:id="rId2"/>
              </a:rPr>
              <a:t>https://library.automationdirect.com/basic-electrical-theory/</a:t>
            </a:r>
            <a:endParaRPr lang="en-US" sz="1800" dirty="0">
              <a:solidFill>
                <a:srgbClr val="00B0F0"/>
              </a:solidFill>
            </a:endParaRPr>
          </a:p>
        </p:txBody>
      </p:sp>
      <p:pic>
        <p:nvPicPr>
          <p:cNvPr id="9" name="Picture 1" descr="C:\Users\Administrator\Desktop\circuit.png"/>
          <p:cNvPicPr>
            <a:picLocks noChangeAspect="1" noChangeArrowheads="1"/>
          </p:cNvPicPr>
          <p:nvPr/>
        </p:nvPicPr>
        <p:blipFill>
          <a:blip r:embed="rId3" cstate="print"/>
          <a:srcRect/>
          <a:stretch>
            <a:fillRect/>
          </a:stretch>
        </p:blipFill>
        <p:spPr bwMode="auto">
          <a:xfrm>
            <a:off x="7122797" y="1789611"/>
            <a:ext cx="4688545" cy="330490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 xmlns:p14="http://schemas.microsoft.com/office/powerpoint/2010/main" val="401809734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84801" y="1028702"/>
            <a:ext cx="5778500" cy="4873625"/>
          </a:xfrm>
        </p:spPr>
        <p:txBody>
          <a:bodyPr>
            <a:normAutofit/>
          </a:bodyPr>
          <a:lstStyle/>
          <a:p>
            <a:pPr marL="0" indent="0">
              <a:buNone/>
            </a:pPr>
            <a:r>
              <a:rPr lang="en-IN" sz="2800" dirty="0" smtClean="0">
                <a:latin typeface="Times New Roman" pitchFamily="18" charset="0"/>
                <a:cs typeface="Times New Roman" pitchFamily="18" charset="0"/>
              </a:rPr>
              <a:t> </a:t>
            </a:r>
            <a:r>
              <a:rPr lang="en-IN" sz="2800" dirty="0" smtClean="0">
                <a:latin typeface="Casper"/>
                <a:cs typeface="Times New Roman" pitchFamily="18" charset="0"/>
              </a:rPr>
              <a:t>To </a:t>
            </a:r>
            <a:r>
              <a:rPr lang="en-IN" sz="2800" dirty="0">
                <a:latin typeface="Casper"/>
                <a:cs typeface="Times New Roman" pitchFamily="18" charset="0"/>
              </a:rPr>
              <a:t>make students </a:t>
            </a:r>
            <a:r>
              <a:rPr lang="en-IN" sz="2800" dirty="0" smtClean="0">
                <a:latin typeface="Casper"/>
                <a:cs typeface="Times New Roman" pitchFamily="18" charset="0"/>
              </a:rPr>
              <a:t>understand</a:t>
            </a:r>
            <a:endParaRPr lang="en-IN" sz="2800" dirty="0">
              <a:latin typeface="Casper"/>
              <a:cs typeface="Times New Roman" pitchFamily="18" charset="0"/>
            </a:endParaRPr>
          </a:p>
          <a:p>
            <a:r>
              <a:rPr lang="en-US" sz="2800" dirty="0">
                <a:latin typeface="Casper"/>
              </a:rPr>
              <a:t> </a:t>
            </a:r>
            <a:r>
              <a:rPr lang="en-US" sz="2800" dirty="0" smtClean="0">
                <a:latin typeface="Casper"/>
              </a:rPr>
              <a:t>Concepts </a:t>
            </a:r>
            <a:r>
              <a:rPr lang="en-US" sz="2800" dirty="0">
                <a:latin typeface="Casper"/>
              </a:rPr>
              <a:t>of </a:t>
            </a:r>
            <a:r>
              <a:rPr lang="en-US" sz="2800" dirty="0" err="1" smtClean="0">
                <a:latin typeface="Casper"/>
              </a:rPr>
              <a:t>kirchhoff’s</a:t>
            </a:r>
            <a:r>
              <a:rPr lang="en-US" sz="2800" dirty="0" smtClean="0">
                <a:latin typeface="Casper"/>
              </a:rPr>
              <a:t> laws with the help of examples.</a:t>
            </a:r>
            <a:endParaRPr lang="en-US" sz="2800" dirty="0">
              <a:latin typeface="Casper"/>
            </a:endParaRPr>
          </a:p>
          <a:p>
            <a:endParaRPr lang="en-US" sz="2800" dirty="0">
              <a:latin typeface="Casper"/>
            </a:endParaRPr>
          </a:p>
          <a:p>
            <a:r>
              <a:rPr lang="en-US" sz="2800" dirty="0" smtClean="0">
                <a:latin typeface="Casper"/>
              </a:rPr>
              <a:t>Importance </a:t>
            </a:r>
            <a:r>
              <a:rPr lang="en-US" sz="2800" dirty="0">
                <a:latin typeface="Casper"/>
              </a:rPr>
              <a:t>of </a:t>
            </a:r>
            <a:r>
              <a:rPr lang="en-US" sz="2800" dirty="0" err="1" smtClean="0">
                <a:latin typeface="Casper"/>
              </a:rPr>
              <a:t>kirchhoff’s</a:t>
            </a:r>
            <a:r>
              <a:rPr lang="en-US" sz="2800" dirty="0" smtClean="0">
                <a:latin typeface="Casper"/>
              </a:rPr>
              <a:t> </a:t>
            </a:r>
            <a:r>
              <a:rPr lang="en-US" sz="2800" dirty="0" err="1" smtClean="0">
                <a:latin typeface="Casper"/>
              </a:rPr>
              <a:t>lwas</a:t>
            </a:r>
            <a:r>
              <a:rPr lang="en-US" sz="2800" dirty="0" smtClean="0">
                <a:latin typeface="Casper"/>
              </a:rPr>
              <a:t> in electrical networks.</a:t>
            </a:r>
            <a:endParaRPr lang="en-US" sz="2800" dirty="0">
              <a:latin typeface="Casper"/>
            </a:endParaRPr>
          </a:p>
          <a:p>
            <a:endParaRPr lang="en-US" sz="2800" dirty="0">
              <a:latin typeface="Casper"/>
            </a:endParaRPr>
          </a:p>
          <a:p>
            <a:r>
              <a:rPr lang="en-US" sz="2800" dirty="0" smtClean="0">
                <a:latin typeface="Casper"/>
              </a:rPr>
              <a:t>Fundamentals </a:t>
            </a:r>
            <a:r>
              <a:rPr lang="en-US" sz="2800" dirty="0">
                <a:latin typeface="Casper"/>
              </a:rPr>
              <a:t>of </a:t>
            </a:r>
            <a:r>
              <a:rPr lang="en-US" sz="2800" dirty="0" err="1" smtClean="0">
                <a:latin typeface="Casper"/>
              </a:rPr>
              <a:t>kirchhoff’s</a:t>
            </a:r>
            <a:r>
              <a:rPr lang="en-US" sz="2800" dirty="0" smtClean="0">
                <a:latin typeface="Casper"/>
              </a:rPr>
              <a:t> laws with different terms used.</a:t>
            </a:r>
            <a:endParaRPr lang="en-US" sz="2800" dirty="0">
              <a:latin typeface="Casper"/>
            </a:endParaRPr>
          </a:p>
          <a:p>
            <a:endParaRPr lang="en-US" sz="2400" dirty="0">
              <a:latin typeface="Times New Roman" pitchFamily="18" charset="0"/>
              <a:cs typeface="Times New Roman" pitchFamily="18" charset="0"/>
            </a:endParaRPr>
          </a:p>
          <a:p>
            <a:endParaRPr lang="en-US" sz="2400" dirty="0"/>
          </a:p>
          <a:p>
            <a:endParaRPr lang="en-US" sz="2400" dirty="0" smtClean="0">
              <a:latin typeface="Casper" panose="02000506000000020004" pitchFamily="2" charset="0"/>
              <a:cs typeface="Arial" panose="020B0604020202020204" pitchFamily="34" charset="0"/>
            </a:endParaRPr>
          </a:p>
          <a:p>
            <a:pPr marL="0" indent="0">
              <a:buNone/>
            </a:pPr>
            <a:endParaRPr lang="en-US" sz="2400" dirty="0">
              <a:latin typeface="Casper" panose="02000506000000020004" pitchFamily="2" charset="0"/>
              <a:cs typeface="Arial" panose="020B0604020202020204" pitchFamily="34" charset="0"/>
            </a:endParaRPr>
          </a:p>
        </p:txBody>
      </p:sp>
      <p:sp>
        <p:nvSpPr>
          <p:cNvPr id="5" name="Slide Number Placeholder 4"/>
          <p:cNvSpPr>
            <a:spLocks noGrp="1"/>
          </p:cNvSpPr>
          <p:nvPr>
            <p:ph type="sldNum" sz="quarter" idx="12"/>
          </p:nvPr>
        </p:nvSpPr>
        <p:spPr>
          <a:xfrm>
            <a:off x="8839200" y="6356352"/>
            <a:ext cx="2743200" cy="365125"/>
          </a:xfrm>
        </p:spPr>
        <p:txBody>
          <a:bodyPr/>
          <a:lstStyle/>
          <a:p>
            <a:fld id="{BDCDBBEF-AA6C-4BA6-85B2-A17D7F280E38}" type="slidenum">
              <a:rPr lang="en-US" smtClean="0"/>
              <a:pPr/>
              <a:t>30</a:t>
            </a:fld>
            <a:endParaRPr lang="en-US" dirty="0"/>
          </a:p>
        </p:txBody>
      </p:sp>
      <p:sp>
        <p:nvSpPr>
          <p:cNvPr id="8" name="Title 7"/>
          <p:cNvSpPr txBox="1">
            <a:spLocks noGrp="1" noChangeArrowheads="1"/>
          </p:cNvSpPr>
          <p:nvPr>
            <p:ph type="title"/>
          </p:nvPr>
        </p:nvSpPr>
        <p:spPr bwMode="auto">
          <a:xfrm>
            <a:off x="383949" y="1681522"/>
            <a:ext cx="4456567" cy="192052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a:r>
              <a:rPr lang="en-US" sz="4400" b="1" dirty="0" smtClean="0">
                <a:latin typeface="Casper"/>
                <a:ea typeface="Karla" pitchFamily="2" charset="0"/>
                <a:cs typeface="Karla" pitchFamily="2" charset="0"/>
              </a:rPr>
              <a:t>LEARNING OUTCOMES</a:t>
            </a:r>
            <a:r>
              <a:rPr lang="en-US" sz="4400" b="1" dirty="0">
                <a:latin typeface="Casper"/>
                <a:ea typeface="Karla" pitchFamily="2" charset="0"/>
                <a:cs typeface="Karla" pitchFamily="2" charset="0"/>
              </a:rPr>
              <a:t/>
            </a:r>
            <a:br>
              <a:rPr lang="en-US" sz="4400" b="1" dirty="0">
                <a:latin typeface="Casper"/>
                <a:ea typeface="Karla" pitchFamily="2" charset="0"/>
                <a:cs typeface="Karla" pitchFamily="2" charset="0"/>
              </a:rPr>
            </a:br>
            <a:endParaRPr lang="en-US" sz="4400" dirty="0">
              <a:latin typeface="Casper"/>
            </a:endParaRPr>
          </a:p>
        </p:txBody>
      </p:sp>
      <p:sp>
        <p:nvSpPr>
          <p:cNvPr id="2" name="Rectangle 1"/>
          <p:cNvSpPr/>
          <p:nvPr/>
        </p:nvSpPr>
        <p:spPr>
          <a:xfrm>
            <a:off x="5295900" y="511627"/>
            <a:ext cx="5867400" cy="583692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11217277" y="6324602"/>
            <a:ext cx="444500" cy="4222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5"/>
          <p:cNvPicPr>
            <a:picLocks noChangeAspect="1" noChangeArrowheads="1"/>
          </p:cNvPicPr>
          <p:nvPr/>
        </p:nvPicPr>
        <p:blipFill>
          <a:blip r:embed="rId2" cstate="print"/>
          <a:srcRect/>
          <a:stretch>
            <a:fillRect/>
          </a:stretch>
        </p:blipFill>
        <p:spPr bwMode="auto">
          <a:xfrm>
            <a:off x="304800" y="304801"/>
            <a:ext cx="812800" cy="976065"/>
          </a:xfrm>
          <a:prstGeom prst="rect">
            <a:avLst/>
          </a:prstGeom>
          <a:noFill/>
          <a:ln w="9525">
            <a:noFill/>
            <a:miter lim="800000"/>
            <a:headEnd/>
            <a:tailEnd/>
          </a:ln>
        </p:spPr>
      </p:pic>
    </p:spTree>
    <p:extLst>
      <p:ext uri="{BB962C8B-B14F-4D97-AF65-F5344CB8AC3E}">
        <p14:creationId xmlns:p14="http://schemas.microsoft.com/office/powerpoint/2010/main" xmlns="" val="69380159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Course Outcome to Program Outcome Relationship</a:t>
            </a:r>
            <a:endParaRPr lang="en-US" b="1"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31</a:t>
            </a:fld>
            <a:endParaRPr lang="en-US"/>
          </a:p>
        </p:txBody>
      </p:sp>
      <p:graphicFrame>
        <p:nvGraphicFramePr>
          <p:cNvPr id="5" name="Table 4"/>
          <p:cNvGraphicFramePr>
            <a:graphicFrameLocks noGrp="1"/>
          </p:cNvGraphicFramePr>
          <p:nvPr/>
        </p:nvGraphicFramePr>
        <p:xfrm>
          <a:off x="352693" y="1750431"/>
          <a:ext cx="10907489" cy="4650372"/>
        </p:xfrm>
        <a:graphic>
          <a:graphicData uri="http://schemas.openxmlformats.org/drawingml/2006/table">
            <a:tbl>
              <a:tblPr/>
              <a:tblGrid>
                <a:gridCol w="753222"/>
                <a:gridCol w="506776"/>
                <a:gridCol w="629551"/>
                <a:gridCol w="629551"/>
                <a:gridCol w="630448"/>
                <a:gridCol w="630448"/>
                <a:gridCol w="631346"/>
                <a:gridCol w="631346"/>
                <a:gridCol w="631346"/>
                <a:gridCol w="631346"/>
                <a:gridCol w="802304"/>
                <a:gridCol w="766917"/>
                <a:gridCol w="758222"/>
                <a:gridCol w="758222"/>
                <a:gridCol w="758222"/>
                <a:gridCol w="758222"/>
              </a:tblGrid>
              <a:tr h="375590">
                <a:tc>
                  <a:txBody>
                    <a:bodyPr/>
                    <a:lstStyle/>
                    <a:p>
                      <a:pPr algn="r"/>
                      <a:endParaRPr lang="en-US" sz="2000" dirty="0">
                        <a:latin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endParaRPr lang="en-US" sz="2000" dirty="0">
                        <a:latin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6">
                  <a:txBody>
                    <a:bodyPr/>
                    <a:lstStyle/>
                    <a:p>
                      <a:pPr marL="457200" marR="0" indent="-457200" algn="ctr">
                        <a:lnSpc>
                          <a:spcPct val="107000"/>
                        </a:lnSpc>
                        <a:spcBef>
                          <a:spcPts val="0"/>
                        </a:spcBef>
                        <a:spcAft>
                          <a:spcPts val="0"/>
                        </a:spcAft>
                      </a:pPr>
                      <a:r>
                        <a:rPr lang="en-US" sz="2000" b="1" dirty="0" smtClean="0">
                          <a:solidFill>
                            <a:srgbClr val="000000"/>
                          </a:solidFill>
                          <a:latin typeface="Calibri"/>
                          <a:ea typeface="Calibri"/>
                          <a:cs typeface="Times New Roman"/>
                        </a:rPr>
                        <a:t>     (</a:t>
                      </a:r>
                      <a:r>
                        <a:rPr lang="en-US" sz="2000" b="1" dirty="0" smtClean="0">
                          <a:solidFill>
                            <a:srgbClr val="000000"/>
                          </a:solidFill>
                          <a:latin typeface="Calibri"/>
                          <a:ea typeface="Calibri"/>
                          <a:cs typeface="Times New Roman"/>
                        </a:rPr>
                        <a:t>21ELH-101</a:t>
                      </a:r>
                      <a:r>
                        <a:rPr lang="en-US" sz="2000" b="1" dirty="0" smtClean="0">
                          <a:solidFill>
                            <a:srgbClr val="000000"/>
                          </a:solidFill>
                          <a:latin typeface="Calibri"/>
                          <a:ea typeface="Calibri"/>
                          <a:cs typeface="Times New Roman"/>
                        </a:rPr>
                        <a:t>) </a:t>
                      </a:r>
                      <a:r>
                        <a:rPr lang="en-US" sz="2000" b="1" dirty="0">
                          <a:solidFill>
                            <a:srgbClr val="000000"/>
                          </a:solidFill>
                          <a:latin typeface="Calibri"/>
                          <a:ea typeface="Calibri"/>
                          <a:cs typeface="Times New Roman"/>
                        </a:rPr>
                        <a:t>BEEE</a:t>
                      </a:r>
                      <a:endParaRPr lang="en-US" sz="20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r"/>
                      <a:endParaRPr lang="en-US" sz="2000" dirty="0">
                        <a:latin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endParaRPr lang="en-US" sz="2000">
                        <a:latin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endParaRPr lang="en-US" sz="2000">
                        <a:latin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endParaRPr lang="en-US" sz="2000">
                        <a:latin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marR="0" indent="-457200" algn="r">
                        <a:lnSpc>
                          <a:spcPct val="107000"/>
                        </a:lnSpc>
                        <a:spcBef>
                          <a:spcPts val="0"/>
                        </a:spcBef>
                        <a:spcAft>
                          <a:spcPts val="0"/>
                        </a:spcAft>
                      </a:pPr>
                      <a:endParaRPr lang="en-US" sz="20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marR="0" indent="-457200" algn="r">
                        <a:lnSpc>
                          <a:spcPct val="107000"/>
                        </a:lnSpc>
                        <a:spcBef>
                          <a:spcPts val="0"/>
                        </a:spcBef>
                        <a:spcAft>
                          <a:spcPts val="0"/>
                        </a:spcAft>
                      </a:pPr>
                      <a:endParaRPr lang="en-US" sz="20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marR="0" indent="-457200" algn="r">
                        <a:lnSpc>
                          <a:spcPct val="107000"/>
                        </a:lnSpc>
                        <a:spcBef>
                          <a:spcPts val="0"/>
                        </a:spcBef>
                        <a:spcAft>
                          <a:spcPts val="0"/>
                        </a:spcAft>
                      </a:pPr>
                      <a:endParaRPr lang="en-US" sz="20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marR="0" indent="-457200" algn="r">
                        <a:lnSpc>
                          <a:spcPct val="107000"/>
                        </a:lnSpc>
                        <a:spcBef>
                          <a:spcPts val="0"/>
                        </a:spcBef>
                        <a:spcAft>
                          <a:spcPts val="0"/>
                        </a:spcAft>
                      </a:pPr>
                      <a:endParaRPr lang="en-US" sz="20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69971">
                <a:tc>
                  <a:txBody>
                    <a:bodyPr/>
                    <a:lstStyle/>
                    <a:p>
                      <a:pPr marL="457200" marR="0" indent="-457200" algn="r">
                        <a:lnSpc>
                          <a:spcPct val="107000"/>
                        </a:lnSpc>
                        <a:spcBef>
                          <a:spcPts val="0"/>
                        </a:spcBef>
                        <a:spcAft>
                          <a:spcPts val="0"/>
                        </a:spcAft>
                      </a:pPr>
                      <a:r>
                        <a:rPr lang="en-US" sz="2000" b="1" dirty="0" smtClean="0">
                          <a:solidFill>
                            <a:srgbClr val="000000"/>
                          </a:solidFill>
                          <a:latin typeface="Calibri"/>
                          <a:ea typeface="Calibri"/>
                          <a:cs typeface="Times New Roman"/>
                        </a:rPr>
                        <a:t>PO→</a:t>
                      </a:r>
                      <a:endParaRPr lang="en-US" sz="20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endParaRPr lang="en-US" sz="2000">
                        <a:latin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endParaRPr lang="en-US" sz="2000" dirty="0">
                        <a:latin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endParaRPr lang="en-US" sz="2000">
                        <a:latin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endParaRPr lang="en-US" sz="2000">
                        <a:latin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endParaRPr lang="en-US" sz="2000" dirty="0">
                        <a:latin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endParaRPr lang="en-US" sz="2000">
                        <a:latin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endParaRPr lang="en-US" sz="2000" dirty="0">
                        <a:latin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endParaRPr lang="en-US" sz="2000" dirty="0">
                        <a:latin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endParaRPr lang="en-US" sz="2000" dirty="0">
                        <a:latin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endParaRPr lang="en-US" sz="2000">
                        <a:latin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endParaRPr lang="en-US" sz="2000">
                        <a:latin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marR="0" indent="-457200" algn="r">
                        <a:lnSpc>
                          <a:spcPct val="107000"/>
                        </a:lnSpc>
                        <a:spcBef>
                          <a:spcPts val="0"/>
                        </a:spcBef>
                        <a:spcAft>
                          <a:spcPts val="0"/>
                        </a:spcAft>
                      </a:pPr>
                      <a:endParaRPr lang="en-US" sz="20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marR="0" indent="-457200" algn="r">
                        <a:lnSpc>
                          <a:spcPct val="107000"/>
                        </a:lnSpc>
                        <a:spcBef>
                          <a:spcPts val="0"/>
                        </a:spcBef>
                        <a:spcAft>
                          <a:spcPts val="0"/>
                        </a:spcAft>
                      </a:pPr>
                      <a:endParaRPr lang="en-US" sz="20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marR="0" indent="-457200" algn="r">
                        <a:lnSpc>
                          <a:spcPct val="107000"/>
                        </a:lnSpc>
                        <a:spcBef>
                          <a:spcPts val="0"/>
                        </a:spcBef>
                        <a:spcAft>
                          <a:spcPts val="0"/>
                        </a:spcAft>
                      </a:pPr>
                      <a:endParaRPr lang="en-US" sz="20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marR="0" indent="-457200" algn="r">
                        <a:lnSpc>
                          <a:spcPct val="107000"/>
                        </a:lnSpc>
                        <a:spcBef>
                          <a:spcPts val="0"/>
                        </a:spcBef>
                        <a:spcAft>
                          <a:spcPts val="0"/>
                        </a:spcAft>
                      </a:pPr>
                      <a:endParaRPr lang="en-US" sz="20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54956">
                <a:tc>
                  <a:txBody>
                    <a:bodyPr/>
                    <a:lstStyle/>
                    <a:p>
                      <a:pPr marL="457200" marR="0" indent="-457200" algn="r">
                        <a:lnSpc>
                          <a:spcPct val="107000"/>
                        </a:lnSpc>
                        <a:spcBef>
                          <a:spcPts val="0"/>
                        </a:spcBef>
                        <a:spcAft>
                          <a:spcPts val="0"/>
                        </a:spcAft>
                      </a:pPr>
                      <a:r>
                        <a:rPr lang="en-US" sz="2000" b="1" dirty="0">
                          <a:solidFill>
                            <a:srgbClr val="000000"/>
                          </a:solidFill>
                          <a:latin typeface="Calibri"/>
                          <a:ea typeface="Calibri"/>
                          <a:cs typeface="Times New Roman"/>
                        </a:rPr>
                        <a:t>CO↓</a:t>
                      </a:r>
                      <a:endParaRPr lang="en-US" sz="20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marR="0" indent="-457200" algn="r">
                        <a:lnSpc>
                          <a:spcPct val="107000"/>
                        </a:lnSpc>
                        <a:spcBef>
                          <a:spcPts val="0"/>
                        </a:spcBef>
                        <a:spcAft>
                          <a:spcPts val="0"/>
                        </a:spcAft>
                      </a:pPr>
                      <a:r>
                        <a:rPr lang="en-US" sz="2000" b="1" dirty="0">
                          <a:solidFill>
                            <a:srgbClr val="000000"/>
                          </a:solidFill>
                          <a:latin typeface="Calibri"/>
                          <a:ea typeface="Calibri"/>
                          <a:cs typeface="Times New Roman"/>
                        </a:rPr>
                        <a:t>PO1</a:t>
                      </a:r>
                      <a:endParaRPr lang="en-US" sz="20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marR="0" indent="-457200" algn="r">
                        <a:lnSpc>
                          <a:spcPct val="107000"/>
                        </a:lnSpc>
                        <a:spcBef>
                          <a:spcPts val="0"/>
                        </a:spcBef>
                        <a:spcAft>
                          <a:spcPts val="0"/>
                        </a:spcAft>
                      </a:pPr>
                      <a:r>
                        <a:rPr lang="en-US" sz="2000" b="1" dirty="0">
                          <a:solidFill>
                            <a:srgbClr val="000000"/>
                          </a:solidFill>
                          <a:latin typeface="Calibri"/>
                          <a:ea typeface="Calibri"/>
                          <a:cs typeface="Times New Roman"/>
                        </a:rPr>
                        <a:t>PO2</a:t>
                      </a:r>
                      <a:endParaRPr lang="en-US" sz="20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marR="0" indent="-457200" algn="r">
                        <a:lnSpc>
                          <a:spcPct val="107000"/>
                        </a:lnSpc>
                        <a:spcBef>
                          <a:spcPts val="0"/>
                        </a:spcBef>
                        <a:spcAft>
                          <a:spcPts val="0"/>
                        </a:spcAft>
                      </a:pPr>
                      <a:r>
                        <a:rPr lang="en-US" sz="2000" b="1">
                          <a:solidFill>
                            <a:srgbClr val="000000"/>
                          </a:solidFill>
                          <a:latin typeface="Calibri"/>
                          <a:ea typeface="Calibri"/>
                          <a:cs typeface="Times New Roman"/>
                        </a:rPr>
                        <a:t>PO3</a:t>
                      </a:r>
                      <a:endParaRPr lang="en-US"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marR="0" indent="-457200" algn="r">
                        <a:lnSpc>
                          <a:spcPct val="107000"/>
                        </a:lnSpc>
                        <a:spcBef>
                          <a:spcPts val="0"/>
                        </a:spcBef>
                        <a:spcAft>
                          <a:spcPts val="0"/>
                        </a:spcAft>
                      </a:pPr>
                      <a:r>
                        <a:rPr lang="en-US" sz="2000" b="1">
                          <a:solidFill>
                            <a:srgbClr val="000000"/>
                          </a:solidFill>
                          <a:latin typeface="Calibri"/>
                          <a:ea typeface="Calibri"/>
                          <a:cs typeface="Times New Roman"/>
                        </a:rPr>
                        <a:t>PO4</a:t>
                      </a:r>
                      <a:endParaRPr lang="en-US"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marR="0" indent="-457200" algn="r">
                        <a:lnSpc>
                          <a:spcPct val="107000"/>
                        </a:lnSpc>
                        <a:spcBef>
                          <a:spcPts val="0"/>
                        </a:spcBef>
                        <a:spcAft>
                          <a:spcPts val="0"/>
                        </a:spcAft>
                      </a:pPr>
                      <a:r>
                        <a:rPr lang="en-US" sz="2000" b="1">
                          <a:solidFill>
                            <a:srgbClr val="000000"/>
                          </a:solidFill>
                          <a:latin typeface="Calibri"/>
                          <a:ea typeface="Calibri"/>
                          <a:cs typeface="Times New Roman"/>
                        </a:rPr>
                        <a:t>PO5</a:t>
                      </a:r>
                      <a:endParaRPr lang="en-US"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marR="0" indent="-457200" algn="r">
                        <a:lnSpc>
                          <a:spcPct val="107000"/>
                        </a:lnSpc>
                        <a:spcBef>
                          <a:spcPts val="0"/>
                        </a:spcBef>
                        <a:spcAft>
                          <a:spcPts val="0"/>
                        </a:spcAft>
                      </a:pPr>
                      <a:r>
                        <a:rPr lang="en-US" sz="2000" b="1" dirty="0">
                          <a:solidFill>
                            <a:srgbClr val="000000"/>
                          </a:solidFill>
                          <a:latin typeface="Calibri"/>
                          <a:ea typeface="Calibri"/>
                          <a:cs typeface="Times New Roman"/>
                        </a:rPr>
                        <a:t>PO6</a:t>
                      </a:r>
                      <a:endParaRPr lang="en-US" sz="20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marR="0" indent="-457200" algn="r">
                        <a:lnSpc>
                          <a:spcPct val="107000"/>
                        </a:lnSpc>
                        <a:spcBef>
                          <a:spcPts val="0"/>
                        </a:spcBef>
                        <a:spcAft>
                          <a:spcPts val="0"/>
                        </a:spcAft>
                      </a:pPr>
                      <a:r>
                        <a:rPr lang="en-US" sz="2000" b="1" dirty="0">
                          <a:solidFill>
                            <a:srgbClr val="000000"/>
                          </a:solidFill>
                          <a:latin typeface="Calibri"/>
                          <a:ea typeface="Calibri"/>
                          <a:cs typeface="Times New Roman"/>
                        </a:rPr>
                        <a:t>PO7</a:t>
                      </a:r>
                      <a:endParaRPr lang="en-US" sz="20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marR="0" indent="-457200" algn="r">
                        <a:lnSpc>
                          <a:spcPct val="107000"/>
                        </a:lnSpc>
                        <a:spcBef>
                          <a:spcPts val="0"/>
                        </a:spcBef>
                        <a:spcAft>
                          <a:spcPts val="0"/>
                        </a:spcAft>
                      </a:pPr>
                      <a:r>
                        <a:rPr lang="en-US" sz="2000" b="1">
                          <a:solidFill>
                            <a:srgbClr val="000000"/>
                          </a:solidFill>
                          <a:latin typeface="Calibri"/>
                          <a:ea typeface="Calibri"/>
                          <a:cs typeface="Times New Roman"/>
                        </a:rPr>
                        <a:t>PO8</a:t>
                      </a:r>
                      <a:endParaRPr lang="en-US"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marR="0" indent="-457200" algn="r">
                        <a:lnSpc>
                          <a:spcPct val="107000"/>
                        </a:lnSpc>
                        <a:spcBef>
                          <a:spcPts val="0"/>
                        </a:spcBef>
                        <a:spcAft>
                          <a:spcPts val="0"/>
                        </a:spcAft>
                      </a:pPr>
                      <a:r>
                        <a:rPr lang="en-US" sz="2000" b="1" dirty="0">
                          <a:solidFill>
                            <a:srgbClr val="000000"/>
                          </a:solidFill>
                          <a:latin typeface="Calibri"/>
                          <a:ea typeface="Calibri"/>
                          <a:cs typeface="Times New Roman"/>
                        </a:rPr>
                        <a:t>PO9</a:t>
                      </a:r>
                      <a:endParaRPr lang="en-US" sz="20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marR="0" indent="-457200" algn="r">
                        <a:lnSpc>
                          <a:spcPct val="107000"/>
                        </a:lnSpc>
                        <a:spcBef>
                          <a:spcPts val="0"/>
                        </a:spcBef>
                        <a:spcAft>
                          <a:spcPts val="0"/>
                        </a:spcAft>
                      </a:pPr>
                      <a:r>
                        <a:rPr lang="en-US" sz="2000" b="1" dirty="0">
                          <a:solidFill>
                            <a:srgbClr val="000000"/>
                          </a:solidFill>
                          <a:latin typeface="Calibri"/>
                          <a:ea typeface="Calibri"/>
                          <a:cs typeface="Times New Roman"/>
                        </a:rPr>
                        <a:t>PO10</a:t>
                      </a:r>
                      <a:endParaRPr lang="en-US" sz="20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marR="0" indent="-457200" algn="r">
                        <a:lnSpc>
                          <a:spcPct val="107000"/>
                        </a:lnSpc>
                        <a:spcBef>
                          <a:spcPts val="0"/>
                        </a:spcBef>
                        <a:spcAft>
                          <a:spcPts val="0"/>
                        </a:spcAft>
                      </a:pPr>
                      <a:r>
                        <a:rPr lang="en-US" sz="2000" b="1" dirty="0">
                          <a:solidFill>
                            <a:srgbClr val="000000"/>
                          </a:solidFill>
                          <a:latin typeface="Calibri"/>
                          <a:ea typeface="Calibri"/>
                          <a:cs typeface="Times New Roman"/>
                        </a:rPr>
                        <a:t>PO11</a:t>
                      </a:r>
                      <a:endParaRPr lang="en-US" sz="20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marR="0" indent="-457200" algn="r">
                        <a:lnSpc>
                          <a:spcPct val="107000"/>
                        </a:lnSpc>
                        <a:spcBef>
                          <a:spcPts val="0"/>
                        </a:spcBef>
                        <a:spcAft>
                          <a:spcPts val="0"/>
                        </a:spcAft>
                      </a:pPr>
                      <a:r>
                        <a:rPr lang="en-US" sz="2000" b="1" dirty="0">
                          <a:solidFill>
                            <a:srgbClr val="000000"/>
                          </a:solidFill>
                          <a:latin typeface="Calibri"/>
                          <a:ea typeface="Calibri"/>
                          <a:cs typeface="Times New Roman"/>
                        </a:rPr>
                        <a:t>PO12</a:t>
                      </a:r>
                      <a:endParaRPr lang="en-US" sz="20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marR="0" indent="-457200" algn="r">
                        <a:lnSpc>
                          <a:spcPct val="107000"/>
                        </a:lnSpc>
                        <a:spcBef>
                          <a:spcPts val="0"/>
                        </a:spcBef>
                        <a:spcAft>
                          <a:spcPts val="0"/>
                        </a:spcAft>
                      </a:pPr>
                      <a:r>
                        <a:rPr lang="en-US" sz="2000" b="1" dirty="0" smtClean="0">
                          <a:latin typeface="Calibri"/>
                          <a:ea typeface="Calibri"/>
                          <a:cs typeface="Times New Roman"/>
                        </a:rPr>
                        <a:t>PSO1</a:t>
                      </a:r>
                      <a:endParaRPr lang="en-US" sz="2000" b="1"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marR="0" indent="-457200" algn="r">
                        <a:lnSpc>
                          <a:spcPct val="107000"/>
                        </a:lnSpc>
                        <a:spcBef>
                          <a:spcPts val="0"/>
                        </a:spcBef>
                        <a:spcAft>
                          <a:spcPts val="0"/>
                        </a:spcAft>
                      </a:pPr>
                      <a:r>
                        <a:rPr lang="en-US" sz="2000" b="1" dirty="0" smtClean="0">
                          <a:latin typeface="Calibri"/>
                          <a:ea typeface="Calibri"/>
                          <a:cs typeface="Times New Roman"/>
                        </a:rPr>
                        <a:t>PSO2</a:t>
                      </a:r>
                      <a:endParaRPr lang="en-US" sz="2000" b="1"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marR="0" indent="-457200" algn="r">
                        <a:lnSpc>
                          <a:spcPct val="107000"/>
                        </a:lnSpc>
                        <a:spcBef>
                          <a:spcPts val="0"/>
                        </a:spcBef>
                        <a:spcAft>
                          <a:spcPts val="0"/>
                        </a:spcAft>
                      </a:pPr>
                      <a:r>
                        <a:rPr lang="en-US" sz="2000" b="1" dirty="0" smtClean="0">
                          <a:latin typeface="Calibri"/>
                          <a:ea typeface="Calibri"/>
                          <a:cs typeface="Times New Roman"/>
                        </a:rPr>
                        <a:t>PSO3</a:t>
                      </a:r>
                      <a:endParaRPr lang="en-US" sz="2000" b="1"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69971">
                <a:tc>
                  <a:txBody>
                    <a:bodyPr/>
                    <a:lstStyle/>
                    <a:p>
                      <a:pPr marL="457200" marR="0" indent="-457200" algn="r">
                        <a:lnSpc>
                          <a:spcPct val="107000"/>
                        </a:lnSpc>
                        <a:spcBef>
                          <a:spcPts val="0"/>
                        </a:spcBef>
                        <a:spcAft>
                          <a:spcPts val="0"/>
                        </a:spcAft>
                      </a:pPr>
                      <a:r>
                        <a:rPr lang="en-US" sz="2000" b="1">
                          <a:solidFill>
                            <a:srgbClr val="000000"/>
                          </a:solidFill>
                          <a:latin typeface="Calibri"/>
                          <a:ea typeface="Calibri"/>
                          <a:cs typeface="Times New Roman"/>
                        </a:rPr>
                        <a:t>CO1</a:t>
                      </a:r>
                      <a:endParaRPr lang="en-US"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marR="0" indent="-457200" algn="ctr">
                        <a:lnSpc>
                          <a:spcPct val="107000"/>
                        </a:lnSpc>
                        <a:spcBef>
                          <a:spcPts val="0"/>
                        </a:spcBef>
                        <a:spcAft>
                          <a:spcPts val="0"/>
                        </a:spcAft>
                      </a:pPr>
                      <a:r>
                        <a:rPr lang="en-US" sz="2000" b="1">
                          <a:solidFill>
                            <a:srgbClr val="000000"/>
                          </a:solidFill>
                          <a:latin typeface="Calibri"/>
                          <a:ea typeface="Calibri"/>
                          <a:cs typeface="Times New Roman"/>
                        </a:rPr>
                        <a:t>3</a:t>
                      </a:r>
                      <a:endParaRPr lang="en-US"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marR="0" indent="-457200" algn="ctr">
                        <a:lnSpc>
                          <a:spcPct val="107000"/>
                        </a:lnSpc>
                        <a:spcBef>
                          <a:spcPts val="0"/>
                        </a:spcBef>
                        <a:spcAft>
                          <a:spcPts val="0"/>
                        </a:spcAft>
                      </a:pPr>
                      <a:r>
                        <a:rPr lang="en-US" sz="2000" b="1" dirty="0">
                          <a:solidFill>
                            <a:srgbClr val="000000"/>
                          </a:solidFill>
                          <a:latin typeface="Calibri"/>
                          <a:ea typeface="Calibri"/>
                          <a:cs typeface="Times New Roman"/>
                        </a:rPr>
                        <a:t>2</a:t>
                      </a:r>
                      <a:endParaRPr lang="en-US" sz="20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marR="0" indent="-457200" algn="ctr">
                        <a:lnSpc>
                          <a:spcPct val="107000"/>
                        </a:lnSpc>
                        <a:spcBef>
                          <a:spcPts val="0"/>
                        </a:spcBef>
                        <a:spcAft>
                          <a:spcPts val="0"/>
                        </a:spcAft>
                      </a:pPr>
                      <a:endParaRPr lang="en-US" sz="20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marR="0" indent="-457200" algn="ctr">
                        <a:lnSpc>
                          <a:spcPct val="107000"/>
                        </a:lnSpc>
                        <a:spcBef>
                          <a:spcPts val="0"/>
                        </a:spcBef>
                        <a:spcAft>
                          <a:spcPts val="0"/>
                        </a:spcAft>
                      </a:pPr>
                      <a:endParaRPr lang="en-US" sz="20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marR="0" indent="-457200" algn="ctr">
                        <a:lnSpc>
                          <a:spcPct val="107000"/>
                        </a:lnSpc>
                        <a:spcBef>
                          <a:spcPts val="0"/>
                        </a:spcBef>
                        <a:spcAft>
                          <a:spcPts val="0"/>
                        </a:spcAft>
                      </a:pPr>
                      <a:endParaRPr lang="en-US" sz="20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marR="0" indent="-457200" algn="ctr">
                        <a:lnSpc>
                          <a:spcPct val="107000"/>
                        </a:lnSpc>
                        <a:spcBef>
                          <a:spcPts val="0"/>
                        </a:spcBef>
                        <a:spcAft>
                          <a:spcPts val="0"/>
                        </a:spcAft>
                      </a:pPr>
                      <a:endParaRPr lang="en-US" sz="20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marR="0" indent="-457200" algn="ctr">
                        <a:lnSpc>
                          <a:spcPct val="107000"/>
                        </a:lnSpc>
                        <a:spcBef>
                          <a:spcPts val="0"/>
                        </a:spcBef>
                        <a:spcAft>
                          <a:spcPts val="0"/>
                        </a:spcAft>
                      </a:pPr>
                      <a:endParaRPr lang="en-US"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marR="0" indent="-457200" algn="ctr">
                        <a:lnSpc>
                          <a:spcPct val="107000"/>
                        </a:lnSpc>
                        <a:spcBef>
                          <a:spcPts val="0"/>
                        </a:spcBef>
                        <a:spcAft>
                          <a:spcPts val="0"/>
                        </a:spcAft>
                      </a:pPr>
                      <a:endParaRPr lang="en-US" sz="20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marR="0" indent="-457200" algn="ctr">
                        <a:lnSpc>
                          <a:spcPct val="107000"/>
                        </a:lnSpc>
                        <a:spcBef>
                          <a:spcPts val="0"/>
                        </a:spcBef>
                        <a:spcAft>
                          <a:spcPts val="0"/>
                        </a:spcAft>
                      </a:pPr>
                      <a:endParaRPr lang="en-US" sz="20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marR="0" indent="-457200" algn="ctr">
                        <a:lnSpc>
                          <a:spcPct val="107000"/>
                        </a:lnSpc>
                        <a:spcBef>
                          <a:spcPts val="0"/>
                        </a:spcBef>
                        <a:spcAft>
                          <a:spcPts val="0"/>
                        </a:spcAft>
                      </a:pPr>
                      <a:endParaRPr lang="en-US" sz="20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marR="0" indent="-457200" algn="ctr">
                        <a:lnSpc>
                          <a:spcPct val="107000"/>
                        </a:lnSpc>
                        <a:spcBef>
                          <a:spcPts val="0"/>
                        </a:spcBef>
                        <a:spcAft>
                          <a:spcPts val="0"/>
                        </a:spcAft>
                      </a:pPr>
                      <a:endParaRPr lang="en-US" sz="20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marR="0" indent="-457200" algn="ctr">
                        <a:lnSpc>
                          <a:spcPct val="107000"/>
                        </a:lnSpc>
                        <a:spcBef>
                          <a:spcPts val="0"/>
                        </a:spcBef>
                        <a:spcAft>
                          <a:spcPts val="0"/>
                        </a:spcAft>
                      </a:pPr>
                      <a:endParaRPr lang="en-US" sz="20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marR="0" indent="-457200" algn="ctr">
                        <a:lnSpc>
                          <a:spcPct val="107000"/>
                        </a:lnSpc>
                        <a:spcBef>
                          <a:spcPts val="0"/>
                        </a:spcBef>
                        <a:spcAft>
                          <a:spcPts val="0"/>
                        </a:spcAft>
                      </a:pPr>
                      <a:r>
                        <a:rPr lang="en-US" sz="2000" b="1" dirty="0" smtClean="0">
                          <a:latin typeface="Calibri"/>
                          <a:ea typeface="Calibri"/>
                          <a:cs typeface="Times New Roman"/>
                        </a:rPr>
                        <a:t>3</a:t>
                      </a:r>
                      <a:endParaRPr lang="en-US" sz="2000" b="1"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marR="0" indent="-457200" algn="ctr">
                        <a:lnSpc>
                          <a:spcPct val="107000"/>
                        </a:lnSpc>
                        <a:spcBef>
                          <a:spcPts val="0"/>
                        </a:spcBef>
                        <a:spcAft>
                          <a:spcPts val="0"/>
                        </a:spcAft>
                      </a:pPr>
                      <a:endParaRPr lang="en-US" sz="2000" b="1"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marR="0" indent="-457200" algn="ctr">
                        <a:lnSpc>
                          <a:spcPct val="107000"/>
                        </a:lnSpc>
                        <a:spcBef>
                          <a:spcPts val="0"/>
                        </a:spcBef>
                        <a:spcAft>
                          <a:spcPts val="0"/>
                        </a:spcAft>
                      </a:pPr>
                      <a:endParaRPr lang="en-US" sz="2000" b="1"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69971">
                <a:tc>
                  <a:txBody>
                    <a:bodyPr/>
                    <a:lstStyle/>
                    <a:p>
                      <a:pPr marL="457200" marR="0" indent="-457200" algn="r">
                        <a:lnSpc>
                          <a:spcPct val="107000"/>
                        </a:lnSpc>
                        <a:spcBef>
                          <a:spcPts val="0"/>
                        </a:spcBef>
                        <a:spcAft>
                          <a:spcPts val="0"/>
                        </a:spcAft>
                      </a:pPr>
                      <a:r>
                        <a:rPr lang="en-US" sz="2000" b="1">
                          <a:solidFill>
                            <a:srgbClr val="000000"/>
                          </a:solidFill>
                          <a:latin typeface="Calibri"/>
                          <a:ea typeface="Calibri"/>
                          <a:cs typeface="Times New Roman"/>
                        </a:rPr>
                        <a:t>CO2</a:t>
                      </a:r>
                      <a:endParaRPr lang="en-US"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marR="0" indent="-457200" algn="ctr">
                        <a:lnSpc>
                          <a:spcPct val="107000"/>
                        </a:lnSpc>
                        <a:spcBef>
                          <a:spcPts val="0"/>
                        </a:spcBef>
                        <a:spcAft>
                          <a:spcPts val="0"/>
                        </a:spcAft>
                      </a:pPr>
                      <a:r>
                        <a:rPr lang="en-US" sz="2000" b="1">
                          <a:solidFill>
                            <a:srgbClr val="000000"/>
                          </a:solidFill>
                          <a:latin typeface="Calibri"/>
                          <a:ea typeface="Calibri"/>
                          <a:cs typeface="Times New Roman"/>
                        </a:rPr>
                        <a:t>3</a:t>
                      </a:r>
                      <a:endParaRPr lang="en-US"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marR="0" indent="-457200" algn="ctr">
                        <a:lnSpc>
                          <a:spcPct val="107000"/>
                        </a:lnSpc>
                        <a:spcBef>
                          <a:spcPts val="0"/>
                        </a:spcBef>
                        <a:spcAft>
                          <a:spcPts val="0"/>
                        </a:spcAft>
                      </a:pPr>
                      <a:r>
                        <a:rPr lang="en-US" sz="2000" b="1" dirty="0">
                          <a:solidFill>
                            <a:srgbClr val="000000"/>
                          </a:solidFill>
                          <a:latin typeface="Calibri"/>
                          <a:ea typeface="Calibri"/>
                          <a:cs typeface="Times New Roman"/>
                        </a:rPr>
                        <a:t>2</a:t>
                      </a:r>
                      <a:endParaRPr lang="en-US" sz="20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marR="0" indent="-457200" algn="ctr">
                        <a:lnSpc>
                          <a:spcPct val="107000"/>
                        </a:lnSpc>
                        <a:spcBef>
                          <a:spcPts val="0"/>
                        </a:spcBef>
                        <a:spcAft>
                          <a:spcPts val="0"/>
                        </a:spcAft>
                      </a:pPr>
                      <a:endParaRPr lang="en-US" sz="20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marR="0" indent="-457200" algn="ctr">
                        <a:lnSpc>
                          <a:spcPct val="107000"/>
                        </a:lnSpc>
                        <a:spcBef>
                          <a:spcPts val="0"/>
                        </a:spcBef>
                        <a:spcAft>
                          <a:spcPts val="0"/>
                        </a:spcAft>
                      </a:pPr>
                      <a:endParaRPr lang="en-US" sz="2000" b="1"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marR="0" indent="-457200" algn="ctr">
                        <a:lnSpc>
                          <a:spcPct val="107000"/>
                        </a:lnSpc>
                        <a:spcBef>
                          <a:spcPts val="0"/>
                        </a:spcBef>
                        <a:spcAft>
                          <a:spcPts val="0"/>
                        </a:spcAft>
                      </a:pPr>
                      <a:endParaRPr lang="en-US"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marR="0" indent="-457200" algn="ctr">
                        <a:lnSpc>
                          <a:spcPct val="107000"/>
                        </a:lnSpc>
                        <a:spcBef>
                          <a:spcPts val="0"/>
                        </a:spcBef>
                        <a:spcAft>
                          <a:spcPts val="0"/>
                        </a:spcAft>
                      </a:pPr>
                      <a:endParaRPr lang="en-US" sz="20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marR="0" indent="-457200" algn="ctr">
                        <a:lnSpc>
                          <a:spcPct val="107000"/>
                        </a:lnSpc>
                        <a:spcBef>
                          <a:spcPts val="0"/>
                        </a:spcBef>
                        <a:spcAft>
                          <a:spcPts val="0"/>
                        </a:spcAft>
                      </a:pPr>
                      <a:endParaRPr lang="en-US" sz="20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marR="0" indent="-457200" algn="ctr">
                        <a:lnSpc>
                          <a:spcPct val="107000"/>
                        </a:lnSpc>
                        <a:spcBef>
                          <a:spcPts val="0"/>
                        </a:spcBef>
                        <a:spcAft>
                          <a:spcPts val="0"/>
                        </a:spcAft>
                      </a:pPr>
                      <a:endParaRPr lang="en-US" sz="20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marR="0" indent="-457200" algn="ctr">
                        <a:lnSpc>
                          <a:spcPct val="107000"/>
                        </a:lnSpc>
                        <a:spcBef>
                          <a:spcPts val="0"/>
                        </a:spcBef>
                        <a:spcAft>
                          <a:spcPts val="0"/>
                        </a:spcAft>
                      </a:pPr>
                      <a:endParaRPr lang="en-US" sz="20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marR="0" indent="-457200" algn="ctr">
                        <a:lnSpc>
                          <a:spcPct val="107000"/>
                        </a:lnSpc>
                        <a:spcBef>
                          <a:spcPts val="0"/>
                        </a:spcBef>
                        <a:spcAft>
                          <a:spcPts val="0"/>
                        </a:spcAft>
                      </a:pPr>
                      <a:endParaRPr lang="en-US"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marR="0" indent="-457200" algn="ctr">
                        <a:lnSpc>
                          <a:spcPct val="107000"/>
                        </a:lnSpc>
                        <a:spcBef>
                          <a:spcPts val="0"/>
                        </a:spcBef>
                        <a:spcAft>
                          <a:spcPts val="0"/>
                        </a:spcAft>
                      </a:pPr>
                      <a:endParaRPr lang="en-US"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marR="0" indent="-457200" algn="ctr">
                        <a:lnSpc>
                          <a:spcPct val="107000"/>
                        </a:lnSpc>
                        <a:spcBef>
                          <a:spcPts val="0"/>
                        </a:spcBef>
                        <a:spcAft>
                          <a:spcPts val="0"/>
                        </a:spcAft>
                      </a:pPr>
                      <a:endParaRPr lang="en-US" sz="20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marR="0" indent="-457200" algn="ctr">
                        <a:lnSpc>
                          <a:spcPct val="107000"/>
                        </a:lnSpc>
                        <a:spcBef>
                          <a:spcPts val="0"/>
                        </a:spcBef>
                        <a:spcAft>
                          <a:spcPts val="0"/>
                        </a:spcAft>
                      </a:pPr>
                      <a:r>
                        <a:rPr lang="en-US" sz="2000" b="1" dirty="0" smtClean="0">
                          <a:latin typeface="Calibri"/>
                          <a:ea typeface="Calibri"/>
                          <a:cs typeface="Times New Roman"/>
                        </a:rPr>
                        <a:t>3</a:t>
                      </a:r>
                      <a:endParaRPr lang="en-US" sz="2000" b="1"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marR="0" indent="-457200" algn="ctr">
                        <a:lnSpc>
                          <a:spcPct val="107000"/>
                        </a:lnSpc>
                        <a:spcBef>
                          <a:spcPts val="0"/>
                        </a:spcBef>
                        <a:spcAft>
                          <a:spcPts val="0"/>
                        </a:spcAft>
                      </a:pPr>
                      <a:endParaRPr lang="en-US" sz="2000" b="1"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marR="0" indent="-457200" algn="ctr">
                        <a:lnSpc>
                          <a:spcPct val="107000"/>
                        </a:lnSpc>
                        <a:spcBef>
                          <a:spcPts val="0"/>
                        </a:spcBef>
                        <a:spcAft>
                          <a:spcPts val="0"/>
                        </a:spcAft>
                      </a:pPr>
                      <a:endParaRPr lang="en-US" sz="2000" b="1"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69971">
                <a:tc>
                  <a:txBody>
                    <a:bodyPr/>
                    <a:lstStyle/>
                    <a:p>
                      <a:pPr marL="457200" marR="0" indent="-457200" algn="r">
                        <a:lnSpc>
                          <a:spcPct val="107000"/>
                        </a:lnSpc>
                        <a:spcBef>
                          <a:spcPts val="0"/>
                        </a:spcBef>
                        <a:spcAft>
                          <a:spcPts val="0"/>
                        </a:spcAft>
                      </a:pPr>
                      <a:r>
                        <a:rPr lang="en-US" sz="2000" b="1">
                          <a:solidFill>
                            <a:srgbClr val="000000"/>
                          </a:solidFill>
                          <a:latin typeface="Calibri"/>
                          <a:ea typeface="Calibri"/>
                          <a:cs typeface="Times New Roman"/>
                        </a:rPr>
                        <a:t>CO3</a:t>
                      </a:r>
                      <a:endParaRPr lang="en-US"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marR="0" indent="-457200" algn="ctr">
                        <a:lnSpc>
                          <a:spcPct val="107000"/>
                        </a:lnSpc>
                        <a:spcBef>
                          <a:spcPts val="0"/>
                        </a:spcBef>
                        <a:spcAft>
                          <a:spcPts val="0"/>
                        </a:spcAft>
                      </a:pPr>
                      <a:r>
                        <a:rPr lang="en-US" sz="2000" b="1">
                          <a:solidFill>
                            <a:srgbClr val="000000"/>
                          </a:solidFill>
                          <a:latin typeface="Calibri"/>
                          <a:ea typeface="Calibri"/>
                          <a:cs typeface="Times New Roman"/>
                        </a:rPr>
                        <a:t>3</a:t>
                      </a:r>
                      <a:endParaRPr lang="en-US"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marR="0" indent="-457200" algn="ctr">
                        <a:lnSpc>
                          <a:spcPct val="107000"/>
                        </a:lnSpc>
                        <a:spcBef>
                          <a:spcPts val="0"/>
                        </a:spcBef>
                        <a:spcAft>
                          <a:spcPts val="0"/>
                        </a:spcAft>
                      </a:pPr>
                      <a:r>
                        <a:rPr lang="en-US" sz="2000" b="1" dirty="0">
                          <a:solidFill>
                            <a:srgbClr val="000000"/>
                          </a:solidFill>
                          <a:latin typeface="Calibri"/>
                          <a:ea typeface="Calibri"/>
                          <a:cs typeface="Times New Roman"/>
                        </a:rPr>
                        <a:t>2</a:t>
                      </a:r>
                      <a:endParaRPr lang="en-US" sz="20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marR="0" indent="-457200" algn="ctr">
                        <a:lnSpc>
                          <a:spcPct val="107000"/>
                        </a:lnSpc>
                        <a:spcBef>
                          <a:spcPts val="0"/>
                        </a:spcBef>
                        <a:spcAft>
                          <a:spcPts val="0"/>
                        </a:spcAft>
                      </a:pPr>
                      <a:endParaRPr lang="en-US" sz="20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marR="0" indent="-457200" algn="ctr">
                        <a:lnSpc>
                          <a:spcPct val="107000"/>
                        </a:lnSpc>
                        <a:spcBef>
                          <a:spcPts val="0"/>
                        </a:spcBef>
                        <a:spcAft>
                          <a:spcPts val="0"/>
                        </a:spcAft>
                      </a:pPr>
                      <a:endParaRPr lang="en-US" sz="2000" b="1"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marR="0" indent="-457200" algn="ctr">
                        <a:lnSpc>
                          <a:spcPct val="107000"/>
                        </a:lnSpc>
                        <a:spcBef>
                          <a:spcPts val="0"/>
                        </a:spcBef>
                        <a:spcAft>
                          <a:spcPts val="0"/>
                        </a:spcAft>
                      </a:pPr>
                      <a:endParaRPr lang="en-US"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marR="0" indent="-457200" algn="ctr">
                        <a:lnSpc>
                          <a:spcPct val="107000"/>
                        </a:lnSpc>
                        <a:spcBef>
                          <a:spcPts val="0"/>
                        </a:spcBef>
                        <a:spcAft>
                          <a:spcPts val="0"/>
                        </a:spcAft>
                      </a:pPr>
                      <a:endParaRPr lang="en-US"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marR="0" indent="-457200" algn="ctr">
                        <a:lnSpc>
                          <a:spcPct val="107000"/>
                        </a:lnSpc>
                        <a:spcBef>
                          <a:spcPts val="0"/>
                        </a:spcBef>
                        <a:spcAft>
                          <a:spcPts val="0"/>
                        </a:spcAft>
                      </a:pPr>
                      <a:endParaRPr lang="en-US"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marR="0" indent="-457200" algn="ctr">
                        <a:lnSpc>
                          <a:spcPct val="107000"/>
                        </a:lnSpc>
                        <a:spcBef>
                          <a:spcPts val="0"/>
                        </a:spcBef>
                        <a:spcAft>
                          <a:spcPts val="0"/>
                        </a:spcAft>
                      </a:pPr>
                      <a:endParaRPr lang="en-US" sz="20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marR="0" indent="-457200" algn="ctr">
                        <a:lnSpc>
                          <a:spcPct val="107000"/>
                        </a:lnSpc>
                        <a:spcBef>
                          <a:spcPts val="0"/>
                        </a:spcBef>
                        <a:spcAft>
                          <a:spcPts val="0"/>
                        </a:spcAft>
                      </a:pPr>
                      <a:endParaRPr lang="en-US" sz="20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marR="0" indent="-457200" algn="ctr">
                        <a:lnSpc>
                          <a:spcPct val="107000"/>
                        </a:lnSpc>
                        <a:spcBef>
                          <a:spcPts val="0"/>
                        </a:spcBef>
                        <a:spcAft>
                          <a:spcPts val="0"/>
                        </a:spcAft>
                      </a:pPr>
                      <a:endParaRPr lang="en-US"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marR="0" indent="-457200" algn="ctr">
                        <a:lnSpc>
                          <a:spcPct val="107000"/>
                        </a:lnSpc>
                        <a:spcBef>
                          <a:spcPts val="0"/>
                        </a:spcBef>
                        <a:spcAft>
                          <a:spcPts val="0"/>
                        </a:spcAft>
                      </a:pPr>
                      <a:endParaRPr lang="en-US"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marR="0" indent="-457200" algn="ctr">
                        <a:lnSpc>
                          <a:spcPct val="107000"/>
                        </a:lnSpc>
                        <a:spcBef>
                          <a:spcPts val="0"/>
                        </a:spcBef>
                        <a:spcAft>
                          <a:spcPts val="0"/>
                        </a:spcAft>
                      </a:pPr>
                      <a:endParaRPr lang="en-US" sz="20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marR="0" indent="-457200" algn="ctr">
                        <a:lnSpc>
                          <a:spcPct val="107000"/>
                        </a:lnSpc>
                        <a:spcBef>
                          <a:spcPts val="0"/>
                        </a:spcBef>
                        <a:spcAft>
                          <a:spcPts val="0"/>
                        </a:spcAft>
                      </a:pPr>
                      <a:r>
                        <a:rPr lang="en-US" sz="2000" b="1" dirty="0" smtClean="0">
                          <a:latin typeface="Calibri"/>
                          <a:ea typeface="Calibri"/>
                          <a:cs typeface="Times New Roman"/>
                        </a:rPr>
                        <a:t>3</a:t>
                      </a:r>
                      <a:endParaRPr lang="en-US" sz="2000" b="1"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marR="0" indent="-457200" algn="ctr">
                        <a:lnSpc>
                          <a:spcPct val="107000"/>
                        </a:lnSpc>
                        <a:spcBef>
                          <a:spcPts val="0"/>
                        </a:spcBef>
                        <a:spcAft>
                          <a:spcPts val="0"/>
                        </a:spcAft>
                      </a:pPr>
                      <a:endParaRPr lang="en-US" sz="2000" b="1"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marR="0" indent="-457200" algn="ctr">
                        <a:lnSpc>
                          <a:spcPct val="107000"/>
                        </a:lnSpc>
                        <a:spcBef>
                          <a:spcPts val="0"/>
                        </a:spcBef>
                        <a:spcAft>
                          <a:spcPts val="0"/>
                        </a:spcAft>
                      </a:pPr>
                      <a:endParaRPr lang="en-US" sz="2000" b="1"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69971">
                <a:tc>
                  <a:txBody>
                    <a:bodyPr/>
                    <a:lstStyle/>
                    <a:p>
                      <a:pPr marL="457200" marR="0" indent="-457200" algn="r">
                        <a:lnSpc>
                          <a:spcPct val="107000"/>
                        </a:lnSpc>
                        <a:spcBef>
                          <a:spcPts val="0"/>
                        </a:spcBef>
                        <a:spcAft>
                          <a:spcPts val="0"/>
                        </a:spcAft>
                      </a:pPr>
                      <a:r>
                        <a:rPr lang="en-US" sz="2000" b="1" dirty="0">
                          <a:solidFill>
                            <a:srgbClr val="000000"/>
                          </a:solidFill>
                          <a:latin typeface="Calibri"/>
                          <a:ea typeface="Calibri"/>
                          <a:cs typeface="Times New Roman"/>
                        </a:rPr>
                        <a:t>CO4</a:t>
                      </a:r>
                      <a:endParaRPr lang="en-US" sz="20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marR="0" indent="-457200" algn="ctr">
                        <a:lnSpc>
                          <a:spcPct val="107000"/>
                        </a:lnSpc>
                        <a:spcBef>
                          <a:spcPts val="0"/>
                        </a:spcBef>
                        <a:spcAft>
                          <a:spcPts val="0"/>
                        </a:spcAft>
                      </a:pPr>
                      <a:r>
                        <a:rPr lang="en-US" sz="2000" b="1" dirty="0">
                          <a:solidFill>
                            <a:srgbClr val="000000"/>
                          </a:solidFill>
                          <a:latin typeface="Calibri"/>
                          <a:ea typeface="Calibri"/>
                          <a:cs typeface="Times New Roman"/>
                        </a:rPr>
                        <a:t>3</a:t>
                      </a:r>
                      <a:endParaRPr lang="en-US" sz="20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marR="0" indent="-457200" algn="ctr">
                        <a:lnSpc>
                          <a:spcPct val="107000"/>
                        </a:lnSpc>
                        <a:spcBef>
                          <a:spcPts val="0"/>
                        </a:spcBef>
                        <a:spcAft>
                          <a:spcPts val="0"/>
                        </a:spcAft>
                      </a:pPr>
                      <a:r>
                        <a:rPr lang="en-US" sz="2000" b="1" dirty="0">
                          <a:solidFill>
                            <a:srgbClr val="000000"/>
                          </a:solidFill>
                          <a:latin typeface="Calibri"/>
                          <a:ea typeface="Calibri"/>
                          <a:cs typeface="Times New Roman"/>
                        </a:rPr>
                        <a:t>2</a:t>
                      </a:r>
                      <a:endParaRPr lang="en-US" sz="20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marR="0" indent="-457200" algn="ctr">
                        <a:lnSpc>
                          <a:spcPct val="107000"/>
                        </a:lnSpc>
                        <a:spcBef>
                          <a:spcPts val="0"/>
                        </a:spcBef>
                        <a:spcAft>
                          <a:spcPts val="0"/>
                        </a:spcAft>
                      </a:pPr>
                      <a:endParaRPr lang="en-US" sz="20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marR="0" indent="-457200" algn="ctr">
                        <a:lnSpc>
                          <a:spcPct val="107000"/>
                        </a:lnSpc>
                        <a:spcBef>
                          <a:spcPts val="0"/>
                        </a:spcBef>
                        <a:spcAft>
                          <a:spcPts val="0"/>
                        </a:spcAft>
                      </a:pPr>
                      <a:endParaRPr lang="en-US" sz="2000" b="1"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marR="0" indent="-457200" algn="ctr">
                        <a:lnSpc>
                          <a:spcPct val="107000"/>
                        </a:lnSpc>
                        <a:spcBef>
                          <a:spcPts val="0"/>
                        </a:spcBef>
                        <a:spcAft>
                          <a:spcPts val="0"/>
                        </a:spcAft>
                      </a:pPr>
                      <a:endParaRPr lang="en-US" sz="20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marR="0" indent="-457200" algn="ctr">
                        <a:lnSpc>
                          <a:spcPct val="107000"/>
                        </a:lnSpc>
                        <a:spcBef>
                          <a:spcPts val="0"/>
                        </a:spcBef>
                        <a:spcAft>
                          <a:spcPts val="0"/>
                        </a:spcAft>
                      </a:pPr>
                      <a:endParaRPr lang="en-US" sz="20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marR="0" indent="-457200" algn="ctr">
                        <a:lnSpc>
                          <a:spcPct val="107000"/>
                        </a:lnSpc>
                        <a:spcBef>
                          <a:spcPts val="0"/>
                        </a:spcBef>
                        <a:spcAft>
                          <a:spcPts val="0"/>
                        </a:spcAft>
                      </a:pPr>
                      <a:endParaRPr lang="en-US" sz="20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marR="0" indent="-457200" algn="ctr">
                        <a:lnSpc>
                          <a:spcPct val="107000"/>
                        </a:lnSpc>
                        <a:spcBef>
                          <a:spcPts val="0"/>
                        </a:spcBef>
                        <a:spcAft>
                          <a:spcPts val="0"/>
                        </a:spcAft>
                      </a:pPr>
                      <a:endParaRPr lang="en-US" sz="20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marR="0" indent="-457200" algn="ctr">
                        <a:lnSpc>
                          <a:spcPct val="107000"/>
                        </a:lnSpc>
                        <a:spcBef>
                          <a:spcPts val="0"/>
                        </a:spcBef>
                        <a:spcAft>
                          <a:spcPts val="0"/>
                        </a:spcAft>
                      </a:pPr>
                      <a:endParaRPr lang="en-US" sz="20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marR="0" indent="-457200" algn="ctr">
                        <a:lnSpc>
                          <a:spcPct val="107000"/>
                        </a:lnSpc>
                        <a:spcBef>
                          <a:spcPts val="0"/>
                        </a:spcBef>
                        <a:spcAft>
                          <a:spcPts val="0"/>
                        </a:spcAft>
                      </a:pPr>
                      <a:endParaRPr lang="en-US" sz="20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marR="0" indent="-457200" algn="ctr">
                        <a:lnSpc>
                          <a:spcPct val="107000"/>
                        </a:lnSpc>
                        <a:spcBef>
                          <a:spcPts val="0"/>
                        </a:spcBef>
                        <a:spcAft>
                          <a:spcPts val="0"/>
                        </a:spcAft>
                      </a:pPr>
                      <a:endParaRPr lang="en-US" sz="20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marR="0" indent="-457200" algn="ctr">
                        <a:lnSpc>
                          <a:spcPct val="107000"/>
                        </a:lnSpc>
                        <a:spcBef>
                          <a:spcPts val="0"/>
                        </a:spcBef>
                        <a:spcAft>
                          <a:spcPts val="0"/>
                        </a:spcAft>
                      </a:pPr>
                      <a:endParaRPr lang="en-US" sz="20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marR="0" indent="-457200" algn="ctr">
                        <a:lnSpc>
                          <a:spcPct val="107000"/>
                        </a:lnSpc>
                        <a:spcBef>
                          <a:spcPts val="0"/>
                        </a:spcBef>
                        <a:spcAft>
                          <a:spcPts val="0"/>
                        </a:spcAft>
                      </a:pPr>
                      <a:r>
                        <a:rPr lang="en-US" sz="2000" b="1" dirty="0" smtClean="0">
                          <a:latin typeface="Calibri"/>
                          <a:ea typeface="Calibri"/>
                          <a:cs typeface="Times New Roman"/>
                        </a:rPr>
                        <a:t>3</a:t>
                      </a:r>
                      <a:endParaRPr lang="en-US" sz="2000" b="1"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marR="0" indent="-457200" algn="ctr">
                        <a:lnSpc>
                          <a:spcPct val="107000"/>
                        </a:lnSpc>
                        <a:spcBef>
                          <a:spcPts val="0"/>
                        </a:spcBef>
                        <a:spcAft>
                          <a:spcPts val="0"/>
                        </a:spcAft>
                      </a:pPr>
                      <a:endParaRPr lang="en-US" sz="2000" b="1"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marR="0" indent="-457200" algn="ctr">
                        <a:lnSpc>
                          <a:spcPct val="107000"/>
                        </a:lnSpc>
                        <a:spcBef>
                          <a:spcPts val="0"/>
                        </a:spcBef>
                        <a:spcAft>
                          <a:spcPts val="0"/>
                        </a:spcAft>
                      </a:pPr>
                      <a:endParaRPr lang="en-US" sz="2000" b="1"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69971">
                <a:tc>
                  <a:txBody>
                    <a:bodyPr/>
                    <a:lstStyle/>
                    <a:p>
                      <a:pPr marL="457200" marR="0" indent="-457200" algn="r">
                        <a:lnSpc>
                          <a:spcPct val="107000"/>
                        </a:lnSpc>
                        <a:spcBef>
                          <a:spcPts val="0"/>
                        </a:spcBef>
                        <a:spcAft>
                          <a:spcPts val="0"/>
                        </a:spcAft>
                      </a:pPr>
                      <a:r>
                        <a:rPr lang="en-US" sz="2000" b="1" dirty="0" smtClean="0">
                          <a:latin typeface="Calibri"/>
                          <a:ea typeface="Calibri"/>
                          <a:cs typeface="Times New Roman"/>
                        </a:rPr>
                        <a:t>CO5</a:t>
                      </a:r>
                      <a:endParaRPr lang="en-US" sz="2000" b="1"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marR="0" indent="-457200" algn="ctr">
                        <a:lnSpc>
                          <a:spcPct val="107000"/>
                        </a:lnSpc>
                        <a:spcBef>
                          <a:spcPts val="0"/>
                        </a:spcBef>
                        <a:spcAft>
                          <a:spcPts val="0"/>
                        </a:spcAft>
                      </a:pPr>
                      <a:r>
                        <a:rPr lang="en-US" sz="2000" b="1" dirty="0" smtClean="0">
                          <a:latin typeface="Calibri"/>
                          <a:ea typeface="Calibri"/>
                          <a:cs typeface="Times New Roman"/>
                        </a:rPr>
                        <a:t>3</a:t>
                      </a:r>
                      <a:endParaRPr lang="en-US" sz="2000" b="1"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marR="0" indent="-457200" algn="ctr">
                        <a:lnSpc>
                          <a:spcPct val="107000"/>
                        </a:lnSpc>
                        <a:spcBef>
                          <a:spcPts val="0"/>
                        </a:spcBef>
                        <a:spcAft>
                          <a:spcPts val="0"/>
                        </a:spcAft>
                      </a:pPr>
                      <a:r>
                        <a:rPr lang="en-US" sz="2000" b="1" dirty="0" smtClean="0">
                          <a:latin typeface="Calibri"/>
                          <a:ea typeface="Calibri"/>
                          <a:cs typeface="Times New Roman"/>
                        </a:rPr>
                        <a:t>2</a:t>
                      </a:r>
                      <a:endParaRPr lang="en-US" sz="2000" b="1"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marR="0" indent="-457200" algn="ctr">
                        <a:lnSpc>
                          <a:spcPct val="107000"/>
                        </a:lnSpc>
                        <a:spcBef>
                          <a:spcPts val="0"/>
                        </a:spcBef>
                        <a:spcAft>
                          <a:spcPts val="0"/>
                        </a:spcAft>
                      </a:pPr>
                      <a:endParaRPr lang="en-US" sz="2000" b="1"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marR="0" indent="-457200" algn="ctr">
                        <a:lnSpc>
                          <a:spcPct val="107000"/>
                        </a:lnSpc>
                        <a:spcBef>
                          <a:spcPts val="0"/>
                        </a:spcBef>
                        <a:spcAft>
                          <a:spcPts val="0"/>
                        </a:spcAft>
                      </a:pPr>
                      <a:endParaRPr lang="en-US" sz="20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marR="0" indent="-457200" algn="ctr">
                        <a:lnSpc>
                          <a:spcPct val="107000"/>
                        </a:lnSpc>
                        <a:spcBef>
                          <a:spcPts val="0"/>
                        </a:spcBef>
                        <a:spcAft>
                          <a:spcPts val="0"/>
                        </a:spcAft>
                      </a:pPr>
                      <a:endParaRPr lang="en-US" sz="20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marR="0" indent="-457200" algn="ctr">
                        <a:lnSpc>
                          <a:spcPct val="107000"/>
                        </a:lnSpc>
                        <a:spcBef>
                          <a:spcPts val="0"/>
                        </a:spcBef>
                        <a:spcAft>
                          <a:spcPts val="0"/>
                        </a:spcAft>
                      </a:pPr>
                      <a:endParaRPr lang="en-US" sz="20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marR="0" indent="-457200" algn="ctr">
                        <a:lnSpc>
                          <a:spcPct val="107000"/>
                        </a:lnSpc>
                        <a:spcBef>
                          <a:spcPts val="0"/>
                        </a:spcBef>
                        <a:spcAft>
                          <a:spcPts val="0"/>
                        </a:spcAft>
                      </a:pPr>
                      <a:endParaRPr lang="en-US" sz="20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marR="0" indent="-457200" algn="ctr">
                        <a:lnSpc>
                          <a:spcPct val="107000"/>
                        </a:lnSpc>
                        <a:spcBef>
                          <a:spcPts val="0"/>
                        </a:spcBef>
                        <a:spcAft>
                          <a:spcPts val="0"/>
                        </a:spcAft>
                      </a:pPr>
                      <a:endParaRPr lang="en-US" sz="20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marR="0" indent="-457200" algn="ctr">
                        <a:lnSpc>
                          <a:spcPct val="107000"/>
                        </a:lnSpc>
                        <a:spcBef>
                          <a:spcPts val="0"/>
                        </a:spcBef>
                        <a:spcAft>
                          <a:spcPts val="0"/>
                        </a:spcAft>
                      </a:pPr>
                      <a:endParaRPr lang="en-US" sz="20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marR="0" indent="-457200" algn="ctr">
                        <a:lnSpc>
                          <a:spcPct val="107000"/>
                        </a:lnSpc>
                        <a:spcBef>
                          <a:spcPts val="0"/>
                        </a:spcBef>
                        <a:spcAft>
                          <a:spcPts val="0"/>
                        </a:spcAft>
                      </a:pPr>
                      <a:endParaRPr lang="en-US" sz="20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marR="0" indent="-457200" algn="ctr">
                        <a:lnSpc>
                          <a:spcPct val="107000"/>
                        </a:lnSpc>
                        <a:spcBef>
                          <a:spcPts val="0"/>
                        </a:spcBef>
                        <a:spcAft>
                          <a:spcPts val="0"/>
                        </a:spcAft>
                      </a:pPr>
                      <a:endParaRPr lang="en-US" sz="20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marR="0" indent="-457200" algn="ctr">
                        <a:lnSpc>
                          <a:spcPct val="107000"/>
                        </a:lnSpc>
                        <a:spcBef>
                          <a:spcPts val="0"/>
                        </a:spcBef>
                        <a:spcAft>
                          <a:spcPts val="0"/>
                        </a:spcAft>
                      </a:pPr>
                      <a:endParaRPr lang="en-US" sz="20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marR="0" indent="-457200" algn="ctr">
                        <a:lnSpc>
                          <a:spcPct val="107000"/>
                        </a:lnSpc>
                        <a:spcBef>
                          <a:spcPts val="0"/>
                        </a:spcBef>
                        <a:spcAft>
                          <a:spcPts val="0"/>
                        </a:spcAft>
                      </a:pPr>
                      <a:r>
                        <a:rPr lang="en-US" sz="2000" b="1" dirty="0" smtClean="0">
                          <a:latin typeface="Calibri"/>
                          <a:ea typeface="Calibri"/>
                          <a:cs typeface="Times New Roman"/>
                        </a:rPr>
                        <a:t>3</a:t>
                      </a:r>
                      <a:endParaRPr lang="en-US" sz="2000" b="1"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marR="0" indent="-457200" algn="ctr">
                        <a:lnSpc>
                          <a:spcPct val="107000"/>
                        </a:lnSpc>
                        <a:spcBef>
                          <a:spcPts val="0"/>
                        </a:spcBef>
                        <a:spcAft>
                          <a:spcPts val="0"/>
                        </a:spcAft>
                      </a:pPr>
                      <a:endParaRPr lang="en-US" sz="2000" b="1"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marR="0" indent="-457200" algn="ctr">
                        <a:lnSpc>
                          <a:spcPct val="107000"/>
                        </a:lnSpc>
                        <a:spcBef>
                          <a:spcPts val="0"/>
                        </a:spcBef>
                        <a:spcAft>
                          <a:spcPts val="0"/>
                        </a:spcAft>
                      </a:pPr>
                      <a:endParaRPr lang="en-US" sz="2000" b="1"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8550"/>
            <a:ext cx="10515600" cy="1325563"/>
          </a:xfrm>
        </p:spPr>
        <p:txBody>
          <a:bodyPr/>
          <a:lstStyle/>
          <a:p>
            <a:pPr algn="ctr"/>
            <a:r>
              <a:rPr lang="en-US" b="1" dirty="0" smtClean="0"/>
              <a:t>Assessment Pattern</a:t>
            </a:r>
            <a:endParaRPr lang="en-US" b="1" dirty="0"/>
          </a:p>
        </p:txBody>
      </p:sp>
      <p:sp>
        <p:nvSpPr>
          <p:cNvPr id="3" name="Content Placeholder 2"/>
          <p:cNvSpPr>
            <a:spLocks noGrp="1"/>
          </p:cNvSpPr>
          <p:nvPr>
            <p:ph idx="1"/>
          </p:nvPr>
        </p:nvSpPr>
        <p:spPr>
          <a:xfrm>
            <a:off x="838199" y="1146352"/>
            <a:ext cx="10696303" cy="4940939"/>
          </a:xfrm>
        </p:spPr>
        <p:txBody>
          <a:bodyPr>
            <a:normAutofit/>
          </a:bodyPr>
          <a:lstStyle/>
          <a:p>
            <a:pPr marL="514350" indent="-514350">
              <a:buNone/>
            </a:pPr>
            <a:endParaRPr lang="en-US" dirty="0" smtClean="0"/>
          </a:p>
          <a:p>
            <a:pPr marL="514350" indent="-514350">
              <a:buNone/>
            </a:pPr>
            <a:endParaRPr lang="en-US" dirty="0" smtClean="0"/>
          </a:p>
          <a:p>
            <a:pPr marL="514350" indent="-514350">
              <a:buNone/>
            </a:pPr>
            <a:endParaRPr lang="en-US" dirty="0" smtClean="0"/>
          </a:p>
          <a:p>
            <a:pPr marL="514350" indent="-514350">
              <a:buNone/>
            </a:pPr>
            <a:endParaRPr lang="en-US" dirty="0" smtClean="0"/>
          </a:p>
          <a:p>
            <a:pPr marL="514350" indent="-514350">
              <a:buNone/>
            </a:pPr>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32</a:t>
            </a:fld>
            <a:endParaRPr lang="en-US"/>
          </a:p>
        </p:txBody>
      </p:sp>
      <p:graphicFrame>
        <p:nvGraphicFramePr>
          <p:cNvPr id="5" name="Table 4"/>
          <p:cNvGraphicFramePr>
            <a:graphicFrameLocks noGrp="1"/>
          </p:cNvGraphicFramePr>
          <p:nvPr/>
        </p:nvGraphicFramePr>
        <p:xfrm>
          <a:off x="770711" y="1968136"/>
          <a:ext cx="10855229" cy="2115978"/>
        </p:xfrm>
        <a:graphic>
          <a:graphicData uri="http://schemas.openxmlformats.org/drawingml/2006/table">
            <a:tbl>
              <a:tblPr firstRow="1" bandRow="1">
                <a:tableStyleId>{073A0DAA-6AF3-43AB-8588-CEC1D06C72B9}</a:tableStyleId>
              </a:tblPr>
              <a:tblGrid>
                <a:gridCol w="1550747"/>
                <a:gridCol w="1550747"/>
                <a:gridCol w="1550747"/>
                <a:gridCol w="1550747"/>
                <a:gridCol w="1550747"/>
                <a:gridCol w="1550747"/>
                <a:gridCol w="1550747"/>
              </a:tblGrid>
              <a:tr h="1493725">
                <a:tc>
                  <a:txBody>
                    <a:bodyPr/>
                    <a:lstStyle/>
                    <a:p>
                      <a:pPr algn="ctr"/>
                      <a:r>
                        <a:rPr lang="en-US" dirty="0" smtClean="0"/>
                        <a:t>     A</a:t>
                      </a:r>
                    </a:p>
                    <a:p>
                      <a:pPr algn="ctr"/>
                      <a:r>
                        <a:rPr lang="en-US" dirty="0" smtClean="0"/>
                        <a:t>Assignment (each assignment)</a:t>
                      </a:r>
                      <a:endParaRPr lang="en-US" dirty="0"/>
                    </a:p>
                  </a:txBody>
                  <a:tcPr/>
                </a:tc>
                <a:tc>
                  <a:txBody>
                    <a:bodyPr/>
                    <a:lstStyle/>
                    <a:p>
                      <a:pPr algn="ctr"/>
                      <a:r>
                        <a:rPr lang="en-US" dirty="0" smtClean="0"/>
                        <a:t>   B</a:t>
                      </a:r>
                    </a:p>
                    <a:p>
                      <a:pPr algn="ctr"/>
                      <a:r>
                        <a:rPr lang="en-US" dirty="0" smtClean="0"/>
                        <a:t>Time Bound Surprise</a:t>
                      </a:r>
                      <a:r>
                        <a:rPr lang="en-US" baseline="0" dirty="0" smtClean="0"/>
                        <a:t> Test (each test)</a:t>
                      </a:r>
                      <a:endParaRPr lang="en-US" dirty="0"/>
                    </a:p>
                  </a:txBody>
                  <a:tcPr/>
                </a:tc>
                <a:tc>
                  <a:txBody>
                    <a:bodyPr/>
                    <a:lstStyle/>
                    <a:p>
                      <a:pPr algn="ctr"/>
                      <a:r>
                        <a:rPr lang="en-US" dirty="0" smtClean="0"/>
                        <a:t>C</a:t>
                      </a:r>
                    </a:p>
                    <a:p>
                      <a:pPr algn="ctr"/>
                      <a:r>
                        <a:rPr lang="en-US" dirty="0" smtClean="0"/>
                        <a:t>Quiz (each quiz)</a:t>
                      </a:r>
                      <a:endParaRPr lang="en-US" dirty="0"/>
                    </a:p>
                  </a:txBody>
                  <a:tcPr/>
                </a:tc>
                <a:tc>
                  <a:txBody>
                    <a:bodyPr/>
                    <a:lstStyle/>
                    <a:p>
                      <a:pPr algn="ctr"/>
                      <a:r>
                        <a:rPr lang="en-US" dirty="0" smtClean="0"/>
                        <a:t>   D</a:t>
                      </a:r>
                    </a:p>
                    <a:p>
                      <a:pPr algn="ctr"/>
                      <a:r>
                        <a:rPr lang="en-US" dirty="0" smtClean="0"/>
                        <a:t>Mid</a:t>
                      </a:r>
                      <a:r>
                        <a:rPr lang="en-US" baseline="0" dirty="0" smtClean="0"/>
                        <a:t> Semester Test(one per test)</a:t>
                      </a:r>
                      <a:endParaRPr lang="en-US" dirty="0"/>
                    </a:p>
                  </a:txBody>
                  <a:tcPr/>
                </a:tc>
                <a:tc>
                  <a:txBody>
                    <a:bodyPr/>
                    <a:lstStyle/>
                    <a:p>
                      <a:pPr algn="ctr"/>
                      <a:r>
                        <a:rPr lang="en-US" dirty="0" smtClean="0"/>
                        <a:t>    E</a:t>
                      </a:r>
                    </a:p>
                    <a:p>
                      <a:pPr algn="ctr"/>
                      <a:r>
                        <a:rPr lang="en-US" dirty="0" smtClean="0"/>
                        <a:t>Homework</a:t>
                      </a:r>
                      <a:endParaRPr lang="en-US" dirty="0"/>
                    </a:p>
                  </a:txBody>
                  <a:tcPr/>
                </a:tc>
                <a:tc>
                  <a:txBody>
                    <a:bodyPr/>
                    <a:lstStyle/>
                    <a:p>
                      <a:pPr algn="ctr"/>
                      <a:r>
                        <a:rPr lang="en-US" dirty="0" smtClean="0"/>
                        <a:t>     F</a:t>
                      </a:r>
                    </a:p>
                    <a:p>
                      <a:pPr algn="ctr"/>
                      <a:r>
                        <a:rPr lang="en-US" dirty="0" smtClean="0"/>
                        <a:t>Discussion Forums</a:t>
                      </a:r>
                      <a:endParaRPr lang="en-US" dirty="0"/>
                    </a:p>
                  </a:txBody>
                  <a:tcPr/>
                </a:tc>
                <a:tc>
                  <a:txBody>
                    <a:bodyPr/>
                    <a:lstStyle/>
                    <a:p>
                      <a:pPr algn="ctr"/>
                      <a:r>
                        <a:rPr lang="en-US" dirty="0" smtClean="0"/>
                        <a:t>    G</a:t>
                      </a:r>
                    </a:p>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Attendance and  engagement Score on BB</a:t>
                      </a:r>
                    </a:p>
                    <a:p>
                      <a:pPr algn="ctr"/>
                      <a:endParaRPr lang="en-US" dirty="0"/>
                    </a:p>
                  </a:txBody>
                  <a:tcPr/>
                </a:tc>
              </a:tr>
              <a:tr h="378618">
                <a:tc>
                  <a:txBody>
                    <a:bodyPr/>
                    <a:lstStyle/>
                    <a:p>
                      <a:pPr algn="ctr"/>
                      <a:r>
                        <a:rPr lang="en-US" dirty="0" smtClean="0"/>
                        <a:t>10</a:t>
                      </a:r>
                      <a:endParaRPr lang="en-US" dirty="0"/>
                    </a:p>
                  </a:txBody>
                  <a:tcPr/>
                </a:tc>
                <a:tc>
                  <a:txBody>
                    <a:bodyPr/>
                    <a:lstStyle/>
                    <a:p>
                      <a:pPr algn="ctr"/>
                      <a:r>
                        <a:rPr lang="en-US" dirty="0" smtClean="0"/>
                        <a:t>   12</a:t>
                      </a:r>
                      <a:endParaRPr lang="en-US" dirty="0"/>
                    </a:p>
                  </a:txBody>
                  <a:tcPr/>
                </a:tc>
                <a:tc>
                  <a:txBody>
                    <a:bodyPr/>
                    <a:lstStyle/>
                    <a:p>
                      <a:pPr algn="ctr"/>
                      <a:r>
                        <a:rPr lang="en-US" dirty="0" smtClean="0"/>
                        <a:t>4</a:t>
                      </a:r>
                      <a:endParaRPr lang="en-US" dirty="0"/>
                    </a:p>
                  </a:txBody>
                  <a:tcPr/>
                </a:tc>
                <a:tc>
                  <a:txBody>
                    <a:bodyPr/>
                    <a:lstStyle/>
                    <a:p>
                      <a:pPr algn="ctr"/>
                      <a:r>
                        <a:rPr lang="en-US" dirty="0" smtClean="0"/>
                        <a:t>   20</a:t>
                      </a:r>
                      <a:endParaRPr lang="en-US" dirty="0"/>
                    </a:p>
                  </a:txBody>
                  <a:tcPr/>
                </a:tc>
                <a:tc>
                  <a:txBody>
                    <a:bodyPr/>
                    <a:lstStyle/>
                    <a:p>
                      <a:pPr algn="ctr"/>
                      <a:r>
                        <a:rPr lang="en-US" dirty="0" smtClean="0"/>
                        <a:t>NA</a:t>
                      </a:r>
                      <a:endParaRPr lang="en-US" dirty="0"/>
                    </a:p>
                  </a:txBody>
                  <a:tcPr/>
                </a:tc>
                <a:tc>
                  <a:txBody>
                    <a:bodyPr/>
                    <a:lstStyle/>
                    <a:p>
                      <a:pPr algn="ctr"/>
                      <a:r>
                        <a:rPr lang="en-US" dirty="0" smtClean="0"/>
                        <a:t>    NA</a:t>
                      </a:r>
                      <a:endParaRPr lang="en-US" dirty="0"/>
                    </a:p>
                  </a:txBody>
                  <a:tcPr/>
                </a:tc>
                <a:tc>
                  <a:txBody>
                    <a:bodyPr/>
                    <a:lstStyle/>
                    <a:p>
                      <a:pPr algn="ctr"/>
                      <a:r>
                        <a:rPr lang="en-US" dirty="0" smtClean="0"/>
                        <a:t>    2</a:t>
                      </a:r>
                      <a:endParaRPr lang="en-US" dirty="0"/>
                    </a:p>
                  </a:txBody>
                  <a:tcPr/>
                </a:tc>
              </a:tr>
            </a:tbl>
          </a:graphicData>
        </a:graphic>
      </p:graphicFrame>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References</a:t>
            </a:r>
            <a:endParaRPr lang="en-US" b="1" dirty="0"/>
          </a:p>
        </p:txBody>
      </p:sp>
      <p:sp>
        <p:nvSpPr>
          <p:cNvPr id="3" name="Content Placeholder 2"/>
          <p:cNvSpPr>
            <a:spLocks noGrp="1"/>
          </p:cNvSpPr>
          <p:nvPr>
            <p:ph idx="1"/>
          </p:nvPr>
        </p:nvSpPr>
        <p:spPr/>
        <p:txBody>
          <a:bodyPr/>
          <a:lstStyle/>
          <a:p>
            <a:pPr algn="just">
              <a:buFont typeface="Wingdings" pitchFamily="2" charset="2"/>
              <a:buChar char="Ø"/>
            </a:pPr>
            <a:r>
              <a:rPr lang="en-US" dirty="0" smtClean="0">
                <a:hlinkClick r:id="rId2"/>
              </a:rPr>
              <a:t>https://circuitglobe.com/what-is-kirchhoffs-current-law-and-kirchhoffs-voltage-law.html</a:t>
            </a:r>
            <a:endParaRPr lang="en-US" dirty="0" smtClean="0"/>
          </a:p>
          <a:p>
            <a:pPr algn="just">
              <a:buFont typeface="Wingdings" pitchFamily="2" charset="2"/>
              <a:buChar char="Ø"/>
            </a:pPr>
            <a:r>
              <a:rPr lang="en-US" dirty="0" smtClean="0">
                <a:hlinkClick r:id="rId3"/>
              </a:rPr>
              <a:t>https://study.com/academy/lesson/kirchhoffs-law-definition-application.html#:~:text=Kirchhoff's%20laws%20are%20used%20to,about%20series%20and%20parallel%20resistors.</a:t>
            </a:r>
            <a:endParaRPr lang="en-US" dirty="0" smtClean="0"/>
          </a:p>
          <a:p>
            <a:pPr algn="just">
              <a:buFont typeface="Wingdings" pitchFamily="2" charset="2"/>
              <a:buChar char="Ø"/>
            </a:pPr>
            <a:r>
              <a:rPr lang="en-US" dirty="0" smtClean="0">
                <a:hlinkClick r:id="rId4"/>
              </a:rPr>
              <a:t>https://www.student-circuit.com/learning/year2/electronic-circuits/kirchhoffs-law-application-circuits-analysis/</a:t>
            </a:r>
            <a:endParaRPr lang="en-US" dirty="0" smtClean="0"/>
          </a:p>
          <a:p>
            <a:pPr algn="just">
              <a:buFont typeface="Wingdings" pitchFamily="2" charset="2"/>
              <a:buChar char="Ø"/>
            </a:pPr>
            <a:r>
              <a:rPr lang="en-US" dirty="0" smtClean="0">
                <a:hlinkClick r:id="rId5"/>
              </a:rPr>
              <a:t>https://www.khanacademy.org/science/physics/circuits-topic/circuits-resistance/a/ee-kirchhoffs-laws</a:t>
            </a:r>
            <a:endParaRPr lang="en-US" dirty="0" smtClean="0"/>
          </a:p>
          <a:p>
            <a:pPr algn="just">
              <a:buFont typeface="Wingdings" pitchFamily="2" charset="2"/>
              <a:buChar char="Ø"/>
            </a:pPr>
            <a:endParaRPr lang="en-US" dirty="0" smtClean="0"/>
          </a:p>
          <a:p>
            <a:pPr algn="just">
              <a:buFont typeface="Wingdings" pitchFamily="2" charset="2"/>
              <a:buChar char="Ø"/>
            </a:pPr>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33</a:t>
            </a:fld>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 xmlns:a16="http://schemas.microsoft.com/office/drawing/2014/main" id="{2C813A83-4CF3-4942-8C24-169E11C40466}"/>
              </a:ext>
            </a:extLst>
          </p:cNvPr>
          <p:cNvSpPr/>
          <p:nvPr/>
        </p:nvSpPr>
        <p:spPr>
          <a:xfrm>
            <a:off x="0" y="0"/>
            <a:ext cx="12192000" cy="4686918"/>
          </a:xfrm>
          <a:prstGeom prst="rect">
            <a:avLst/>
          </a:prstGeom>
          <a:solidFill>
            <a:schemeClr val="accent6">
              <a:lumMod val="50000"/>
              <a:alpha val="6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prstClr val="white"/>
                </a:solidFill>
                <a:effectLst/>
                <a:uLnTx/>
                <a:uFillTx/>
                <a:latin typeface="Calibri Light"/>
              </a:rPr>
              <a:t> </a:t>
            </a:r>
          </a:p>
        </p:txBody>
      </p:sp>
      <p:cxnSp>
        <p:nvCxnSpPr>
          <p:cNvPr id="18" name="Straight Connector 17">
            <a:extLst>
              <a:ext uri="{FF2B5EF4-FFF2-40B4-BE49-F238E27FC236}">
                <a16:creationId xmlns="" xmlns:a16="http://schemas.microsoft.com/office/drawing/2014/main" id="{8C6F3F28-25A8-4E20-83C7-12F88E7C28D0}"/>
              </a:ext>
            </a:extLst>
          </p:cNvPr>
          <p:cNvCxnSpPr>
            <a:cxnSpLocks/>
          </p:cNvCxnSpPr>
          <p:nvPr/>
        </p:nvCxnSpPr>
        <p:spPr>
          <a:xfrm>
            <a:off x="9347200" y="0"/>
            <a:ext cx="1828800" cy="18288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 xmlns:a16="http://schemas.microsoft.com/office/drawing/2014/main" id="{8E1879BF-80CB-413D-9BC1-C05963A116D7}"/>
              </a:ext>
            </a:extLst>
          </p:cNvPr>
          <p:cNvCxnSpPr>
            <a:cxnSpLocks/>
          </p:cNvCxnSpPr>
          <p:nvPr/>
        </p:nvCxnSpPr>
        <p:spPr>
          <a:xfrm>
            <a:off x="10169129" y="0"/>
            <a:ext cx="663972" cy="663972"/>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 xmlns:a16="http://schemas.microsoft.com/office/drawing/2014/main" id="{ED354CBC-26FA-4C5C-B91C-AD6F2AE53BC2}"/>
              </a:ext>
            </a:extLst>
          </p:cNvPr>
          <p:cNvCxnSpPr>
            <a:cxnSpLocks/>
          </p:cNvCxnSpPr>
          <p:nvPr/>
        </p:nvCxnSpPr>
        <p:spPr>
          <a:xfrm>
            <a:off x="733427" y="6294599"/>
            <a:ext cx="558345" cy="558345"/>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 xmlns:a16="http://schemas.microsoft.com/office/drawing/2014/main" id="{B6F6E02B-7F30-40ED-9667-2C98864546BE}"/>
              </a:ext>
            </a:extLst>
          </p:cNvPr>
          <p:cNvCxnSpPr>
            <a:cxnSpLocks/>
          </p:cNvCxnSpPr>
          <p:nvPr/>
        </p:nvCxnSpPr>
        <p:spPr>
          <a:xfrm>
            <a:off x="390527" y="5129691"/>
            <a:ext cx="1728311" cy="1728311"/>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9" name="Title 1"/>
          <p:cNvSpPr txBox="1">
            <a:spLocks/>
          </p:cNvSpPr>
          <p:nvPr/>
        </p:nvSpPr>
        <p:spPr>
          <a:xfrm>
            <a:off x="1485903" y="2249080"/>
            <a:ext cx="10725148" cy="1231106"/>
          </a:xfrm>
          <a:prstGeom prst="rect">
            <a:avLst/>
          </a:prstGeom>
        </p:spPr>
        <p:txBody>
          <a:bodyPr wrap="square" lIns="0" tIns="0" rIns="0" bIns="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8000" b="0" i="0" u="none" strike="noStrike" kern="1200" cap="none" spc="0" normalizeH="0" baseline="0" noProof="0" dirty="0">
                <a:ln>
                  <a:noFill/>
                </a:ln>
                <a:solidFill>
                  <a:prstClr val="white"/>
                </a:solidFill>
                <a:effectLst/>
                <a:uLnTx/>
                <a:uFillTx/>
                <a:latin typeface="Casper" panose="02000506000000020004" pitchFamily="2" charset="0"/>
                <a:ea typeface="Segoe UI" panose="020B0502040204020203" pitchFamily="34" charset="0"/>
                <a:cs typeface="Segoe UI" panose="020B0502040204020203" pitchFamily="34" charset="0"/>
              </a:rPr>
              <a:t>THANK YOU</a:t>
            </a:r>
          </a:p>
        </p:txBody>
      </p:sp>
      <p:sp>
        <p:nvSpPr>
          <p:cNvPr id="22" name="Diamond 6">
            <a:extLst>
              <a:ext uri="{FF2B5EF4-FFF2-40B4-BE49-F238E27FC236}">
                <a16:creationId xmlns="" xmlns:a16="http://schemas.microsoft.com/office/drawing/2014/main" id="{AFBA4B1A-59E0-42F9-8062-FE9B4E00A99F}"/>
              </a:ext>
            </a:extLst>
          </p:cNvPr>
          <p:cNvSpPr/>
          <p:nvPr/>
        </p:nvSpPr>
        <p:spPr>
          <a:xfrm>
            <a:off x="2641601" y="1214279"/>
            <a:ext cx="2430463"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smtClean="0">
              <a:ln>
                <a:noFill/>
              </a:ln>
              <a:solidFill>
                <a:prstClr val="white"/>
              </a:solidFill>
              <a:effectLst/>
              <a:uLnTx/>
              <a:uFillTx/>
              <a:latin typeface="Calibri Light"/>
            </a:endParaRPr>
          </a:p>
        </p:txBody>
      </p:sp>
      <p:sp>
        <p:nvSpPr>
          <p:cNvPr id="23" name="Diamond 6">
            <a:extLst>
              <a:ext uri="{FF2B5EF4-FFF2-40B4-BE49-F238E27FC236}">
                <a16:creationId xmlns="" xmlns:a16="http://schemas.microsoft.com/office/drawing/2014/main" id="{4F0CA98B-3337-4AC3-8305-ED6C9C731FFB}"/>
              </a:ext>
            </a:extLst>
          </p:cNvPr>
          <p:cNvSpPr/>
          <p:nvPr/>
        </p:nvSpPr>
        <p:spPr>
          <a:xfrm>
            <a:off x="2898775" y="1214279"/>
            <a:ext cx="2430463"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smtClean="0">
              <a:ln>
                <a:noFill/>
              </a:ln>
              <a:solidFill>
                <a:prstClr val="white"/>
              </a:solidFill>
              <a:effectLst/>
              <a:uLnTx/>
              <a:uFillTx/>
              <a:latin typeface="Calibri Light"/>
            </a:endParaRPr>
          </a:p>
        </p:txBody>
      </p:sp>
      <p:grpSp>
        <p:nvGrpSpPr>
          <p:cNvPr id="3" name="Group 28"/>
          <p:cNvGrpSpPr/>
          <p:nvPr/>
        </p:nvGrpSpPr>
        <p:grpSpPr>
          <a:xfrm>
            <a:off x="237521" y="152400"/>
            <a:ext cx="410563" cy="1612900"/>
            <a:chOff x="83821" y="0"/>
            <a:chExt cx="219636" cy="903079"/>
          </a:xfrm>
        </p:grpSpPr>
        <p:sp>
          <p:nvSpPr>
            <p:cNvPr id="30" name="Rectangle 29"/>
            <p:cNvSpPr/>
            <p:nvPr/>
          </p:nvSpPr>
          <p:spPr>
            <a:xfrm>
              <a:off x="84026" y="0"/>
              <a:ext cx="219431" cy="21095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84262" y="408599"/>
              <a:ext cx="219194" cy="49448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83821" y="210952"/>
              <a:ext cx="217937" cy="2209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3" name="Object 32">
              <a:extLst>
                <a:ext uri="{FF2B5EF4-FFF2-40B4-BE49-F238E27FC236}">
                  <a16:creationId xmlns="" xmlns:a16="http://schemas.microsoft.com/office/drawing/2014/main" id="{CAD0D7B8-E462-453C-B296-CA0154FA54AE}"/>
                </a:ext>
              </a:extLst>
            </p:cNvPr>
            <p:cNvGraphicFramePr>
              <a:graphicFrameLocks noChangeAspect="1"/>
            </p:cNvGraphicFramePr>
            <p:nvPr>
              <p:extLst>
                <p:ext uri="{D42A27DB-BD31-4B8C-83A1-F6EECF244321}">
                  <p14:modId xmlns:p14="http://schemas.microsoft.com/office/powerpoint/2010/main" xmlns="" val="4059142145"/>
                </p:ext>
              </p:extLst>
            </p:nvPr>
          </p:nvGraphicFramePr>
          <p:xfrm>
            <a:off x="100420" y="236973"/>
            <a:ext cx="183878" cy="183422"/>
          </p:xfrm>
          <a:graphic>
            <a:graphicData uri="http://schemas.openxmlformats.org/presentationml/2006/ole">
              <p:oleObj spid="_x0000_s159746" name="CorelDRAW" r:id="rId3" imgW="2169000" imgH="2169360" progId="">
                <p:embed/>
              </p:oleObj>
            </a:graphicData>
          </a:graphic>
        </p:graphicFrame>
      </p:grpSp>
      <p:sp>
        <p:nvSpPr>
          <p:cNvPr id="2" name="Rectangle 1"/>
          <p:cNvSpPr/>
          <p:nvPr/>
        </p:nvSpPr>
        <p:spPr>
          <a:xfrm>
            <a:off x="4114005" y="5394449"/>
            <a:ext cx="4235455" cy="769441"/>
          </a:xfrm>
          <a:prstGeom prst="rect">
            <a:avLst/>
          </a:prstGeom>
        </p:spPr>
        <p:txBody>
          <a:bodyPr wrap="none">
            <a:spAutoFit/>
          </a:bodyPr>
          <a:lstStyle/>
          <a:p>
            <a:r>
              <a:rPr lang="en-US" sz="2200" dirty="0" smtClean="0">
                <a:latin typeface="Casper" panose="02000506000000020004" pitchFamily="2" charset="0"/>
                <a:ea typeface="Segoe UI" panose="020B0502040204020203" pitchFamily="34" charset="0"/>
                <a:cs typeface="Segoe UI" panose="020B0502040204020203" pitchFamily="34" charset="0"/>
              </a:rPr>
              <a:t>For queries</a:t>
            </a:r>
          </a:p>
          <a:p>
            <a:r>
              <a:rPr lang="en-US" sz="2200" dirty="0" smtClean="0">
                <a:latin typeface="Casper" panose="02000506000000020004" pitchFamily="2" charset="0"/>
                <a:cs typeface="Segoe UI" panose="020B0502040204020203" pitchFamily="34" charset="0"/>
              </a:rPr>
              <a:t>Email: akhilnigam.eee@cumail.in</a:t>
            </a:r>
            <a:endParaRPr lang="en-US" sz="2200" dirty="0"/>
          </a:p>
        </p:txBody>
      </p:sp>
    </p:spTree>
    <p:extLst>
      <p:ext uri="{BB962C8B-B14F-4D97-AF65-F5344CB8AC3E}">
        <p14:creationId xmlns:p14="http://schemas.microsoft.com/office/powerpoint/2010/main" xmlns="" val="265650126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xfrm>
            <a:off x="8839200" y="6356350"/>
            <a:ext cx="2743200" cy="365125"/>
          </a:xfrm>
        </p:spPr>
        <p:txBody>
          <a:bodyPr/>
          <a:lstStyle/>
          <a:p>
            <a:fld id="{BDCDBBEF-AA6C-4BA6-85B2-A17D7F280E38}" type="slidenum">
              <a:rPr lang="en-US" smtClean="0"/>
              <a:pPr/>
              <a:t>4</a:t>
            </a:fld>
            <a:endParaRPr lang="en-US" dirty="0"/>
          </a:p>
        </p:txBody>
      </p:sp>
      <p:sp>
        <p:nvSpPr>
          <p:cNvPr id="8" name="Title 7"/>
          <p:cNvSpPr txBox="1">
            <a:spLocks noGrp="1" noChangeArrowheads="1"/>
          </p:cNvSpPr>
          <p:nvPr>
            <p:ph type="title"/>
          </p:nvPr>
        </p:nvSpPr>
        <p:spPr bwMode="auto">
          <a:xfrm>
            <a:off x="592954" y="605949"/>
            <a:ext cx="4456567" cy="131112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a:r>
              <a:rPr lang="en-US" sz="4400" b="1" dirty="0" smtClean="0">
                <a:latin typeface="Casper"/>
              </a:rPr>
              <a:t>Course Outcomes</a:t>
            </a:r>
            <a:endParaRPr lang="en-US" sz="4400" b="1" dirty="0">
              <a:latin typeface="Casper"/>
            </a:endParaRPr>
          </a:p>
        </p:txBody>
      </p:sp>
      <p:sp>
        <p:nvSpPr>
          <p:cNvPr id="10" name="Oval 9"/>
          <p:cNvSpPr/>
          <p:nvPr/>
        </p:nvSpPr>
        <p:spPr>
          <a:xfrm>
            <a:off x="11217276" y="6324600"/>
            <a:ext cx="444500" cy="4222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2" name="Table 11"/>
          <p:cNvGraphicFramePr>
            <a:graphicFrameLocks noGrp="1"/>
          </p:cNvGraphicFramePr>
          <p:nvPr>
            <p:extLst>
              <p:ext uri="{D42A27DB-BD31-4B8C-83A1-F6EECF244321}">
                <p14:modId xmlns="" xmlns:p14="http://schemas.microsoft.com/office/powerpoint/2010/main" val="1091665859"/>
              </p:ext>
            </p:extLst>
          </p:nvPr>
        </p:nvGraphicFramePr>
        <p:xfrm>
          <a:off x="282010" y="2037805"/>
          <a:ext cx="5870596" cy="4486885"/>
        </p:xfrm>
        <a:graphic>
          <a:graphicData uri="http://schemas.openxmlformats.org/drawingml/2006/table">
            <a:tbl>
              <a:tblPr firstRow="1" firstCol="1" bandRow="1"/>
              <a:tblGrid>
                <a:gridCol w="488699"/>
                <a:gridCol w="4598125"/>
                <a:gridCol w="783772"/>
              </a:tblGrid>
              <a:tr h="548641">
                <a:tc>
                  <a:txBody>
                    <a:bodyPr/>
                    <a:lstStyle/>
                    <a:p>
                      <a:pPr algn="ctr" fontAlgn="ctr"/>
                      <a:r>
                        <a:rPr lang="en-US" sz="1200" b="1" i="0" u="none" strike="noStrike" dirty="0">
                          <a:solidFill>
                            <a:srgbClr val="000000"/>
                          </a:solidFill>
                          <a:effectLst/>
                          <a:latin typeface="+mn-lt"/>
                        </a:rPr>
                        <a:t>CO Number</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1" i="0" u="none" strike="noStrike" dirty="0">
                          <a:solidFill>
                            <a:srgbClr val="000000"/>
                          </a:solidFill>
                          <a:effectLst/>
                          <a:latin typeface="+mn-lt"/>
                        </a:rPr>
                        <a:t>Title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1" i="0" u="none" strike="noStrike">
                          <a:solidFill>
                            <a:srgbClr val="000000"/>
                          </a:solidFill>
                          <a:effectLst/>
                          <a:latin typeface="+mn-lt"/>
                        </a:rPr>
                        <a:t>Level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959721">
                <a:tc>
                  <a:txBody>
                    <a:bodyPr/>
                    <a:lstStyle/>
                    <a:p>
                      <a:pPr algn="ctr" fontAlgn="ctr"/>
                      <a:r>
                        <a:rPr lang="en-US" sz="1200" b="0" i="0" u="none" strike="noStrike" dirty="0">
                          <a:solidFill>
                            <a:schemeClr val="tx1"/>
                          </a:solidFill>
                          <a:effectLst/>
                          <a:latin typeface="+mn-lt"/>
                        </a:rPr>
                        <a:t>CO1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fontAlgn="ctr"/>
                      <a:r>
                        <a:rPr lang="en-US" sz="1200" kern="1200" dirty="0" smtClean="0">
                          <a:solidFill>
                            <a:schemeClr val="tx1"/>
                          </a:solidFill>
                          <a:latin typeface="+mn-lt"/>
                          <a:ea typeface="+mn-ea"/>
                          <a:cs typeface="+mn-cs"/>
                        </a:rPr>
                        <a:t>Identify the different types of electrical elements and the basic op-amp circuit elements and to illustrate the various types of motors, transducers and batteries.</a:t>
                      </a:r>
                      <a:endParaRPr lang="en-US" sz="1200" b="0" i="0" u="none" strike="noStrike" dirty="0">
                        <a:solidFill>
                          <a:schemeClr val="tx1"/>
                        </a:solidFill>
                        <a:effectLst/>
                        <a:latin typeface="+mn-lt"/>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200" b="0" i="0" u="none" strike="noStrike" dirty="0">
                          <a:solidFill>
                            <a:schemeClr val="tx1"/>
                          </a:solidFill>
                          <a:effectLst/>
                          <a:latin typeface="+mn-lt"/>
                        </a:rPr>
                        <a:t>Remember</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735875">
                <a:tc>
                  <a:txBody>
                    <a:bodyPr/>
                    <a:lstStyle/>
                    <a:p>
                      <a:pPr algn="ctr" fontAlgn="ctr"/>
                      <a:r>
                        <a:rPr lang="en-US" sz="1200" b="0" i="0" u="none" strike="noStrike">
                          <a:solidFill>
                            <a:srgbClr val="000000"/>
                          </a:solidFill>
                          <a:effectLst/>
                          <a:latin typeface="+mn-lt"/>
                        </a:rPr>
                        <a:t>CO2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fontAlgn="ctr"/>
                      <a:r>
                        <a:rPr lang="en-US" sz="1200" kern="1200" dirty="0" smtClean="0">
                          <a:solidFill>
                            <a:schemeClr val="tx1"/>
                          </a:solidFill>
                          <a:latin typeface="+mn-lt"/>
                          <a:ea typeface="+mn-ea"/>
                          <a:cs typeface="+mn-cs"/>
                        </a:rPr>
                        <a:t>Understand basic principles of transformers, transducers, op-amps, DC and AC motors and to compare the different methods for analyzing electrical and magnetic circuits.</a:t>
                      </a:r>
                      <a:endParaRPr lang="en-US" sz="1200" b="0" i="0" u="none" strike="noStrike" dirty="0">
                        <a:solidFill>
                          <a:srgbClr val="000000"/>
                        </a:solidFill>
                        <a:effectLst/>
                        <a:latin typeface="+mn-lt"/>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200" b="0" i="0" u="none" strike="noStrike" dirty="0">
                          <a:solidFill>
                            <a:srgbClr val="000000"/>
                          </a:solidFill>
                          <a:effectLst/>
                          <a:latin typeface="+mn-lt"/>
                        </a:rPr>
                        <a:t>Understand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763279">
                <a:tc>
                  <a:txBody>
                    <a:bodyPr/>
                    <a:lstStyle/>
                    <a:p>
                      <a:pPr algn="ctr" fontAlgn="ctr"/>
                      <a:r>
                        <a:rPr lang="en-US" sz="1200" b="0" i="0" u="none" strike="noStrike">
                          <a:solidFill>
                            <a:srgbClr val="000000"/>
                          </a:solidFill>
                          <a:effectLst/>
                          <a:latin typeface="+mn-lt"/>
                        </a:rPr>
                        <a:t>CO3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fontAlgn="ctr"/>
                      <a:r>
                        <a:rPr lang="en-US" sz="1200" kern="1200" dirty="0" smtClean="0">
                          <a:solidFill>
                            <a:schemeClr val="tx1"/>
                          </a:solidFill>
                          <a:latin typeface="+mn-lt"/>
                          <a:ea typeface="+mn-ea"/>
                          <a:cs typeface="+mn-cs"/>
                        </a:rPr>
                        <a:t>Derive the relationships between parameters in electric and magnetic circuits and motors and to determine specifications of op-amps.</a:t>
                      </a:r>
                      <a:endParaRPr lang="en-US" sz="1200" b="0" i="0" u="none" strike="noStrike" dirty="0">
                        <a:solidFill>
                          <a:srgbClr val="000000"/>
                        </a:solidFill>
                        <a:effectLst/>
                        <a:latin typeface="+mn-lt"/>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200" b="0" i="0" u="none" strike="noStrike" dirty="0" smtClean="0">
                          <a:solidFill>
                            <a:srgbClr val="000000"/>
                          </a:solidFill>
                          <a:effectLst/>
                          <a:latin typeface="+mn-lt"/>
                        </a:rPr>
                        <a:t>Analyze</a:t>
                      </a:r>
                      <a:endParaRPr lang="en-US" sz="1200" b="0" i="0" u="none" strike="noStrike" dirty="0">
                        <a:solidFill>
                          <a:srgbClr val="000000"/>
                        </a:solidFill>
                        <a:effectLst/>
                        <a:latin typeface="+mn-lt"/>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735875">
                <a:tc>
                  <a:txBody>
                    <a:bodyPr/>
                    <a:lstStyle/>
                    <a:p>
                      <a:pPr algn="ctr" fontAlgn="ctr"/>
                      <a:r>
                        <a:rPr lang="en-US" sz="1200" b="0" i="0" u="none" strike="noStrike" dirty="0">
                          <a:solidFill>
                            <a:srgbClr val="000000"/>
                          </a:solidFill>
                          <a:effectLst/>
                          <a:latin typeface="+mn-lt"/>
                        </a:rPr>
                        <a:t>CO4</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fontAlgn="ctr"/>
                      <a:r>
                        <a:rPr lang="en-US" sz="1200" kern="1200" dirty="0" smtClean="0">
                          <a:solidFill>
                            <a:schemeClr val="tx1"/>
                          </a:solidFill>
                          <a:latin typeface="+mn-lt"/>
                          <a:ea typeface="+mn-ea"/>
                          <a:cs typeface="+mn-cs"/>
                        </a:rPr>
                        <a:t>Solve the basic problems related to electric circuits, magnetic circuits and motors and to assess the characteristics of different configurations of op-amps.</a:t>
                      </a:r>
                      <a:endParaRPr lang="en-US" sz="1200" b="0" i="0" u="none" strike="noStrike" dirty="0">
                        <a:solidFill>
                          <a:srgbClr val="000000"/>
                        </a:solidFill>
                        <a:effectLst/>
                        <a:latin typeface="+mn-lt"/>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200" b="0" i="0" u="none" strike="noStrike" dirty="0" smtClean="0">
                          <a:solidFill>
                            <a:srgbClr val="000000"/>
                          </a:solidFill>
                          <a:effectLst/>
                          <a:latin typeface="+mn-lt"/>
                        </a:rPr>
                        <a:t>Evaluate</a:t>
                      </a:r>
                      <a:endParaRPr lang="en-US" sz="1200" b="0" i="0" u="none" strike="noStrike" dirty="0">
                        <a:solidFill>
                          <a:srgbClr val="000000"/>
                        </a:solidFill>
                        <a:effectLst/>
                        <a:latin typeface="+mn-lt"/>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735875">
                <a:tc>
                  <a:txBody>
                    <a:bodyPr/>
                    <a:lstStyle/>
                    <a:p>
                      <a:pPr algn="ctr" fontAlgn="ctr"/>
                      <a:r>
                        <a:rPr lang="en-US" sz="1200" b="0" i="0" u="none" strike="noStrike" dirty="0" smtClean="0">
                          <a:solidFill>
                            <a:srgbClr val="000000"/>
                          </a:solidFill>
                          <a:effectLst/>
                          <a:latin typeface="+mn-lt"/>
                        </a:rPr>
                        <a:t>CO5</a:t>
                      </a:r>
                      <a:endParaRPr lang="en-US" sz="1200" b="0" i="0" u="none" strike="noStrike" dirty="0">
                        <a:solidFill>
                          <a:srgbClr val="000000"/>
                        </a:solidFill>
                        <a:effectLst/>
                        <a:latin typeface="+mn-lt"/>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just" defTabSz="914400" rtl="0" eaLnBrk="1" fontAlgn="ctr"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Design the different applications of transducers, motors as well as the op-amps like adders, </a:t>
                      </a:r>
                      <a:r>
                        <a:rPr lang="en-US" sz="1200" kern="1200" dirty="0" err="1" smtClean="0">
                          <a:solidFill>
                            <a:schemeClr val="tx1"/>
                          </a:solidFill>
                          <a:latin typeface="+mn-lt"/>
                          <a:ea typeface="+mn-ea"/>
                          <a:cs typeface="+mn-cs"/>
                        </a:rPr>
                        <a:t>subtractor</a:t>
                      </a:r>
                      <a:r>
                        <a:rPr lang="en-US" sz="1200" kern="1200" dirty="0" smtClean="0">
                          <a:solidFill>
                            <a:schemeClr val="tx1"/>
                          </a:solidFill>
                          <a:latin typeface="+mn-lt"/>
                          <a:ea typeface="+mn-ea"/>
                          <a:cs typeface="+mn-cs"/>
                        </a:rPr>
                        <a:t> and comparators.</a:t>
                      </a:r>
                    </a:p>
                    <a:p>
                      <a:pPr algn="just" fontAlgn="ctr"/>
                      <a:endParaRPr lang="en-US" sz="1200" b="0" i="0" u="none" strike="noStrike" dirty="0">
                        <a:solidFill>
                          <a:srgbClr val="000000"/>
                        </a:solidFill>
                        <a:effectLst/>
                        <a:latin typeface="+mn-lt"/>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200" b="0" i="0" u="none" strike="noStrike" dirty="0" smtClean="0">
                          <a:solidFill>
                            <a:srgbClr val="000000"/>
                          </a:solidFill>
                          <a:effectLst/>
                          <a:latin typeface="+mn-lt"/>
                        </a:rPr>
                        <a:t>Create</a:t>
                      </a:r>
                      <a:endParaRPr lang="en-US" sz="1200" b="0" i="0" u="none" strike="noStrike" dirty="0">
                        <a:solidFill>
                          <a:srgbClr val="000000"/>
                        </a:solidFill>
                        <a:effectLst/>
                        <a:latin typeface="+mn-lt"/>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
        <p:nvSpPr>
          <p:cNvPr id="9" name="Content Placeholder 8"/>
          <p:cNvSpPr>
            <a:spLocks noGrp="1"/>
          </p:cNvSpPr>
          <p:nvPr>
            <p:ph idx="1"/>
          </p:nvPr>
        </p:nvSpPr>
        <p:spPr>
          <a:xfrm>
            <a:off x="6609807" y="5329646"/>
            <a:ext cx="4915398" cy="518341"/>
          </a:xfrm>
        </p:spPr>
        <p:txBody>
          <a:bodyPr>
            <a:normAutofit fontScale="92500" lnSpcReduction="20000"/>
          </a:bodyPr>
          <a:lstStyle/>
          <a:p>
            <a:pPr algn="ctr">
              <a:buNone/>
            </a:pPr>
            <a:r>
              <a:rPr lang="en-US" sz="2000" dirty="0" smtClean="0">
                <a:hlinkClick r:id="rId2"/>
              </a:rPr>
              <a:t>https://library.automationdirect.com/basic-electrical-theory/</a:t>
            </a:r>
            <a:endParaRPr lang="en-US" sz="2000" dirty="0">
              <a:solidFill>
                <a:srgbClr val="00B0F0"/>
              </a:solidFill>
            </a:endParaRPr>
          </a:p>
        </p:txBody>
      </p:sp>
      <p:pic>
        <p:nvPicPr>
          <p:cNvPr id="11" name="Picture 1" descr="C:\Users\Administrator\Desktop\circuit.png"/>
          <p:cNvPicPr>
            <a:picLocks noChangeAspect="1" noChangeArrowheads="1"/>
          </p:cNvPicPr>
          <p:nvPr/>
        </p:nvPicPr>
        <p:blipFill>
          <a:blip r:embed="rId3" cstate="print"/>
          <a:srcRect/>
          <a:stretch>
            <a:fillRect/>
          </a:stretch>
        </p:blipFill>
        <p:spPr bwMode="auto">
          <a:xfrm>
            <a:off x="6730911" y="1763486"/>
            <a:ext cx="4688545" cy="330490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 xmlns:p14="http://schemas.microsoft.com/office/powerpoint/2010/main" val="401809734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0361"/>
            <a:ext cx="10515600" cy="1279527"/>
          </a:xfrm>
        </p:spPr>
        <p:txBody>
          <a:bodyPr>
            <a:noAutofit/>
          </a:bodyPr>
          <a:lstStyle/>
          <a:p>
            <a:pPr algn="ctr"/>
            <a:r>
              <a:rPr lang="en-US" b="1" dirty="0" smtClean="0">
                <a:cs typeface="Arial" panose="020B0604020202020204" pitchFamily="34" charset="0"/>
              </a:rPr>
              <a:t>Importance of Basic Electrical &amp; Electronics Engineering</a:t>
            </a:r>
            <a:r>
              <a:rPr lang="en-US" b="1" dirty="0" smtClean="0">
                <a:latin typeface="Casper"/>
                <a:cs typeface="Arial" panose="020B0604020202020204" pitchFamily="34" charset="0"/>
              </a:rPr>
              <a:t> </a:t>
            </a:r>
            <a:r>
              <a:rPr lang="en-US" b="1" dirty="0" smtClean="0">
                <a:latin typeface="Casper"/>
              </a:rPr>
              <a:t>  </a:t>
            </a:r>
            <a:endParaRPr lang="en-US" b="1" dirty="0">
              <a:latin typeface="Casper"/>
            </a:endParaRPr>
          </a:p>
        </p:txBody>
      </p:sp>
      <p:sp>
        <p:nvSpPr>
          <p:cNvPr id="3" name="Content Placeholder 2"/>
          <p:cNvSpPr>
            <a:spLocks noGrp="1"/>
          </p:cNvSpPr>
          <p:nvPr>
            <p:ph idx="1"/>
          </p:nvPr>
        </p:nvSpPr>
        <p:spPr/>
        <p:txBody>
          <a:bodyPr>
            <a:normAutofit/>
          </a:bodyPr>
          <a:lstStyle/>
          <a:p>
            <a:pPr marL="342900" lvl="0" indent="-342900" algn="just">
              <a:lnSpc>
                <a:spcPct val="100000"/>
              </a:lnSpc>
              <a:spcBef>
                <a:spcPts val="0"/>
              </a:spcBef>
            </a:pPr>
            <a:r>
              <a:rPr lang="en-IN" dirty="0" smtClean="0">
                <a:solidFill>
                  <a:prstClr val="black"/>
                </a:solidFill>
                <a:cs typeface="Times New Roman" pitchFamily="18" charset="0"/>
              </a:rPr>
              <a:t>Use from home appliances to industrial plants. </a:t>
            </a:r>
          </a:p>
          <a:p>
            <a:pPr marL="342900" lvl="0" indent="-342900" algn="just">
              <a:lnSpc>
                <a:spcPct val="100000"/>
              </a:lnSpc>
              <a:spcBef>
                <a:spcPts val="0"/>
              </a:spcBef>
            </a:pPr>
            <a:r>
              <a:rPr lang="en-IN" dirty="0" smtClean="0">
                <a:solidFill>
                  <a:prstClr val="black"/>
                </a:solidFill>
                <a:cs typeface="Times New Roman" pitchFamily="18" charset="0"/>
              </a:rPr>
              <a:t>Usage in communication and satellite navigation system.</a:t>
            </a:r>
          </a:p>
          <a:p>
            <a:pPr marL="342900" lvl="0" indent="-342900" algn="just">
              <a:lnSpc>
                <a:spcPct val="100000"/>
              </a:lnSpc>
              <a:spcBef>
                <a:spcPts val="0"/>
              </a:spcBef>
            </a:pPr>
            <a:r>
              <a:rPr lang="en-IN" dirty="0" smtClean="0">
                <a:solidFill>
                  <a:prstClr val="black"/>
                </a:solidFill>
                <a:cs typeface="Times New Roman" pitchFamily="18" charset="0"/>
              </a:rPr>
              <a:t>Handles in electronics equipment and computers.</a:t>
            </a:r>
          </a:p>
          <a:p>
            <a:pPr marL="342900" lvl="0" indent="-342900" algn="just">
              <a:lnSpc>
                <a:spcPct val="100000"/>
              </a:lnSpc>
              <a:spcBef>
                <a:spcPts val="0"/>
              </a:spcBef>
            </a:pPr>
            <a:r>
              <a:rPr lang="en-IN" dirty="0" smtClean="0">
                <a:solidFill>
                  <a:prstClr val="black"/>
                </a:solidFill>
                <a:cs typeface="Times New Roman" pitchFamily="18" charset="0"/>
              </a:rPr>
              <a:t>Deals with the problem of power transmission and motor control.</a:t>
            </a:r>
          </a:p>
          <a:p>
            <a:pPr marL="342900" lvl="0" indent="-342900" algn="just">
              <a:lnSpc>
                <a:spcPct val="100000"/>
              </a:lnSpc>
              <a:spcBef>
                <a:spcPts val="0"/>
              </a:spcBef>
            </a:pPr>
            <a:r>
              <a:rPr lang="en-IN" dirty="0" smtClean="0">
                <a:solidFill>
                  <a:prstClr val="black"/>
                </a:solidFill>
                <a:cs typeface="Times New Roman" pitchFamily="18" charset="0"/>
              </a:rPr>
              <a:t>Control and monitor the medical appliances in hospitals.</a:t>
            </a:r>
          </a:p>
          <a:p>
            <a:pPr marL="342900" lvl="0" indent="-342900" algn="just">
              <a:lnSpc>
                <a:spcPct val="100000"/>
              </a:lnSpc>
              <a:spcBef>
                <a:spcPts val="0"/>
              </a:spcBef>
            </a:pPr>
            <a:r>
              <a:rPr lang="en-IN" dirty="0" smtClean="0">
                <a:solidFill>
                  <a:prstClr val="black"/>
                </a:solidFill>
                <a:cs typeface="Times New Roman" pitchFamily="18" charset="0"/>
              </a:rPr>
              <a:t>High voltage applications with heavy current.</a:t>
            </a:r>
          </a:p>
          <a:p>
            <a:pPr marL="342900" lvl="0" indent="-342900" algn="just">
              <a:lnSpc>
                <a:spcPct val="100000"/>
              </a:lnSpc>
              <a:spcBef>
                <a:spcPts val="0"/>
              </a:spcBef>
            </a:pPr>
            <a:r>
              <a:rPr lang="en-IN" dirty="0" smtClean="0">
                <a:solidFill>
                  <a:prstClr val="black"/>
                </a:solidFill>
                <a:cs typeface="Times New Roman" pitchFamily="18" charset="0"/>
              </a:rPr>
              <a:t>Robotics applications.</a:t>
            </a:r>
          </a:p>
          <a:p>
            <a:pPr marL="342900" lvl="0" indent="-342900" algn="just">
              <a:lnSpc>
                <a:spcPct val="100000"/>
              </a:lnSpc>
              <a:spcBef>
                <a:spcPts val="0"/>
              </a:spcBef>
            </a:pPr>
            <a:r>
              <a:rPr lang="en-IN" dirty="0" smtClean="0">
                <a:solidFill>
                  <a:prstClr val="black"/>
                </a:solidFill>
                <a:cs typeface="Times New Roman" pitchFamily="18" charset="0"/>
              </a:rPr>
              <a:t>Product designing and development.</a:t>
            </a:r>
          </a:p>
          <a:p>
            <a:pPr marL="342900" lvl="0" indent="-342900">
              <a:lnSpc>
                <a:spcPct val="100000"/>
              </a:lnSpc>
              <a:spcBef>
                <a:spcPts val="0"/>
              </a:spcBef>
              <a:buAutoNum type="arabicPeriod"/>
            </a:pPr>
            <a:endParaRPr lang="en-IN" dirty="0" smtClean="0">
              <a:solidFill>
                <a:prstClr val="black"/>
              </a:solidFill>
              <a:latin typeface="Casper"/>
              <a:cs typeface="Times New Roman" pitchFamily="18" charset="0"/>
            </a:endParaRPr>
          </a:p>
          <a:p>
            <a:pPr marL="342900" lvl="0" indent="-342900">
              <a:lnSpc>
                <a:spcPct val="100000"/>
              </a:lnSpc>
              <a:spcBef>
                <a:spcPts val="0"/>
              </a:spcBef>
              <a:buAutoNum type="arabicPeriod"/>
            </a:pPr>
            <a:endParaRPr lang="en-IN" dirty="0" smtClean="0">
              <a:solidFill>
                <a:prstClr val="black"/>
              </a:solidFill>
              <a:latin typeface="Casper"/>
              <a:cs typeface="Times New Roman" pitchFamily="18"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5</a:t>
            </a:fld>
            <a:endParaRPr lang="en-US"/>
          </a:p>
        </p:txBody>
      </p:sp>
      <p:sp>
        <p:nvSpPr>
          <p:cNvPr id="5" name="Rectangle 4"/>
          <p:cNvSpPr/>
          <p:nvPr/>
        </p:nvSpPr>
        <p:spPr>
          <a:xfrm>
            <a:off x="838200" y="1803400"/>
            <a:ext cx="10515600" cy="4368800"/>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838200" y="360361"/>
            <a:ext cx="10515600" cy="1263651"/>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82370237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0361"/>
            <a:ext cx="10515600" cy="1279527"/>
          </a:xfrm>
        </p:spPr>
        <p:txBody>
          <a:bodyPr>
            <a:normAutofit/>
          </a:bodyPr>
          <a:lstStyle/>
          <a:p>
            <a:pPr algn="ctr"/>
            <a:r>
              <a:rPr lang="en-US" b="1" dirty="0" smtClean="0">
                <a:cs typeface="Arial" panose="020B0604020202020204" pitchFamily="34" charset="0"/>
              </a:rPr>
              <a:t>Content </a:t>
            </a:r>
            <a:r>
              <a:rPr lang="en-US" b="1" dirty="0" smtClean="0"/>
              <a:t> </a:t>
            </a:r>
            <a:r>
              <a:rPr lang="en-US" dirty="0" smtClean="0">
                <a:latin typeface="Casper"/>
              </a:rPr>
              <a:t> </a:t>
            </a:r>
            <a:endParaRPr lang="en-US" dirty="0">
              <a:latin typeface="Casper"/>
            </a:endParaRPr>
          </a:p>
        </p:txBody>
      </p:sp>
      <p:sp>
        <p:nvSpPr>
          <p:cNvPr id="3" name="Content Placeholder 2"/>
          <p:cNvSpPr>
            <a:spLocks noGrp="1"/>
          </p:cNvSpPr>
          <p:nvPr>
            <p:ph idx="1"/>
          </p:nvPr>
        </p:nvSpPr>
        <p:spPr/>
        <p:txBody>
          <a:bodyPr>
            <a:normAutofit/>
          </a:bodyPr>
          <a:lstStyle/>
          <a:p>
            <a:pPr marL="342900" lvl="0" indent="-342900">
              <a:lnSpc>
                <a:spcPct val="100000"/>
              </a:lnSpc>
              <a:spcBef>
                <a:spcPts val="0"/>
              </a:spcBef>
              <a:buAutoNum type="arabicPeriod"/>
            </a:pPr>
            <a:r>
              <a:rPr lang="en-IN" dirty="0" smtClean="0">
                <a:solidFill>
                  <a:prstClr val="black"/>
                </a:solidFill>
                <a:cs typeface="Times New Roman" pitchFamily="18" charset="0"/>
              </a:rPr>
              <a:t>Introduction to Kirchhoff’s law</a:t>
            </a:r>
          </a:p>
          <a:p>
            <a:pPr marL="342900" lvl="0" indent="-342900">
              <a:lnSpc>
                <a:spcPct val="100000"/>
              </a:lnSpc>
              <a:spcBef>
                <a:spcPts val="0"/>
              </a:spcBef>
              <a:buAutoNum type="arabicPeriod"/>
            </a:pPr>
            <a:r>
              <a:rPr lang="en-IN" dirty="0" smtClean="0">
                <a:solidFill>
                  <a:prstClr val="black"/>
                </a:solidFill>
                <a:cs typeface="Times New Roman" pitchFamily="18" charset="0"/>
              </a:rPr>
              <a:t>Different terms used in Kirchhoff’s law</a:t>
            </a:r>
          </a:p>
          <a:p>
            <a:pPr marL="342900" lvl="0" indent="-342900">
              <a:lnSpc>
                <a:spcPct val="100000"/>
              </a:lnSpc>
              <a:spcBef>
                <a:spcPts val="0"/>
              </a:spcBef>
              <a:buAutoNum type="arabicPeriod"/>
            </a:pPr>
            <a:r>
              <a:rPr lang="en-IN" dirty="0" smtClean="0">
                <a:solidFill>
                  <a:prstClr val="black"/>
                </a:solidFill>
                <a:cs typeface="Times New Roman" pitchFamily="18" charset="0"/>
              </a:rPr>
              <a:t>Kirchhoff’s current law</a:t>
            </a:r>
          </a:p>
          <a:p>
            <a:pPr marL="342900" lvl="0" indent="-342900">
              <a:lnSpc>
                <a:spcPct val="100000"/>
              </a:lnSpc>
              <a:spcBef>
                <a:spcPts val="0"/>
              </a:spcBef>
              <a:buAutoNum type="arabicPeriod"/>
            </a:pPr>
            <a:r>
              <a:rPr lang="en-IN" dirty="0" smtClean="0">
                <a:solidFill>
                  <a:prstClr val="black"/>
                </a:solidFill>
                <a:cs typeface="Times New Roman" pitchFamily="18" charset="0"/>
              </a:rPr>
              <a:t>Example based on KCL</a:t>
            </a:r>
          </a:p>
          <a:p>
            <a:pPr marL="342900" indent="-342900">
              <a:lnSpc>
                <a:spcPct val="100000"/>
              </a:lnSpc>
              <a:spcBef>
                <a:spcPts val="0"/>
              </a:spcBef>
              <a:buFont typeface="Arial" panose="020B0604020202020204" pitchFamily="34" charset="0"/>
              <a:buAutoNum type="arabicPeriod"/>
            </a:pPr>
            <a:r>
              <a:rPr lang="en-IN" dirty="0" smtClean="0">
                <a:solidFill>
                  <a:prstClr val="black"/>
                </a:solidFill>
                <a:cs typeface="Times New Roman" pitchFamily="18" charset="0"/>
              </a:rPr>
              <a:t>Kirchhoff’s voltage law</a:t>
            </a:r>
          </a:p>
          <a:p>
            <a:pPr marL="342900" lvl="0" indent="-342900">
              <a:lnSpc>
                <a:spcPct val="100000"/>
              </a:lnSpc>
              <a:spcBef>
                <a:spcPts val="0"/>
              </a:spcBef>
              <a:buFont typeface="Arial" panose="020B0604020202020204" pitchFamily="34" charset="0"/>
              <a:buAutoNum type="arabicPeriod"/>
            </a:pPr>
            <a:r>
              <a:rPr lang="en-IN" dirty="0" smtClean="0">
                <a:solidFill>
                  <a:prstClr val="black"/>
                </a:solidFill>
                <a:cs typeface="Times New Roman" pitchFamily="18" charset="0"/>
              </a:rPr>
              <a:t>Example based on KVL</a:t>
            </a:r>
          </a:p>
          <a:p>
            <a:pPr marL="342900" lvl="0" indent="-342900">
              <a:lnSpc>
                <a:spcPct val="100000"/>
              </a:lnSpc>
              <a:spcBef>
                <a:spcPts val="0"/>
              </a:spcBef>
              <a:buFont typeface="Arial" panose="020B0604020202020204" pitchFamily="34" charset="0"/>
              <a:buAutoNum type="arabicPeriod"/>
            </a:pPr>
            <a:r>
              <a:rPr lang="en-IN" dirty="0" smtClean="0">
                <a:solidFill>
                  <a:prstClr val="black"/>
                </a:solidFill>
                <a:cs typeface="Times New Roman" pitchFamily="18" charset="0"/>
              </a:rPr>
              <a:t>Difference between KVL &amp; KCL</a:t>
            </a:r>
          </a:p>
          <a:p>
            <a:pPr marL="342900" indent="-342900">
              <a:lnSpc>
                <a:spcPct val="100000"/>
              </a:lnSpc>
              <a:spcBef>
                <a:spcPts val="0"/>
              </a:spcBef>
              <a:buFont typeface="Arial" panose="020B0604020202020204" pitchFamily="34" charset="0"/>
              <a:buAutoNum type="arabicPeriod"/>
            </a:pPr>
            <a:r>
              <a:rPr lang="en-IN" dirty="0" smtClean="0">
                <a:solidFill>
                  <a:prstClr val="black"/>
                </a:solidFill>
                <a:cs typeface="Times New Roman" pitchFamily="18" charset="0"/>
              </a:rPr>
              <a:t>Applications of Kirchhoff’s Laws</a:t>
            </a:r>
          </a:p>
        </p:txBody>
      </p:sp>
      <p:sp>
        <p:nvSpPr>
          <p:cNvPr id="4" name="Slide Number Placeholder 3"/>
          <p:cNvSpPr>
            <a:spLocks noGrp="1"/>
          </p:cNvSpPr>
          <p:nvPr>
            <p:ph type="sldNum" sz="quarter" idx="12"/>
          </p:nvPr>
        </p:nvSpPr>
        <p:spPr/>
        <p:txBody>
          <a:bodyPr/>
          <a:lstStyle/>
          <a:p>
            <a:fld id="{BDCDBBEF-AA6C-4BA6-85B2-A17D7F280E38}" type="slidenum">
              <a:rPr lang="en-US" smtClean="0"/>
              <a:pPr/>
              <a:t>6</a:t>
            </a:fld>
            <a:endParaRPr lang="en-US"/>
          </a:p>
        </p:txBody>
      </p:sp>
      <p:sp>
        <p:nvSpPr>
          <p:cNvPr id="5" name="Rectangle 4"/>
          <p:cNvSpPr/>
          <p:nvPr/>
        </p:nvSpPr>
        <p:spPr>
          <a:xfrm>
            <a:off x="838200" y="1803400"/>
            <a:ext cx="10515600" cy="4368800"/>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838200" y="360361"/>
            <a:ext cx="10515600" cy="1263651"/>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8237023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defRPr/>
            </a:pPr>
            <a:r>
              <a:rPr lang="en-IN" b="1" dirty="0" smtClean="0"/>
              <a:t>Kirchhoff’ Laws</a:t>
            </a:r>
            <a:endParaRPr lang="en-IN" b="1" dirty="0"/>
          </a:p>
        </p:txBody>
      </p:sp>
      <p:sp>
        <p:nvSpPr>
          <p:cNvPr id="3" name="Content Placeholder 2"/>
          <p:cNvSpPr>
            <a:spLocks noGrp="1"/>
          </p:cNvSpPr>
          <p:nvPr>
            <p:ph idx="1"/>
          </p:nvPr>
        </p:nvSpPr>
        <p:spPr>
          <a:xfrm>
            <a:off x="838200" y="1577431"/>
            <a:ext cx="10515600" cy="4351338"/>
          </a:xfrm>
        </p:spPr>
        <p:txBody>
          <a:bodyPr>
            <a:normAutofit/>
          </a:bodyPr>
          <a:lstStyle/>
          <a:p>
            <a:pPr marL="342900" indent="-342900" algn="just"/>
            <a:r>
              <a:rPr lang="en-US" dirty="0" smtClean="0"/>
              <a:t>In 1845, a German physicist, Gustav Kirchhoff developed a pair of laws that deal with the conservation of current and energy within electrical circuits. </a:t>
            </a:r>
          </a:p>
          <a:p>
            <a:pPr marL="342900" indent="-342900" algn="just"/>
            <a:r>
              <a:rPr lang="en-US" dirty="0" smtClean="0"/>
              <a:t>These two laws are commonly known as Kirchhoff’s Voltage Law and Kirchhoff’s Current Law.</a:t>
            </a:r>
          </a:p>
          <a:p>
            <a:pPr marL="342900" indent="-342900" algn="just"/>
            <a:r>
              <a:rPr lang="en-US" dirty="0" smtClean="0"/>
              <a:t>These laws help in calculating the electrical resistance of a complex network or impedance in case of AC and the current flow in different streams of the network. </a:t>
            </a:r>
            <a:endParaRPr lang="en-IN" dirty="0">
              <a:latin typeface="Casper"/>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7</a:t>
            </a:fld>
            <a:endParaRPr lang="en-US"/>
          </a:p>
        </p:txBody>
      </p:sp>
    </p:spTree>
    <p:extLst>
      <p:ext uri="{BB962C8B-B14F-4D97-AF65-F5344CB8AC3E}">
        <p14:creationId xmlns="" xmlns:p14="http://schemas.microsoft.com/office/powerpoint/2010/main" val="60491197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defRPr/>
            </a:pPr>
            <a:r>
              <a:rPr lang="en-IN" b="1" dirty="0" smtClean="0"/>
              <a:t>Terms Used in Kirchhoff’ Laws</a:t>
            </a:r>
            <a:endParaRPr lang="en-IN" b="1" dirty="0"/>
          </a:p>
        </p:txBody>
      </p:sp>
      <p:sp>
        <p:nvSpPr>
          <p:cNvPr id="3" name="Content Placeholder 2"/>
          <p:cNvSpPr>
            <a:spLocks noGrp="1"/>
          </p:cNvSpPr>
          <p:nvPr>
            <p:ph idx="1"/>
          </p:nvPr>
        </p:nvSpPr>
        <p:spPr>
          <a:xfrm>
            <a:off x="838200" y="1708061"/>
            <a:ext cx="10515600" cy="4351338"/>
          </a:xfrm>
        </p:spPr>
        <p:txBody>
          <a:bodyPr>
            <a:normAutofit/>
          </a:bodyPr>
          <a:lstStyle/>
          <a:p>
            <a:r>
              <a:rPr lang="en-US" b="1" dirty="0" smtClean="0"/>
              <a:t>Node: </a:t>
            </a:r>
            <a:r>
              <a:rPr lang="en-US" dirty="0" smtClean="0"/>
              <a:t>A node is a point in the network or circuit where two or more circuit elements are joined.</a:t>
            </a:r>
          </a:p>
          <a:p>
            <a:r>
              <a:rPr lang="en-US" b="1" dirty="0" smtClean="0"/>
              <a:t>Junction: </a:t>
            </a:r>
            <a:r>
              <a:rPr lang="en-US" dirty="0" smtClean="0"/>
              <a:t> junction is a point in the network where three or more circuit elements are joined. It is a point where the current is divided.</a:t>
            </a:r>
          </a:p>
          <a:p>
            <a:r>
              <a:rPr lang="en-US" b="1" dirty="0" smtClean="0"/>
              <a:t>Branch: </a:t>
            </a:r>
            <a:r>
              <a:rPr lang="en-US" dirty="0" smtClean="0"/>
              <a:t>The part of a network, which lies between the two junction points is called a Branch.</a:t>
            </a:r>
          </a:p>
          <a:p>
            <a:r>
              <a:rPr lang="en-US" b="1" dirty="0" smtClean="0"/>
              <a:t>Loop: </a:t>
            </a:r>
            <a:r>
              <a:rPr lang="en-US" dirty="0" smtClean="0"/>
              <a:t>A closed path of a network is called a loop.</a:t>
            </a:r>
          </a:p>
          <a:p>
            <a:r>
              <a:rPr lang="en-US" b="1" dirty="0" smtClean="0"/>
              <a:t>Mesh: </a:t>
            </a:r>
            <a:r>
              <a:rPr lang="en-US" dirty="0" smtClean="0"/>
              <a:t>The most elementary form of a loop which cannot be further divided is called a mesh.</a:t>
            </a:r>
          </a:p>
          <a:p>
            <a:endParaRPr lang="en-US" sz="2400"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8</a:t>
            </a:fld>
            <a:endParaRPr lang="en-US"/>
          </a:p>
        </p:txBody>
      </p:sp>
    </p:spTree>
    <p:extLst>
      <p:ext uri="{BB962C8B-B14F-4D97-AF65-F5344CB8AC3E}">
        <p14:creationId xmlns="" xmlns:p14="http://schemas.microsoft.com/office/powerpoint/2010/main" val="60491197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defRPr/>
            </a:pPr>
            <a:r>
              <a:rPr lang="en-IN" b="1" dirty="0" smtClean="0"/>
              <a:t>Kirchhoff’ Current Law</a:t>
            </a:r>
            <a:endParaRPr lang="en-IN" b="1" dirty="0"/>
          </a:p>
        </p:txBody>
      </p:sp>
      <p:sp>
        <p:nvSpPr>
          <p:cNvPr id="3" name="Content Placeholder 2"/>
          <p:cNvSpPr>
            <a:spLocks noGrp="1"/>
          </p:cNvSpPr>
          <p:nvPr>
            <p:ph idx="1"/>
          </p:nvPr>
        </p:nvSpPr>
        <p:spPr/>
        <p:txBody>
          <a:bodyPr>
            <a:normAutofit/>
          </a:bodyPr>
          <a:lstStyle/>
          <a:p>
            <a:pPr marL="342900" indent="-342900" algn="just"/>
            <a:r>
              <a:rPr lang="en-US" dirty="0" smtClean="0"/>
              <a:t>Kirchhoff’s Current Law goes by several names as Kirchhoff’s First Law and Kirchhoff’s Junction Rule. </a:t>
            </a:r>
          </a:p>
          <a:p>
            <a:pPr marL="342900" indent="-342900" algn="just"/>
            <a:r>
              <a:rPr lang="en-US" dirty="0" smtClean="0"/>
              <a:t>According to the Junction rule, in a circuit, the total of the currents in a junction is equal to the sum of currents outside the junction.</a:t>
            </a:r>
          </a:p>
          <a:p>
            <a:pPr marL="342900" indent="-342900" algn="just"/>
            <a:r>
              <a:rPr lang="en-US" dirty="0" smtClean="0"/>
              <a:t>While applying the KCL the incoming current is taken as positive and the outgoing current is taken as negative. </a:t>
            </a:r>
          </a:p>
          <a:p>
            <a:pPr marL="342900" indent="-342900" algn="just"/>
            <a:r>
              <a:rPr lang="en-US" dirty="0" smtClean="0"/>
              <a:t>It determines the current flowing through each branch of the network.</a:t>
            </a:r>
            <a:endParaRPr lang="en-IN" dirty="0">
              <a:latin typeface="Casper"/>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9</a:t>
            </a:fld>
            <a:endParaRPr lang="en-US"/>
          </a:p>
        </p:txBody>
      </p:sp>
    </p:spTree>
    <p:extLst>
      <p:ext uri="{BB962C8B-B14F-4D97-AF65-F5344CB8AC3E}">
        <p14:creationId xmlns="" xmlns:p14="http://schemas.microsoft.com/office/powerpoint/2010/main" val="604911972"/>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COLOR-A33">
      <a:dk1>
        <a:sysClr val="windowText" lastClr="000000"/>
      </a:dk1>
      <a:lt1>
        <a:sysClr val="window" lastClr="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smaple</Template>
  <TotalTime>1604</TotalTime>
  <Words>1361</Words>
  <Application>Microsoft Office PowerPoint</Application>
  <PresentationFormat>Custom</PresentationFormat>
  <Paragraphs>303</Paragraphs>
  <Slides>34</Slides>
  <Notes>0</Notes>
  <HiddenSlides>0</HiddenSlides>
  <MMClips>0</MMClips>
  <ScaleCrop>false</ScaleCrop>
  <HeadingPairs>
    <vt:vector size="6" baseType="variant">
      <vt:variant>
        <vt:lpstr>Theme</vt:lpstr>
      </vt:variant>
      <vt:variant>
        <vt:i4>2</vt:i4>
      </vt:variant>
      <vt:variant>
        <vt:lpstr>Embedded OLE Servers</vt:lpstr>
      </vt:variant>
      <vt:variant>
        <vt:i4>1</vt:i4>
      </vt:variant>
      <vt:variant>
        <vt:lpstr>Slide Titles</vt:lpstr>
      </vt:variant>
      <vt:variant>
        <vt:i4>34</vt:i4>
      </vt:variant>
    </vt:vector>
  </HeadingPairs>
  <TitlesOfParts>
    <vt:vector size="37" baseType="lpstr">
      <vt:lpstr>1_Office Theme</vt:lpstr>
      <vt:lpstr>Contents Slide Master</vt:lpstr>
      <vt:lpstr>CorelDRAW</vt:lpstr>
      <vt:lpstr>Slide 1</vt:lpstr>
      <vt:lpstr>Lecture Objectives</vt:lpstr>
      <vt:lpstr>Course Objectives</vt:lpstr>
      <vt:lpstr>Course Outcomes</vt:lpstr>
      <vt:lpstr>Importance of Basic Electrical &amp; Electronics Engineering   </vt:lpstr>
      <vt:lpstr>Content   </vt:lpstr>
      <vt:lpstr>Kirchhoff’ Laws</vt:lpstr>
      <vt:lpstr>Terms Used in Kirchhoff’ Laws</vt:lpstr>
      <vt:lpstr>Kirchhoff’ Current Law</vt:lpstr>
      <vt:lpstr>Kirchhoff’ Current Law</vt:lpstr>
      <vt:lpstr>Kirchhoff’ Current Law</vt:lpstr>
      <vt:lpstr>Numerical Based on Kirchhoff’ Current Law</vt:lpstr>
      <vt:lpstr>Numerical Based on Kirchhoff’ Current Law</vt:lpstr>
      <vt:lpstr>Numerical Based on Kirchhoff’ Current Law</vt:lpstr>
      <vt:lpstr>Kirchhoff’ Voltage Law</vt:lpstr>
      <vt:lpstr>Kirchhoff’ Voltage Law</vt:lpstr>
      <vt:lpstr>Kirchhoff’ Voltage Law</vt:lpstr>
      <vt:lpstr>Kirchhoff’ Voltage Law</vt:lpstr>
      <vt:lpstr>Kirchhoff’ Voltage Law</vt:lpstr>
      <vt:lpstr>Kirchhoff’ Voltage Law</vt:lpstr>
      <vt:lpstr>Numerical Based on Kirchhoff’ Voltage Law</vt:lpstr>
      <vt:lpstr>Numerical Based on Kirchhoff’ Voltage Law</vt:lpstr>
      <vt:lpstr>Numerical Based on Kirchhoff’ Voltage Law</vt:lpstr>
      <vt:lpstr>Numerical Based on Kirchhoff’ Voltage Law</vt:lpstr>
      <vt:lpstr>Difference Between KVL and KCL</vt:lpstr>
      <vt:lpstr>Applications of Kirchhoff’s Laws</vt:lpstr>
      <vt:lpstr>Summary</vt:lpstr>
      <vt:lpstr>Frequently Asked Questions</vt:lpstr>
      <vt:lpstr>Practice Questions</vt:lpstr>
      <vt:lpstr>LEARNING OUTCOMES </vt:lpstr>
      <vt:lpstr>Course Outcome to Program Outcome Relationship</vt:lpstr>
      <vt:lpstr>Assessment Pattern</vt:lpstr>
      <vt:lpstr>References</vt:lpstr>
      <vt:lpstr>Slide 34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Branding</dc:creator>
  <cp:lastModifiedBy>user</cp:lastModifiedBy>
  <cp:revision>195</cp:revision>
  <dcterms:created xsi:type="dcterms:W3CDTF">2019-01-09T10:33:58Z</dcterms:created>
  <dcterms:modified xsi:type="dcterms:W3CDTF">2021-07-14T04:36:27Z</dcterms:modified>
</cp:coreProperties>
</file>